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79" r:id="rId8"/>
    <p:sldMasterId id="2147483700" r:id="rId9"/>
  </p:sldMasterIdLst>
  <p:notesMasterIdLst>
    <p:notesMasterId r:id="rId55"/>
  </p:notesMasterIdLst>
  <p:sldIdLst>
    <p:sldId id="257" r:id="rId10"/>
    <p:sldId id="305" r:id="rId11"/>
    <p:sldId id="306" r:id="rId12"/>
    <p:sldId id="307" r:id="rId13"/>
    <p:sldId id="258" r:id="rId14"/>
    <p:sldId id="259" r:id="rId15"/>
    <p:sldId id="260" r:id="rId16"/>
    <p:sldId id="261" r:id="rId17"/>
    <p:sldId id="302" r:id="rId18"/>
    <p:sldId id="264" r:id="rId19"/>
    <p:sldId id="265" r:id="rId20"/>
    <p:sldId id="266" r:id="rId21"/>
    <p:sldId id="268" r:id="rId22"/>
    <p:sldId id="303" r:id="rId23"/>
    <p:sldId id="270" r:id="rId24"/>
    <p:sldId id="272" r:id="rId25"/>
    <p:sldId id="304" r:id="rId26"/>
    <p:sldId id="273" r:id="rId27"/>
    <p:sldId id="298" r:id="rId28"/>
    <p:sldId id="287" r:id="rId29"/>
    <p:sldId id="288" r:id="rId30"/>
    <p:sldId id="289" r:id="rId31"/>
    <p:sldId id="290" r:id="rId32"/>
    <p:sldId id="291" r:id="rId33"/>
    <p:sldId id="292" r:id="rId34"/>
    <p:sldId id="293" r:id="rId35"/>
    <p:sldId id="294" r:id="rId36"/>
    <p:sldId id="295" r:id="rId37"/>
    <p:sldId id="296" r:id="rId38"/>
    <p:sldId id="297" r:id="rId39"/>
    <p:sldId id="276" r:id="rId40"/>
    <p:sldId id="277" r:id="rId41"/>
    <p:sldId id="278" r:id="rId42"/>
    <p:sldId id="279" r:id="rId43"/>
    <p:sldId id="308" r:id="rId44"/>
    <p:sldId id="309" r:id="rId45"/>
    <p:sldId id="280" r:id="rId46"/>
    <p:sldId id="281" r:id="rId47"/>
    <p:sldId id="269" r:id="rId48"/>
    <p:sldId id="282" r:id="rId49"/>
    <p:sldId id="283" r:id="rId50"/>
    <p:sldId id="284" r:id="rId51"/>
    <p:sldId id="285" r:id="rId52"/>
    <p:sldId id="275" r:id="rId53"/>
    <p:sldId id="28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3ABA0B-C99E-4EAB-A74C-3377C52B36C2}">
          <p14:sldIdLst>
            <p14:sldId id="257"/>
            <p14:sldId id="305"/>
            <p14:sldId id="306"/>
            <p14:sldId id="307"/>
            <p14:sldId id="258"/>
            <p14:sldId id="259"/>
            <p14:sldId id="260"/>
            <p14:sldId id="261"/>
            <p14:sldId id="302"/>
            <p14:sldId id="264"/>
            <p14:sldId id="265"/>
            <p14:sldId id="266"/>
            <p14:sldId id="268"/>
            <p14:sldId id="303"/>
            <p14:sldId id="270"/>
            <p14:sldId id="272"/>
            <p14:sldId id="304"/>
            <p14:sldId id="273"/>
          </p14:sldIdLst>
        </p14:section>
        <p14:section name="Customers" id="{E1462B6A-7E5A-4D65-AC70-197952F2B3AE}">
          <p14:sldIdLst>
            <p14:sldId id="298"/>
            <p14:sldId id="287"/>
            <p14:sldId id="288"/>
            <p14:sldId id="289"/>
            <p14:sldId id="290"/>
            <p14:sldId id="291"/>
            <p14:sldId id="292"/>
            <p14:sldId id="293"/>
            <p14:sldId id="294"/>
            <p14:sldId id="295"/>
            <p14:sldId id="296"/>
            <p14:sldId id="297"/>
          </p14:sldIdLst>
        </p14:section>
        <p14:section name="Product" id="{07CAFAD0-D188-43F2-A26E-115F83BE9633}">
          <p14:sldIdLst>
            <p14:sldId id="276"/>
            <p14:sldId id="277"/>
            <p14:sldId id="278"/>
            <p14:sldId id="279"/>
            <p14:sldId id="308"/>
            <p14:sldId id="309"/>
            <p14:sldId id="280"/>
            <p14:sldId id="281"/>
            <p14:sldId id="269"/>
            <p14:sldId id="282"/>
            <p14:sldId id="283"/>
            <p14:sldId id="284"/>
            <p14:sldId id="285"/>
            <p14:sldId id="27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48374" autoAdjust="0"/>
  </p:normalViewPr>
  <p:slideViewPr>
    <p:cSldViewPr snapToGrid="0">
      <p:cViewPr varScale="1">
        <p:scale>
          <a:sx n="116" d="100"/>
          <a:sy n="116" d="100"/>
        </p:scale>
        <p:origin x="84" y="4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7"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2.xml"/><Relationship Id="rId51" Type="http://schemas.openxmlformats.org/officeDocument/2006/relationships/slide" Target="slides/slide4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us Matthias" userId="92e63f08-5e45-40e4-a626-9d00bd2aefb9" providerId="ADAL" clId="{C9A7DA7C-5FF1-423C-9302-4DE5F660C981}"/>
    <pc:docChg chg="custSel modSld">
      <pc:chgData name="Marcus Matthias" userId="92e63f08-5e45-40e4-a626-9d00bd2aefb9" providerId="ADAL" clId="{C9A7DA7C-5FF1-423C-9302-4DE5F660C981}" dt="2017-11-21T17:49:23.968" v="225" actId="1036"/>
      <pc:docMkLst>
        <pc:docMk/>
      </pc:docMkLst>
      <pc:sldChg chg="addSp delSp modSp">
        <pc:chgData name="Marcus Matthias" userId="92e63f08-5e45-40e4-a626-9d00bd2aefb9" providerId="ADAL" clId="{C9A7DA7C-5FF1-423C-9302-4DE5F660C981}" dt="2017-11-21T16:49:18.454" v="32" actId="338"/>
        <pc:sldMkLst>
          <pc:docMk/>
          <pc:sldMk cId="873293930" sldId="266"/>
        </pc:sldMkLst>
        <pc:spChg chg="mod topLvl">
          <ac:chgData name="Marcus Matthias" userId="92e63f08-5e45-40e4-a626-9d00bd2aefb9" providerId="ADAL" clId="{C9A7DA7C-5FF1-423C-9302-4DE5F660C981}" dt="2017-11-21T16:49:18.454" v="32" actId="338"/>
          <ac:spMkLst>
            <pc:docMk/>
            <pc:sldMk cId="873293930" sldId="266"/>
            <ac:spMk id="70" creationId="{00000000-0000-0000-0000-000000000000}"/>
          </ac:spMkLst>
        </pc:spChg>
        <pc:spChg chg="mod topLvl">
          <ac:chgData name="Marcus Matthias" userId="92e63f08-5e45-40e4-a626-9d00bd2aefb9" providerId="ADAL" clId="{C9A7DA7C-5FF1-423C-9302-4DE5F660C981}" dt="2017-11-21T16:49:18.454" v="32" actId="338"/>
          <ac:spMkLst>
            <pc:docMk/>
            <pc:sldMk cId="873293930" sldId="266"/>
            <ac:spMk id="87" creationId="{00000000-0000-0000-0000-000000000000}"/>
          </ac:spMkLst>
        </pc:spChg>
        <pc:spChg chg="mod topLvl">
          <ac:chgData name="Marcus Matthias" userId="92e63f08-5e45-40e4-a626-9d00bd2aefb9" providerId="ADAL" clId="{C9A7DA7C-5FF1-423C-9302-4DE5F660C981}" dt="2017-11-21T16:49:18.454" v="32" actId="338"/>
          <ac:spMkLst>
            <pc:docMk/>
            <pc:sldMk cId="873293930" sldId="266"/>
            <ac:spMk id="88" creationId="{00000000-0000-0000-0000-000000000000}"/>
          </ac:spMkLst>
        </pc:spChg>
        <pc:spChg chg="mod topLvl">
          <ac:chgData name="Marcus Matthias" userId="92e63f08-5e45-40e4-a626-9d00bd2aefb9" providerId="ADAL" clId="{C9A7DA7C-5FF1-423C-9302-4DE5F660C981}" dt="2017-11-21T16:49:18.454" v="32" actId="338"/>
          <ac:spMkLst>
            <pc:docMk/>
            <pc:sldMk cId="873293930" sldId="266"/>
            <ac:spMk id="89" creationId="{00000000-0000-0000-0000-000000000000}"/>
          </ac:spMkLst>
        </pc:spChg>
        <pc:grpChg chg="del">
          <ac:chgData name="Marcus Matthias" userId="92e63f08-5e45-40e4-a626-9d00bd2aefb9" providerId="ADAL" clId="{C9A7DA7C-5FF1-423C-9302-4DE5F660C981}" dt="2017-11-21T16:42:48.262" v="0" actId="165"/>
          <ac:grpSpMkLst>
            <pc:docMk/>
            <pc:sldMk cId="873293930" sldId="266"/>
            <ac:grpSpMk id="7" creationId="{00000000-0000-0000-0000-000000000000}"/>
          </ac:grpSpMkLst>
        </pc:grpChg>
        <pc:grpChg chg="mod">
          <ac:chgData name="Marcus Matthias" userId="92e63f08-5e45-40e4-a626-9d00bd2aefb9" providerId="ADAL" clId="{C9A7DA7C-5FF1-423C-9302-4DE5F660C981}" dt="2017-11-21T16:49:18.454" v="32" actId="338"/>
          <ac:grpSpMkLst>
            <pc:docMk/>
            <pc:sldMk cId="873293930" sldId="266"/>
            <ac:grpSpMk id="13" creationId="{D1F596C5-EDF3-4FE3-A541-85F2D6AA9DD1}"/>
          </ac:grpSpMkLst>
        </pc:grpChg>
        <pc:picChg chg="add del mod">
          <ac:chgData name="Marcus Matthias" userId="92e63f08-5e45-40e4-a626-9d00bd2aefb9" providerId="ADAL" clId="{C9A7DA7C-5FF1-423C-9302-4DE5F660C981}" dt="2017-11-21T16:48:42.903" v="28" actId="478"/>
          <ac:picMkLst>
            <pc:docMk/>
            <pc:sldMk cId="873293930" sldId="266"/>
            <ac:picMk id="4" creationId="{256AA8EF-3B21-46FD-BB89-B33BEF1F2C4E}"/>
          </ac:picMkLst>
        </pc:picChg>
        <pc:picChg chg="add del mod">
          <ac:chgData name="Marcus Matthias" userId="92e63f08-5e45-40e4-a626-9d00bd2aefb9" providerId="ADAL" clId="{C9A7DA7C-5FF1-423C-9302-4DE5F660C981}" dt="2017-11-21T16:48:44.009" v="29" actId="478"/>
          <ac:picMkLst>
            <pc:docMk/>
            <pc:sldMk cId="873293930" sldId="266"/>
            <ac:picMk id="8" creationId="{C19056F2-CB1F-4AF7-98D5-96561DA52A3F}"/>
          </ac:picMkLst>
        </pc:picChg>
        <pc:picChg chg="add del mod">
          <ac:chgData name="Marcus Matthias" userId="92e63f08-5e45-40e4-a626-9d00bd2aefb9" providerId="ADAL" clId="{C9A7DA7C-5FF1-423C-9302-4DE5F660C981}" dt="2017-11-21T16:48:45.334" v="30" actId="478"/>
          <ac:picMkLst>
            <pc:docMk/>
            <pc:sldMk cId="873293930" sldId="266"/>
            <ac:picMk id="10" creationId="{A7C32BFE-86BD-4523-A4C5-811C75E7BF0A}"/>
          </ac:picMkLst>
        </pc:picChg>
        <pc:picChg chg="mod topLvl">
          <ac:chgData name="Marcus Matthias" userId="92e63f08-5e45-40e4-a626-9d00bd2aefb9" providerId="ADAL" clId="{C9A7DA7C-5FF1-423C-9302-4DE5F660C981}" dt="2017-11-21T16:49:18.454" v="32" actId="338"/>
          <ac:picMkLst>
            <pc:docMk/>
            <pc:sldMk cId="873293930" sldId="266"/>
            <ac:picMk id="71" creationId="{00000000-0000-0000-0000-000000000000}"/>
          </ac:picMkLst>
        </pc:picChg>
        <pc:picChg chg="mod topLvl">
          <ac:chgData name="Marcus Matthias" userId="92e63f08-5e45-40e4-a626-9d00bd2aefb9" providerId="ADAL" clId="{C9A7DA7C-5FF1-423C-9302-4DE5F660C981}" dt="2017-11-21T16:49:18.454" v="32" actId="338"/>
          <ac:picMkLst>
            <pc:docMk/>
            <pc:sldMk cId="873293930" sldId="266"/>
            <ac:picMk id="72" creationId="{00000000-0000-0000-0000-000000000000}"/>
          </ac:picMkLst>
        </pc:picChg>
        <pc:picChg chg="del mod topLvl">
          <ac:chgData name="Marcus Matthias" userId="92e63f08-5e45-40e4-a626-9d00bd2aefb9" providerId="ADAL" clId="{C9A7DA7C-5FF1-423C-9302-4DE5F660C981}" dt="2017-11-21T16:42:57.152" v="1" actId="478"/>
          <ac:picMkLst>
            <pc:docMk/>
            <pc:sldMk cId="873293930" sldId="266"/>
            <ac:picMk id="73" creationId="{00000000-0000-0000-0000-000000000000}"/>
          </ac:picMkLst>
        </pc:picChg>
        <pc:picChg chg="add mod">
          <ac:chgData name="Marcus Matthias" userId="92e63f08-5e45-40e4-a626-9d00bd2aefb9" providerId="ADAL" clId="{C9A7DA7C-5FF1-423C-9302-4DE5F660C981}" dt="2017-11-21T16:48:34.916" v="27" actId="1035"/>
          <ac:picMkLst>
            <pc:docMk/>
            <pc:sldMk cId="873293930" sldId="266"/>
            <ac:picMk id="95" creationId="{E0A8DF1A-1C37-4AE1-A36B-BC3F846D425B}"/>
          </ac:picMkLst>
        </pc:picChg>
        <pc:cxnChg chg="mod topLvl">
          <ac:chgData name="Marcus Matthias" userId="92e63f08-5e45-40e4-a626-9d00bd2aefb9" providerId="ADAL" clId="{C9A7DA7C-5FF1-423C-9302-4DE5F660C981}" dt="2017-11-21T16:49:18.454" v="32" actId="338"/>
          <ac:cxnSpMkLst>
            <pc:docMk/>
            <pc:sldMk cId="873293930" sldId="266"/>
            <ac:cxnSpMk id="77" creationId="{00000000-0000-0000-0000-000000000000}"/>
          </ac:cxnSpMkLst>
        </pc:cxnChg>
        <pc:cxnChg chg="mod topLvl">
          <ac:chgData name="Marcus Matthias" userId="92e63f08-5e45-40e4-a626-9d00bd2aefb9" providerId="ADAL" clId="{C9A7DA7C-5FF1-423C-9302-4DE5F660C981}" dt="2017-11-21T16:49:18.454" v="32" actId="338"/>
          <ac:cxnSpMkLst>
            <pc:docMk/>
            <pc:sldMk cId="873293930" sldId="266"/>
            <ac:cxnSpMk id="78" creationId="{00000000-0000-0000-0000-000000000000}"/>
          </ac:cxnSpMkLst>
        </pc:cxnChg>
      </pc:sldChg>
      <pc:sldChg chg="addSp delSp modSp">
        <pc:chgData name="Marcus Matthias" userId="92e63f08-5e45-40e4-a626-9d00bd2aefb9" providerId="ADAL" clId="{C9A7DA7C-5FF1-423C-9302-4DE5F660C981}" dt="2017-11-21T16:54:42.580" v="75" actId="1035"/>
        <pc:sldMkLst>
          <pc:docMk/>
          <pc:sldMk cId="2953887418" sldId="268"/>
        </pc:sldMkLst>
        <pc:spChg chg="mod">
          <ac:chgData name="Marcus Matthias" userId="92e63f08-5e45-40e4-a626-9d00bd2aefb9" providerId="ADAL" clId="{C9A7DA7C-5FF1-423C-9302-4DE5F660C981}" dt="2017-11-21T16:54:36.261" v="74" actId="20577"/>
          <ac:spMkLst>
            <pc:docMk/>
            <pc:sldMk cId="2953887418" sldId="268"/>
            <ac:spMk id="514" creationId="{C2F093ED-24DB-41F3-9AFD-DD4223C78D96}"/>
          </ac:spMkLst>
        </pc:spChg>
        <pc:picChg chg="add mod">
          <ac:chgData name="Marcus Matthias" userId="92e63f08-5e45-40e4-a626-9d00bd2aefb9" providerId="ADAL" clId="{C9A7DA7C-5FF1-423C-9302-4DE5F660C981}" dt="2017-11-21T16:54:42.580" v="75" actId="1035"/>
          <ac:picMkLst>
            <pc:docMk/>
            <pc:sldMk cId="2953887418" sldId="268"/>
            <ac:picMk id="235" creationId="{32AB955A-76B5-4DAE-BA9C-CF308163300E}"/>
          </ac:picMkLst>
        </pc:picChg>
        <pc:picChg chg="del">
          <ac:chgData name="Marcus Matthias" userId="92e63f08-5e45-40e4-a626-9d00bd2aefb9" providerId="ADAL" clId="{C9A7DA7C-5FF1-423C-9302-4DE5F660C981}" dt="2017-11-21T16:54:05.831" v="66" actId="478"/>
          <ac:picMkLst>
            <pc:docMk/>
            <pc:sldMk cId="2953887418" sldId="268"/>
            <ac:picMk id="249" creationId="{C76E1B92-B051-4B11-97AA-7C59B4F1DCD7}"/>
          </ac:picMkLst>
        </pc:picChg>
      </pc:sldChg>
      <pc:sldChg chg="addSp modSp">
        <pc:chgData name="Marcus Matthias" userId="92e63f08-5e45-40e4-a626-9d00bd2aefb9" providerId="ADAL" clId="{C9A7DA7C-5FF1-423C-9302-4DE5F660C981}" dt="2017-11-21T17:49:23.968" v="225" actId="1036"/>
        <pc:sldMkLst>
          <pc:docMk/>
          <pc:sldMk cId="26759441" sldId="269"/>
        </pc:sldMkLst>
        <pc:spChg chg="add mod">
          <ac:chgData name="Marcus Matthias" userId="92e63f08-5e45-40e4-a626-9d00bd2aefb9" providerId="ADAL" clId="{C9A7DA7C-5FF1-423C-9302-4DE5F660C981}" dt="2017-11-21T17:49:23.968" v="225" actId="1036"/>
          <ac:spMkLst>
            <pc:docMk/>
            <pc:sldMk cId="26759441" sldId="269"/>
            <ac:spMk id="117" creationId="{5ECE577D-8934-4B3F-B2AC-42A4984ED63F}"/>
          </ac:spMkLst>
        </pc:spChg>
        <pc:picChg chg="add mod">
          <ac:chgData name="Marcus Matthias" userId="92e63f08-5e45-40e4-a626-9d00bd2aefb9" providerId="ADAL" clId="{C9A7DA7C-5FF1-423C-9302-4DE5F660C981}" dt="2017-11-21T17:48:30.351" v="220" actId="1035"/>
          <ac:picMkLst>
            <pc:docMk/>
            <pc:sldMk cId="26759441" sldId="269"/>
            <ac:picMk id="147" creationId="{3E06436E-527E-4556-86D7-99523CC50773}"/>
          </ac:picMkLst>
        </pc:picChg>
        <pc:cxnChg chg="mod">
          <ac:chgData name="Marcus Matthias" userId="92e63f08-5e45-40e4-a626-9d00bd2aefb9" providerId="ADAL" clId="{C9A7DA7C-5FF1-423C-9302-4DE5F660C981}" dt="2017-11-21T17:47:45.816" v="212" actId="14100"/>
          <ac:cxnSpMkLst>
            <pc:docMk/>
            <pc:sldMk cId="26759441" sldId="269"/>
            <ac:cxnSpMk id="31" creationId="{2032D6DD-8002-49BF-B0E0-080C4E052842}"/>
          </ac:cxnSpMkLst>
        </pc:cxnChg>
        <pc:cxnChg chg="add mod">
          <ac:chgData name="Marcus Matthias" userId="92e63f08-5e45-40e4-a626-9d00bd2aefb9" providerId="ADAL" clId="{C9A7DA7C-5FF1-423C-9302-4DE5F660C981}" dt="2017-11-21T17:49:06.872" v="221" actId="692"/>
          <ac:cxnSpMkLst>
            <pc:docMk/>
            <pc:sldMk cId="26759441" sldId="269"/>
            <ac:cxnSpMk id="148" creationId="{1DF4F0E7-538C-4D7B-BE42-A1811A655108}"/>
          </ac:cxnSpMkLst>
        </pc:cxnChg>
      </pc:sldChg>
      <pc:sldChg chg="addSp delSp modSp">
        <pc:chgData name="Marcus Matthias" userId="92e63f08-5e45-40e4-a626-9d00bd2aefb9" providerId="ADAL" clId="{C9A7DA7C-5FF1-423C-9302-4DE5F660C981}" dt="2017-11-21T17:36:15.121" v="147" actId="1036"/>
        <pc:sldMkLst>
          <pc:docMk/>
          <pc:sldMk cId="4220796533" sldId="272"/>
        </pc:sldMkLst>
        <pc:spChg chg="mod">
          <ac:chgData name="Marcus Matthias" userId="92e63f08-5e45-40e4-a626-9d00bd2aefb9" providerId="ADAL" clId="{C9A7DA7C-5FF1-423C-9302-4DE5F660C981}" dt="2017-11-21T17:36:15.121" v="147" actId="1036"/>
          <ac:spMkLst>
            <pc:docMk/>
            <pc:sldMk cId="4220796533" sldId="272"/>
            <ac:spMk id="296" creationId="{B575AEF1-442A-49F4-8A8C-858E033CD058}"/>
          </ac:spMkLst>
        </pc:spChg>
        <pc:spChg chg="mod">
          <ac:chgData name="Marcus Matthias" userId="92e63f08-5e45-40e4-a626-9d00bd2aefb9" providerId="ADAL" clId="{C9A7DA7C-5FF1-423C-9302-4DE5F660C981}" dt="2017-11-21T17:35:48.124" v="134" actId="1036"/>
          <ac:spMkLst>
            <pc:docMk/>
            <pc:sldMk cId="4220796533" sldId="272"/>
            <ac:spMk id="556" creationId="{BEF1F58B-92FB-454E-9E10-F975E0618D1A}"/>
          </ac:spMkLst>
        </pc:spChg>
        <pc:picChg chg="add mod">
          <ac:chgData name="Marcus Matthias" userId="92e63f08-5e45-40e4-a626-9d00bd2aefb9" providerId="ADAL" clId="{C9A7DA7C-5FF1-423C-9302-4DE5F660C981}" dt="2017-11-21T17:35:58.409" v="146" actId="1036"/>
          <ac:picMkLst>
            <pc:docMk/>
            <pc:sldMk cId="4220796533" sldId="272"/>
            <ac:picMk id="138" creationId="{1FF7C642-F3BA-4931-8F06-9B19ABA0D607}"/>
          </ac:picMkLst>
        </pc:picChg>
        <pc:picChg chg="add mod">
          <ac:chgData name="Marcus Matthias" userId="92e63f08-5e45-40e4-a626-9d00bd2aefb9" providerId="ADAL" clId="{C9A7DA7C-5FF1-423C-9302-4DE5F660C981}" dt="2017-11-21T17:35:58.409" v="146" actId="1036"/>
          <ac:picMkLst>
            <pc:docMk/>
            <pc:sldMk cId="4220796533" sldId="272"/>
            <ac:picMk id="139" creationId="{F5E3E675-84C3-4258-9169-821267D2AEC0}"/>
          </ac:picMkLst>
        </pc:picChg>
        <pc:picChg chg="del">
          <ac:chgData name="Marcus Matthias" userId="92e63f08-5e45-40e4-a626-9d00bd2aefb9" providerId="ADAL" clId="{C9A7DA7C-5FF1-423C-9302-4DE5F660C981}" dt="2017-11-21T16:52:15.177" v="33" actId="478"/>
          <ac:picMkLst>
            <pc:docMk/>
            <pc:sldMk cId="4220796533" sldId="272"/>
            <ac:picMk id="210" creationId="{25A84807-7EF8-4E57-AE80-90CBB07F07C4}"/>
          </ac:picMkLst>
        </pc:picChg>
        <pc:picChg chg="del">
          <ac:chgData name="Marcus Matthias" userId="92e63f08-5e45-40e4-a626-9d00bd2aefb9" providerId="ADAL" clId="{C9A7DA7C-5FF1-423C-9302-4DE5F660C981}" dt="2017-11-21T16:53:44.127" v="65" actId="478"/>
          <ac:picMkLst>
            <pc:docMk/>
            <pc:sldMk cId="4220796533" sldId="272"/>
            <ac:picMk id="297" creationId="{E4D7EB6A-DE4B-452D-A622-3EDB6C9BCD8F}"/>
          </ac:picMkLst>
        </pc:picChg>
      </pc:sldChg>
      <pc:sldChg chg="modSp">
        <pc:chgData name="Marcus Matthias" userId="92e63f08-5e45-40e4-a626-9d00bd2aefb9" providerId="ADAL" clId="{C9A7DA7C-5FF1-423C-9302-4DE5F660C981}" dt="2017-11-21T17:37:45.311" v="178" actId="1037"/>
        <pc:sldMkLst>
          <pc:docMk/>
          <pc:sldMk cId="3461701130" sldId="273"/>
        </pc:sldMkLst>
        <pc:spChg chg="mod">
          <ac:chgData name="Marcus Matthias" userId="92e63f08-5e45-40e4-a626-9d00bd2aefb9" providerId="ADAL" clId="{C9A7DA7C-5FF1-423C-9302-4DE5F660C981}" dt="2017-11-21T17:37:38.767" v="172" actId="1038"/>
          <ac:spMkLst>
            <pc:docMk/>
            <pc:sldMk cId="3461701130" sldId="273"/>
            <ac:spMk id="67" creationId="{00000000-0000-0000-0000-000000000000}"/>
          </ac:spMkLst>
        </pc:spChg>
        <pc:picChg chg="mod">
          <ac:chgData name="Marcus Matthias" userId="92e63f08-5e45-40e4-a626-9d00bd2aefb9" providerId="ADAL" clId="{C9A7DA7C-5FF1-423C-9302-4DE5F660C981}" dt="2017-11-21T17:37:45.311" v="178" actId="1037"/>
          <ac:picMkLst>
            <pc:docMk/>
            <pc:sldMk cId="3461701130" sldId="273"/>
            <ac:picMk id="86" creationId="{C2DC35BC-81C0-43BB-8395-A4EE57D22B92}"/>
          </ac:picMkLst>
        </pc:picChg>
      </pc:sldChg>
      <pc:sldChg chg="addSp delSp modSp">
        <pc:chgData name="Marcus Matthias" userId="92e63f08-5e45-40e4-a626-9d00bd2aefb9" providerId="ADAL" clId="{C9A7DA7C-5FF1-423C-9302-4DE5F660C981}" dt="2017-11-21T16:59:30.420" v="120" actId="1036"/>
        <pc:sldMkLst>
          <pc:docMk/>
          <pc:sldMk cId="639284552" sldId="278"/>
        </pc:sldMkLst>
        <pc:picChg chg="add del">
          <ac:chgData name="Marcus Matthias" userId="92e63f08-5e45-40e4-a626-9d00bd2aefb9" providerId="ADAL" clId="{C9A7DA7C-5FF1-423C-9302-4DE5F660C981}" dt="2017-11-21T16:58:42.247" v="117" actId="478"/>
          <ac:picMkLst>
            <pc:docMk/>
            <pc:sldMk cId="639284552" sldId="278"/>
            <ac:picMk id="53" creationId="{60A00C00-719F-4536-9654-EA431D15A042}"/>
          </ac:picMkLst>
        </pc:picChg>
        <pc:picChg chg="add mod">
          <ac:chgData name="Marcus Matthias" userId="92e63f08-5e45-40e4-a626-9d00bd2aefb9" providerId="ADAL" clId="{C9A7DA7C-5FF1-423C-9302-4DE5F660C981}" dt="2017-11-21T16:59:30.420" v="120" actId="1036"/>
          <ac:picMkLst>
            <pc:docMk/>
            <pc:sldMk cId="639284552" sldId="278"/>
            <ac:picMk id="54" creationId="{7A76722B-CE00-473E-8298-E6A6C813586A}"/>
          </ac:picMkLst>
        </pc:picChg>
        <pc:picChg chg="del">
          <ac:chgData name="Marcus Matthias" userId="92e63f08-5e45-40e4-a626-9d00bd2aefb9" providerId="ADAL" clId="{C9A7DA7C-5FF1-423C-9302-4DE5F660C981}" dt="2017-11-21T16:57:51.282" v="113" actId="478"/>
          <ac:picMkLst>
            <pc:docMk/>
            <pc:sldMk cId="639284552" sldId="278"/>
            <ac:picMk id="55" creationId="{F0903545-CC47-47BF-8BC9-E84D26FDB51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9F52D-BE5C-4D35-80DB-55F88A27A51E}" type="datetimeFigureOut">
              <a:rPr lang="en-US" smtClean="0"/>
              <a:t>4/19/2018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B0F60-009A-48DF-8304-85310C288C36}" type="slidenum">
              <a:rPr lang="en-US" smtClean="0"/>
              <a:t>‹#›</a:t>
            </a:fld>
            <a:endParaRPr lang="en-US"/>
          </a:p>
        </p:txBody>
      </p:sp>
    </p:spTree>
    <p:extLst>
      <p:ext uri="{BB962C8B-B14F-4D97-AF65-F5344CB8AC3E}">
        <p14:creationId xmlns:p14="http://schemas.microsoft.com/office/powerpoint/2010/main" val="2980892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July 2017</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27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2362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4/19/2018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7394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D632E91-36B7-4D09-8FD5-42867E2BDF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98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0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0B0F60-009A-48DF-8304-85310C288C36}" type="slidenum">
              <a:rPr lang="en-US" smtClean="0"/>
              <a:t>14</a:t>
            </a:fld>
            <a:endParaRPr lang="en-US"/>
          </a:p>
        </p:txBody>
      </p:sp>
    </p:spTree>
    <p:extLst>
      <p:ext uri="{BB962C8B-B14F-4D97-AF65-F5344CB8AC3E}">
        <p14:creationId xmlns:p14="http://schemas.microsoft.com/office/powerpoint/2010/main" val="288738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012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152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0B0F60-009A-48DF-8304-85310C288C36}" type="slidenum">
              <a:rPr lang="en-US" smtClean="0"/>
              <a:t>17</a:t>
            </a:fld>
            <a:endParaRPr lang="en-US"/>
          </a:p>
        </p:txBody>
      </p:sp>
    </p:spTree>
    <p:extLst>
      <p:ext uri="{BB962C8B-B14F-4D97-AF65-F5344CB8AC3E}">
        <p14:creationId xmlns:p14="http://schemas.microsoft.com/office/powerpoint/2010/main" val="1024253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0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Momentum data captured June 2017.</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1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solidFill>
                <a:srgbClr val="FF0000"/>
              </a:solidFill>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4/19/2018</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4832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a:t>
            </a:r>
            <a:r>
              <a:rPr lang="en-US" sz="1000" dirty="0">
                <a:latin typeface="Segoe UI" panose="020B0502040204020203" pitchFamily="34" charset="0"/>
                <a:cs typeface="Segoe UI" panose="020B0502040204020203" pitchFamily="34" charset="0"/>
              </a:rPr>
              <a:t> https://enterprise.microsoft.com/en-us/customer-story/industries/retail-and-consumer-goods/heineken/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81135EB-3312-49D8-B009-819FFAA8E2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24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dirty="0">
                <a:latin typeface="Segoe UI" panose="020B0502040204020203" pitchFamily="34" charset="0"/>
                <a:cs typeface="Segoe UI" panose="020B0502040204020203" pitchFamily="34" charset="0"/>
              </a:rPr>
              <a:t>Case study source: </a:t>
            </a:r>
            <a:r>
              <a:rPr lang="en-US" sz="1000" b="0" i="0" dirty="0">
                <a:latin typeface="Segoe UI" panose="020B0502040204020203" pitchFamily="34" charset="0"/>
                <a:cs typeface="Segoe UI" panose="020B0502040204020203" pitchFamily="34" charset="0"/>
              </a:rPr>
              <a:t>https://customers.microsoft.com/en-us/story/iberia-express-triples-its-direct-sales-through-its-we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81135EB-3312-49D8-B009-819FFAA8E2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77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Case study source:</a:t>
            </a:r>
            <a:r>
              <a:rPr lang="en-US" dirty="0"/>
              <a:t> https://www.onmsft.com/news/canadian-broadcasting-co-used-azure-deliver-election-results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81135EB-3312-49D8-B009-819FFAA8E2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575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Case study source: </a:t>
            </a:r>
            <a:r>
              <a:rPr lang="en-US" dirty="0"/>
              <a:t>https://www.slideshare.net/StephenKyefulumya/nine-entertainment-company-nec-story</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81135EB-3312-49D8-B009-819FFAA8E2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548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Case study source:</a:t>
            </a:r>
            <a:r>
              <a:rPr lang="en-US" dirty="0"/>
              <a:t> http://customers.microsoft.com/en-US/story/jetcustomerstory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14B669-55C2-4280-869D-AE33931D43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6107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Case study interview source: </a:t>
            </a:r>
            <a:r>
              <a:rPr lang="en-US" dirty="0"/>
              <a:t>https://blogs.technet.microsoft.com/hybridcloud/2015/01/15/five-customers-a-new-year-and-straight-talk-qa-with-hogarth-worldwide/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81135EB-3312-49D8-B009-819FFAA8E2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652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Case study source:</a:t>
            </a:r>
            <a:r>
              <a:rPr lang="en-US" dirty="0"/>
              <a:t> http://customers.microsoft.com/en-US/story/indianaofficeoftechnology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14B669-55C2-4280-869D-AE33931D43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9841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Case study source: </a:t>
            </a:r>
            <a:r>
              <a:rPr lang="en-US" dirty="0"/>
              <a:t>http://customers.microsoft.com/en-US/story/leading-european-insurance-firm-transforms-online-services-with-azure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81135EB-3312-49D8-B009-819FFAA8E2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896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Case study source: </a:t>
            </a:r>
            <a:r>
              <a:rPr lang="en-US" dirty="0"/>
              <a:t>http://customers.microsoft.com/en-US/story/northpower-azure-utilities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81135EB-3312-49D8-B009-819FFAA8E2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98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 </a:t>
            </a:r>
            <a:r>
              <a:rPr lang="en-US" sz="1000" dirty="0">
                <a:latin typeface="Segoe UI" panose="020B0502040204020203" pitchFamily="34" charset="0"/>
                <a:cs typeface="Segoe UI" panose="020B0502040204020203" pitchFamily="34" charset="0"/>
              </a:rPr>
              <a:t>http://customers.microsoft.com/en-US/story/swissre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14B669-55C2-4280-869D-AE33931D43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122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520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a:t>
            </a:r>
            <a:r>
              <a:rPr lang="en-US" sz="1000" dirty="0">
                <a:latin typeface="Segoe UI" panose="020B0502040204020203" pitchFamily="34" charset="0"/>
                <a:cs typeface="Segoe UI" panose="020B0502040204020203" pitchFamily="34" charset="0"/>
              </a:rPr>
              <a:t> https://customers.microsoft.com/en-us/story/ukraine-international-airlines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81135EB-3312-49D8-B009-819FFAA8E2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221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App for Containers is currently in public preview as of July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907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 for Containers is currently in public preview as of July 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575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App for Containers is currently in public preview as of July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45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App for Containers is currently in public preview as of July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682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6621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4/19/2018 1:42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89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1619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070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752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baseline="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4/19/2018 1:42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961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4/19/2018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7290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2013</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D0453-48B5-43F9-B1E7-215434FD090C}"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230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64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651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4/19/2018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111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0B0F60-009A-48DF-8304-85310C288C36}" type="slidenum">
              <a:rPr lang="en-US" smtClean="0"/>
              <a:t>45</a:t>
            </a:fld>
            <a:endParaRPr lang="en-US"/>
          </a:p>
        </p:txBody>
      </p:sp>
    </p:spTree>
    <p:extLst>
      <p:ext uri="{BB962C8B-B14F-4D97-AF65-F5344CB8AC3E}">
        <p14:creationId xmlns:p14="http://schemas.microsoft.com/office/powerpoint/2010/main" val="223840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5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56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*App Service on Azure Stack is in Preview as of July 2017.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517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Momentum data captured June 2017.</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275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4/19/2018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132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926858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90967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49822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3383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3008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79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35514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20086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5777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igh Title Only">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609600" y="6562731"/>
            <a:ext cx="2641704" cy="279397"/>
          </a:xfrm>
          <a:prstGeom prst="rect">
            <a:avLst/>
          </a:prstGeom>
        </p:spPr>
        <p:txBody>
          <a:bodyPr anchor="ctr"/>
          <a:lstStyle>
            <a:lvl1pPr>
              <a:defRPr sz="1333"/>
            </a:lvl1pPr>
          </a:lstStyle>
          <a:p>
            <a:pPr algn="ctr" defTabSz="914225">
              <a:defRPr/>
            </a:pPr>
            <a:r>
              <a:rPr lang="en-US">
                <a:solidFill>
                  <a:srgbClr val="000000">
                    <a:lumMod val="65000"/>
                    <a:lumOff val="35000"/>
                  </a:srgbClr>
                </a:solidFill>
                <a:latin typeface="Calibri" panose="020F0502020204030204"/>
              </a:rPr>
              <a:t>ARRYVE Confidential</a:t>
            </a:r>
            <a:endParaRPr lang="en-US" dirty="0">
              <a:solidFill>
                <a:srgbClr val="000000">
                  <a:lumMod val="65000"/>
                  <a:lumOff val="35000"/>
                </a:srgbClr>
              </a:solidFill>
              <a:latin typeface="Calibri" panose="020F0502020204030204"/>
            </a:endParaRPr>
          </a:p>
        </p:txBody>
      </p:sp>
      <p:sp>
        <p:nvSpPr>
          <p:cNvPr id="7" name="Slide Number Placeholder 5"/>
          <p:cNvSpPr>
            <a:spLocks noGrp="1"/>
          </p:cNvSpPr>
          <p:nvPr>
            <p:ph type="sldNum" sz="quarter" idx="12"/>
          </p:nvPr>
        </p:nvSpPr>
        <p:spPr>
          <a:xfrm>
            <a:off x="4673600" y="6551346"/>
            <a:ext cx="2844800" cy="290783"/>
          </a:xfrm>
        </p:spPr>
        <p:txBody>
          <a:bodyPr/>
          <a:lstStyle>
            <a:lvl1pPr>
              <a:defRPr sz="1333"/>
            </a:lvl1pPr>
          </a:lstStyle>
          <a:p>
            <a:pPr algn="r" defTabSz="914225">
              <a:defRPr/>
            </a:pPr>
            <a:fld id="{7E40D5B9-7881-4007-B2C3-85B1DBA61E51}" type="slidenum">
              <a:rPr lang="en-US" smtClean="0">
                <a:solidFill>
                  <a:srgbClr val="505050"/>
                </a:solidFill>
                <a:latin typeface="Calibri" panose="020F0502020204030204"/>
              </a:rPr>
              <a:pPr algn="r" defTabSz="914225">
                <a:defRPr/>
              </a:pPr>
              <a:t>‹#›</a:t>
            </a:fld>
            <a:endParaRPr lang="en-US" dirty="0">
              <a:solidFill>
                <a:srgbClr val="505050"/>
              </a:solidFill>
              <a:latin typeface="Calibri" panose="020F0502020204030204"/>
            </a:endParaRPr>
          </a:p>
        </p:txBody>
      </p:sp>
      <p:sp>
        <p:nvSpPr>
          <p:cNvPr id="6" name="Title 1"/>
          <p:cNvSpPr>
            <a:spLocks noGrp="1"/>
          </p:cNvSpPr>
          <p:nvPr>
            <p:ph type="title"/>
          </p:nvPr>
        </p:nvSpPr>
        <p:spPr>
          <a:xfrm>
            <a:off x="101600" y="96838"/>
            <a:ext cx="11480800" cy="792163"/>
          </a:xfrm>
        </p:spPr>
        <p:txBody>
          <a:bodyPr>
            <a:normAutofit/>
          </a:bodyPr>
          <a:lstStyle>
            <a:lvl1pPr>
              <a:defRPr sz="3732"/>
            </a:lvl1pPr>
          </a:lstStyle>
          <a:p>
            <a:r>
              <a:rPr lang="en-US"/>
              <a:t>Click to edit Master title style</a:t>
            </a:r>
          </a:p>
        </p:txBody>
      </p:sp>
    </p:spTree>
    <p:extLst>
      <p:ext uri="{BB962C8B-B14F-4D97-AF65-F5344CB8AC3E}">
        <p14:creationId xmlns:p14="http://schemas.microsoft.com/office/powerpoint/2010/main" val="2039443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86331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653919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ext uri="{BB962C8B-B14F-4D97-AF65-F5344CB8AC3E}">
        <p14:creationId xmlns:p14="http://schemas.microsoft.com/office/powerpoint/2010/main" val="4180107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92763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449453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048743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516519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618030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080103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err="1">
              <a:ln>
                <a:solidFill>
                  <a:srgbClr val="FFFFFF">
                    <a:alpha val="0"/>
                  </a:srgbClr>
                </a:solidFill>
              </a:ln>
              <a:solidFill>
                <a:srgbClr val="FFFFFF"/>
              </a:solidFill>
              <a:effectLst/>
              <a:uLnTx/>
              <a:uFillTx/>
              <a:latin typeface="Segoe UI"/>
              <a:ea typeface="+mn-ea"/>
              <a:cs typeface="+mn-cs"/>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312346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25326338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9673661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CECDB-304C-4837-8BFD-8932E434A46B}"/>
              </a:ext>
            </a:extLst>
          </p:cNvPr>
          <p:cNvPicPr>
            <a:picLocks noChangeAspect="1"/>
          </p:cNvPicPr>
          <p:nvPr userDrawn="1"/>
        </p:nvPicPr>
        <p:blipFill rotWithShape="1">
          <a:blip r:embed="rId2"/>
          <a:srcRect l="8413" t="12701" b="10109"/>
          <a:stretch/>
        </p:blipFill>
        <p:spPr>
          <a:xfrm flipH="1">
            <a:off x="-1" y="-1"/>
            <a:ext cx="12192002" cy="6858973"/>
          </a:xfrm>
          <a:prstGeom prst="rect">
            <a:avLst/>
          </a:prstGeom>
        </p:spPr>
      </p:pic>
      <p:sp>
        <p:nvSpPr>
          <p:cNvPr id="2" name="Rectangle 1"/>
          <p:cNvSpPr/>
          <p:nvPr userDrawn="1"/>
        </p:nvSpPr>
        <p:spPr bwMode="auto">
          <a:xfrm>
            <a:off x="269239" y="2077800"/>
            <a:ext cx="5378549" cy="3592580"/>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chemeClr val="tx1"/>
                    </a:gs>
                    <a:gs pos="35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chemeClr val="tx1"/>
                    </a:gs>
                    <a:gs pos="35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9598641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0500" y="-304799"/>
            <a:ext cx="10801350" cy="7200900"/>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9668170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811442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685566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426" y="-579863"/>
            <a:ext cx="10486772" cy="7437863"/>
          </a:xfrm>
          <a:prstGeom prst="rect">
            <a:avLst/>
          </a:prstGeom>
        </p:spPr>
      </p:pic>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279400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8650" y="-304800"/>
            <a:ext cx="10801350" cy="7200900"/>
          </a:xfrm>
          <a:prstGeom prst="rect">
            <a:avLst/>
          </a:prstGeom>
        </p:spPr>
      </p:pic>
      <p:sp>
        <p:nvSpPr>
          <p:cNvPr id="17" name="Freeform 16"/>
          <p:cNvSpPr/>
          <p:nvPr userDrawn="1"/>
        </p:nvSpPr>
        <p:spPr bwMode="auto">
          <a:xfrm>
            <a:off x="1024164"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2608609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sz="900">
                <a:solidFill>
                  <a:srgbClr val="282828"/>
                </a:solidFill>
                <a:latin typeface="Calibri"/>
                <a:cs typeface="Calibri"/>
              </a:rPr>
              <a:t>© Cloudera, Inc. All rights reserved.</a:t>
            </a:r>
          </a:p>
        </p:txBody>
      </p:sp>
    </p:spTree>
    <p:extLst>
      <p:ext uri="{BB962C8B-B14F-4D97-AF65-F5344CB8AC3E}">
        <p14:creationId xmlns:p14="http://schemas.microsoft.com/office/powerpoint/2010/main" val="12362632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sz="900">
                <a:solidFill>
                  <a:srgbClr val="282828"/>
                </a:solidFill>
                <a:latin typeface="Calibri"/>
                <a:cs typeface="Calibri"/>
              </a:rPr>
              <a:t>© Cloudera, Inc. All rights reserved.</a:t>
            </a:r>
          </a:p>
        </p:txBody>
      </p:sp>
    </p:spTree>
    <p:extLst>
      <p:ext uri="{BB962C8B-B14F-4D97-AF65-F5344CB8AC3E}">
        <p14:creationId xmlns:p14="http://schemas.microsoft.com/office/powerpoint/2010/main" val="26915037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Tree>
    <p:extLst>
      <p:ext uri="{BB962C8B-B14F-4D97-AF65-F5344CB8AC3E}">
        <p14:creationId xmlns:p14="http://schemas.microsoft.com/office/powerpoint/2010/main" val="42040067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81560" cy="1184133"/>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76331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96850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1392231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99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77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57170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8830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751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262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52542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826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4388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485901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127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15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419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372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8985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91850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24666138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1747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4751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69418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32254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35256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9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76017457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27858433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emf"/><Relationship Id="rId3" Type="http://schemas.openxmlformats.org/officeDocument/2006/relationships/image" Target="../media/image44.emf"/><Relationship Id="rId7" Type="http://schemas.openxmlformats.org/officeDocument/2006/relationships/image" Target="../media/image48.emf"/><Relationship Id="rId12" Type="http://schemas.openxmlformats.org/officeDocument/2006/relationships/image" Target="../media/image53.emf"/><Relationship Id="rId2" Type="http://schemas.openxmlformats.org/officeDocument/2006/relationships/notesSlide" Target="../notesSlides/notesSlide10.xml"/><Relationship Id="rId16" Type="http://schemas.openxmlformats.org/officeDocument/2006/relationships/image" Target="../media/image57.png"/><Relationship Id="rId1" Type="http://schemas.openxmlformats.org/officeDocument/2006/relationships/slideLayout" Target="../slideLayouts/slideLayout8.xml"/><Relationship Id="rId6" Type="http://schemas.openxmlformats.org/officeDocument/2006/relationships/image" Target="../media/image47.emf"/><Relationship Id="rId11" Type="http://schemas.openxmlformats.org/officeDocument/2006/relationships/image" Target="../media/image52.png"/><Relationship Id="rId5" Type="http://schemas.openxmlformats.org/officeDocument/2006/relationships/image" Target="../media/image46.emf"/><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emf"/><Relationship Id="rId9" Type="http://schemas.openxmlformats.org/officeDocument/2006/relationships/image" Target="../media/image50.png"/><Relationship Id="rId14"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48.emf"/><Relationship Id="rId18" Type="http://schemas.openxmlformats.org/officeDocument/2006/relationships/image" Target="../media/image70.emf"/><Relationship Id="rId26" Type="http://schemas.openxmlformats.org/officeDocument/2006/relationships/image" Target="../media/image78.png"/><Relationship Id="rId3" Type="http://schemas.openxmlformats.org/officeDocument/2006/relationships/image" Target="../media/image58.png"/><Relationship Id="rId21" Type="http://schemas.openxmlformats.org/officeDocument/2006/relationships/image" Target="../media/image73.png"/><Relationship Id="rId7" Type="http://schemas.openxmlformats.org/officeDocument/2006/relationships/image" Target="../media/image49.emf"/><Relationship Id="rId12" Type="http://schemas.openxmlformats.org/officeDocument/2006/relationships/image" Target="../media/image66.emf"/><Relationship Id="rId17" Type="http://schemas.openxmlformats.org/officeDocument/2006/relationships/image" Target="../media/image69.emf"/><Relationship Id="rId25" Type="http://schemas.openxmlformats.org/officeDocument/2006/relationships/image" Target="../media/image77.emf"/><Relationship Id="rId2" Type="http://schemas.openxmlformats.org/officeDocument/2006/relationships/notesSlide" Target="../notesSlides/notesSlide11.xml"/><Relationship Id="rId16" Type="http://schemas.openxmlformats.org/officeDocument/2006/relationships/image" Target="../media/image68.emf"/><Relationship Id="rId20" Type="http://schemas.openxmlformats.org/officeDocument/2006/relationships/image" Target="../media/image72.png"/><Relationship Id="rId29" Type="http://schemas.openxmlformats.org/officeDocument/2006/relationships/image" Target="../media/image81.emf"/><Relationship Id="rId1" Type="http://schemas.openxmlformats.org/officeDocument/2006/relationships/slideLayout" Target="../slideLayouts/slideLayout8.xml"/><Relationship Id="rId6" Type="http://schemas.openxmlformats.org/officeDocument/2006/relationships/image" Target="../media/image61.emf"/><Relationship Id="rId11" Type="http://schemas.openxmlformats.org/officeDocument/2006/relationships/image" Target="../media/image65.emf"/><Relationship Id="rId24" Type="http://schemas.openxmlformats.org/officeDocument/2006/relationships/image" Target="../media/image76.emf"/><Relationship Id="rId5" Type="http://schemas.openxmlformats.org/officeDocument/2006/relationships/image" Target="../media/image60.emf"/><Relationship Id="rId15" Type="http://schemas.openxmlformats.org/officeDocument/2006/relationships/image" Target="../media/image47.emf"/><Relationship Id="rId23" Type="http://schemas.openxmlformats.org/officeDocument/2006/relationships/image" Target="../media/image75.emf"/><Relationship Id="rId28" Type="http://schemas.openxmlformats.org/officeDocument/2006/relationships/image" Target="../media/image80.png"/><Relationship Id="rId10" Type="http://schemas.openxmlformats.org/officeDocument/2006/relationships/image" Target="../media/image64.png"/><Relationship Id="rId19" Type="http://schemas.openxmlformats.org/officeDocument/2006/relationships/image" Target="../media/image71.png"/><Relationship Id="rId4" Type="http://schemas.openxmlformats.org/officeDocument/2006/relationships/image" Target="../media/image59.emf"/><Relationship Id="rId9" Type="http://schemas.openxmlformats.org/officeDocument/2006/relationships/image" Target="../media/image63.png"/><Relationship Id="rId14" Type="http://schemas.openxmlformats.org/officeDocument/2006/relationships/image" Target="../media/image67.emf"/><Relationship Id="rId22" Type="http://schemas.openxmlformats.org/officeDocument/2006/relationships/image" Target="../media/image74.emf"/><Relationship Id="rId27" Type="http://schemas.openxmlformats.org/officeDocument/2006/relationships/image" Target="../media/image79.png"/><Relationship Id="rId30"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6.emf"/><Relationship Id="rId18" Type="http://schemas.openxmlformats.org/officeDocument/2006/relationships/image" Target="../media/image90.png"/><Relationship Id="rId26" Type="http://schemas.openxmlformats.org/officeDocument/2006/relationships/image" Target="../media/image97.png"/><Relationship Id="rId3" Type="http://schemas.openxmlformats.org/officeDocument/2006/relationships/image" Target="../media/image65.emf"/><Relationship Id="rId21" Type="http://schemas.openxmlformats.org/officeDocument/2006/relationships/image" Target="../media/image93.png"/><Relationship Id="rId7" Type="http://schemas.openxmlformats.org/officeDocument/2006/relationships/image" Target="../media/image74.emf"/><Relationship Id="rId12" Type="http://schemas.openxmlformats.org/officeDocument/2006/relationships/image" Target="../media/image86.emf"/><Relationship Id="rId17" Type="http://schemas.openxmlformats.org/officeDocument/2006/relationships/image" Target="../media/image89.png"/><Relationship Id="rId25" Type="http://schemas.openxmlformats.org/officeDocument/2006/relationships/image" Target="../media/image96.png"/><Relationship Id="rId2" Type="http://schemas.openxmlformats.org/officeDocument/2006/relationships/notesSlide" Target="../notesSlides/notesSlide12.xml"/><Relationship Id="rId16" Type="http://schemas.openxmlformats.org/officeDocument/2006/relationships/image" Target="../media/image88.emf"/><Relationship Id="rId20" Type="http://schemas.openxmlformats.org/officeDocument/2006/relationships/image" Target="../media/image92.png"/><Relationship Id="rId29" Type="http://schemas.openxmlformats.org/officeDocument/2006/relationships/image" Target="../media/image100.png"/><Relationship Id="rId1" Type="http://schemas.openxmlformats.org/officeDocument/2006/relationships/slideLayout" Target="../slideLayouts/slideLayout8.xml"/><Relationship Id="rId6" Type="http://schemas.openxmlformats.org/officeDocument/2006/relationships/image" Target="../media/image85.png"/><Relationship Id="rId11" Type="http://schemas.openxmlformats.org/officeDocument/2006/relationships/image" Target="../media/image76.emf"/><Relationship Id="rId24" Type="http://schemas.openxmlformats.org/officeDocument/2006/relationships/image" Target="../media/image47.emf"/><Relationship Id="rId32" Type="http://schemas.openxmlformats.org/officeDocument/2006/relationships/image" Target="../media/image102.png"/><Relationship Id="rId5" Type="http://schemas.openxmlformats.org/officeDocument/2006/relationships/image" Target="../media/image84.png"/><Relationship Id="rId15" Type="http://schemas.openxmlformats.org/officeDocument/2006/relationships/image" Target="../media/image87.png"/><Relationship Id="rId23" Type="http://schemas.openxmlformats.org/officeDocument/2006/relationships/image" Target="../media/image95.emf"/><Relationship Id="rId28" Type="http://schemas.openxmlformats.org/officeDocument/2006/relationships/image" Target="../media/image99.png"/><Relationship Id="rId10" Type="http://schemas.openxmlformats.org/officeDocument/2006/relationships/image" Target="../media/image75.emf"/><Relationship Id="rId19" Type="http://schemas.openxmlformats.org/officeDocument/2006/relationships/image" Target="../media/image91.png"/><Relationship Id="rId31" Type="http://schemas.openxmlformats.org/officeDocument/2006/relationships/image" Target="../media/image101.emf"/><Relationship Id="rId4" Type="http://schemas.openxmlformats.org/officeDocument/2006/relationships/image" Target="../media/image83.png"/><Relationship Id="rId9" Type="http://schemas.openxmlformats.org/officeDocument/2006/relationships/image" Target="../media/image59.emf"/><Relationship Id="rId14" Type="http://schemas.openxmlformats.org/officeDocument/2006/relationships/image" Target="../media/image60.emf"/><Relationship Id="rId22" Type="http://schemas.openxmlformats.org/officeDocument/2006/relationships/image" Target="../media/image94.svg"/><Relationship Id="rId27" Type="http://schemas.openxmlformats.org/officeDocument/2006/relationships/image" Target="../media/image98.png"/><Relationship Id="rId30" Type="http://schemas.openxmlformats.org/officeDocument/2006/relationships/image" Target="../media/image67.emf"/></Relationships>
</file>

<file path=ppt/slides/_rels/slide13.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46.emf"/><Relationship Id="rId3" Type="http://schemas.openxmlformats.org/officeDocument/2006/relationships/image" Target="../media/image86.emf"/><Relationship Id="rId7" Type="http://schemas.openxmlformats.org/officeDocument/2006/relationships/image" Target="../media/image49.emf"/><Relationship Id="rId12"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44.emf"/><Relationship Id="rId5" Type="http://schemas.openxmlformats.org/officeDocument/2006/relationships/image" Target="../media/image104.emf"/><Relationship Id="rId15" Type="http://schemas.openxmlformats.org/officeDocument/2006/relationships/image" Target="../media/image102.png"/><Relationship Id="rId10" Type="http://schemas.openxmlformats.org/officeDocument/2006/relationships/image" Target="../media/image105.emf"/><Relationship Id="rId4" Type="http://schemas.openxmlformats.org/officeDocument/2006/relationships/image" Target="../media/image103.emf"/><Relationship Id="rId9" Type="http://schemas.openxmlformats.org/officeDocument/2006/relationships/image" Target="../media/image66.emf"/><Relationship Id="rId1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59.emf"/><Relationship Id="rId18" Type="http://schemas.openxmlformats.org/officeDocument/2006/relationships/image" Target="../media/image112.emf"/><Relationship Id="rId3" Type="http://schemas.openxmlformats.org/officeDocument/2006/relationships/image" Target="../media/image101.emf"/><Relationship Id="rId7" Type="http://schemas.openxmlformats.org/officeDocument/2006/relationships/image" Target="../media/image65.emf"/><Relationship Id="rId12" Type="http://schemas.openxmlformats.org/officeDocument/2006/relationships/image" Target="../media/image86.emf"/><Relationship Id="rId17" Type="http://schemas.openxmlformats.org/officeDocument/2006/relationships/image" Target="../media/image111.emf"/><Relationship Id="rId2" Type="http://schemas.openxmlformats.org/officeDocument/2006/relationships/notesSlide" Target="../notesSlides/notesSlide14.xml"/><Relationship Id="rId16" Type="http://schemas.openxmlformats.org/officeDocument/2006/relationships/image" Target="../media/image110.emf"/><Relationship Id="rId1" Type="http://schemas.openxmlformats.org/officeDocument/2006/relationships/slideLayout" Target="../slideLayouts/slideLayout29.xml"/><Relationship Id="rId6" Type="http://schemas.openxmlformats.org/officeDocument/2006/relationships/image" Target="../media/image67.emf"/><Relationship Id="rId11" Type="http://schemas.openxmlformats.org/officeDocument/2006/relationships/image" Target="../media/image47.emf"/><Relationship Id="rId5" Type="http://schemas.openxmlformats.org/officeDocument/2006/relationships/image" Target="../media/image106.emf"/><Relationship Id="rId15" Type="http://schemas.openxmlformats.org/officeDocument/2006/relationships/image" Target="../media/image109.emf"/><Relationship Id="rId10" Type="http://schemas.openxmlformats.org/officeDocument/2006/relationships/image" Target="../media/image74.emf"/><Relationship Id="rId19" Type="http://schemas.openxmlformats.org/officeDocument/2006/relationships/image" Target="../media/image113.emf"/><Relationship Id="rId4" Type="http://schemas.openxmlformats.org/officeDocument/2006/relationships/image" Target="../media/image78.png"/><Relationship Id="rId9" Type="http://schemas.openxmlformats.org/officeDocument/2006/relationships/image" Target="../media/image108.emf"/><Relationship Id="rId14" Type="http://schemas.openxmlformats.org/officeDocument/2006/relationships/image" Target="../media/image61.emf"/></Relationships>
</file>

<file path=ppt/slides/_rels/slide1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110.emf"/><Relationship Id="rId7" Type="http://schemas.openxmlformats.org/officeDocument/2006/relationships/image" Target="../media/image59.emf"/><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15.emf"/><Relationship Id="rId5" Type="http://schemas.openxmlformats.org/officeDocument/2006/relationships/image" Target="../media/image114.emf"/><Relationship Id="rId10" Type="http://schemas.openxmlformats.org/officeDocument/2006/relationships/image" Target="../media/image116.png"/><Relationship Id="rId4" Type="http://schemas.openxmlformats.org/officeDocument/2006/relationships/image" Target="../media/image75.emf"/><Relationship Id="rId9" Type="http://schemas.openxmlformats.org/officeDocument/2006/relationships/image" Target="../media/image103.emf"/></Relationships>
</file>

<file path=ppt/slides/_rels/slide16.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102.png"/><Relationship Id="rId3" Type="http://schemas.openxmlformats.org/officeDocument/2006/relationships/image" Target="../media/image53.emf"/><Relationship Id="rId7" Type="http://schemas.openxmlformats.org/officeDocument/2006/relationships/image" Target="../media/image49.emf"/><Relationship Id="rId12" Type="http://schemas.openxmlformats.org/officeDocument/2006/relationships/image" Target="../media/image11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04.emf"/><Relationship Id="rId11" Type="http://schemas.openxmlformats.org/officeDocument/2006/relationships/image" Target="../media/image105.emf"/><Relationship Id="rId5" Type="http://schemas.openxmlformats.org/officeDocument/2006/relationships/image" Target="../media/image103.emf"/><Relationship Id="rId10" Type="http://schemas.openxmlformats.org/officeDocument/2006/relationships/image" Target="../media/image74.emf"/><Relationship Id="rId4" Type="http://schemas.openxmlformats.org/officeDocument/2006/relationships/image" Target="../media/image117.emf"/><Relationship Id="rId9" Type="http://schemas.openxmlformats.org/officeDocument/2006/relationships/image" Target="../media/image66.emf"/><Relationship Id="rId14" Type="http://schemas.openxmlformats.org/officeDocument/2006/relationships/image" Target="../media/image119.emf"/></Relationships>
</file>

<file path=ppt/slides/_rels/slide17.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86.emf"/><Relationship Id="rId18" Type="http://schemas.openxmlformats.org/officeDocument/2006/relationships/image" Target="../media/image120.emf"/><Relationship Id="rId26" Type="http://schemas.openxmlformats.org/officeDocument/2006/relationships/image" Target="../media/image127.emf"/><Relationship Id="rId39" Type="http://schemas.openxmlformats.org/officeDocument/2006/relationships/image" Target="../media/image140.emf"/><Relationship Id="rId3" Type="http://schemas.openxmlformats.org/officeDocument/2006/relationships/image" Target="../media/image67.emf"/><Relationship Id="rId21" Type="http://schemas.openxmlformats.org/officeDocument/2006/relationships/image" Target="../media/image123.emf"/><Relationship Id="rId34" Type="http://schemas.openxmlformats.org/officeDocument/2006/relationships/image" Target="../media/image135.emf"/><Relationship Id="rId42" Type="http://schemas.openxmlformats.org/officeDocument/2006/relationships/image" Target="../media/image143.emf"/><Relationship Id="rId7" Type="http://schemas.openxmlformats.org/officeDocument/2006/relationships/image" Target="../media/image112.emf"/><Relationship Id="rId12" Type="http://schemas.openxmlformats.org/officeDocument/2006/relationships/image" Target="../media/image47.emf"/><Relationship Id="rId17" Type="http://schemas.openxmlformats.org/officeDocument/2006/relationships/image" Target="../media/image119.emf"/><Relationship Id="rId25" Type="http://schemas.openxmlformats.org/officeDocument/2006/relationships/image" Target="../media/image126.emf"/><Relationship Id="rId33" Type="http://schemas.openxmlformats.org/officeDocument/2006/relationships/image" Target="../media/image134.emf"/><Relationship Id="rId38" Type="http://schemas.openxmlformats.org/officeDocument/2006/relationships/image" Target="../media/image139.emf"/><Relationship Id="rId2" Type="http://schemas.openxmlformats.org/officeDocument/2006/relationships/notesSlide" Target="../notesSlides/notesSlide17.xml"/><Relationship Id="rId16" Type="http://schemas.openxmlformats.org/officeDocument/2006/relationships/image" Target="../media/image109.emf"/><Relationship Id="rId20" Type="http://schemas.openxmlformats.org/officeDocument/2006/relationships/image" Target="../media/image122.emf"/><Relationship Id="rId29" Type="http://schemas.openxmlformats.org/officeDocument/2006/relationships/image" Target="../media/image130.emf"/><Relationship Id="rId41" Type="http://schemas.openxmlformats.org/officeDocument/2006/relationships/image" Target="../media/image142.emf"/><Relationship Id="rId1" Type="http://schemas.openxmlformats.org/officeDocument/2006/relationships/slideLayout" Target="../slideLayouts/slideLayout29.xml"/><Relationship Id="rId6" Type="http://schemas.openxmlformats.org/officeDocument/2006/relationships/image" Target="../media/image113.emf"/><Relationship Id="rId11" Type="http://schemas.openxmlformats.org/officeDocument/2006/relationships/image" Target="../media/image65.emf"/><Relationship Id="rId24" Type="http://schemas.openxmlformats.org/officeDocument/2006/relationships/image" Target="../media/image125.emf"/><Relationship Id="rId32" Type="http://schemas.openxmlformats.org/officeDocument/2006/relationships/image" Target="../media/image133.emf"/><Relationship Id="rId37" Type="http://schemas.openxmlformats.org/officeDocument/2006/relationships/image" Target="../media/image138.emf"/><Relationship Id="rId40" Type="http://schemas.openxmlformats.org/officeDocument/2006/relationships/image" Target="../media/image141.emf"/><Relationship Id="rId5" Type="http://schemas.openxmlformats.org/officeDocument/2006/relationships/image" Target="../media/image111.emf"/><Relationship Id="rId15" Type="http://schemas.openxmlformats.org/officeDocument/2006/relationships/image" Target="../media/image61.emf"/><Relationship Id="rId23" Type="http://schemas.openxmlformats.org/officeDocument/2006/relationships/image" Target="../media/image124.emf"/><Relationship Id="rId28" Type="http://schemas.openxmlformats.org/officeDocument/2006/relationships/image" Target="../media/image129.emf"/><Relationship Id="rId36" Type="http://schemas.openxmlformats.org/officeDocument/2006/relationships/image" Target="../media/image137.emf"/><Relationship Id="rId10" Type="http://schemas.openxmlformats.org/officeDocument/2006/relationships/image" Target="../media/image74.emf"/><Relationship Id="rId19" Type="http://schemas.openxmlformats.org/officeDocument/2006/relationships/image" Target="../media/image121.emf"/><Relationship Id="rId31" Type="http://schemas.openxmlformats.org/officeDocument/2006/relationships/image" Target="../media/image132.emf"/><Relationship Id="rId44" Type="http://schemas.openxmlformats.org/officeDocument/2006/relationships/image" Target="../media/image145.emf"/><Relationship Id="rId4" Type="http://schemas.openxmlformats.org/officeDocument/2006/relationships/image" Target="../media/image110.emf"/><Relationship Id="rId9" Type="http://schemas.openxmlformats.org/officeDocument/2006/relationships/image" Target="../media/image108.emf"/><Relationship Id="rId14" Type="http://schemas.openxmlformats.org/officeDocument/2006/relationships/image" Target="../media/image59.emf"/><Relationship Id="rId22" Type="http://schemas.openxmlformats.org/officeDocument/2006/relationships/image" Target="../media/image76.emf"/><Relationship Id="rId27" Type="http://schemas.openxmlformats.org/officeDocument/2006/relationships/image" Target="../media/image128.emf"/><Relationship Id="rId30" Type="http://schemas.openxmlformats.org/officeDocument/2006/relationships/image" Target="../media/image131.emf"/><Relationship Id="rId35" Type="http://schemas.openxmlformats.org/officeDocument/2006/relationships/image" Target="../media/image136.emf"/><Relationship Id="rId43" Type="http://schemas.openxmlformats.org/officeDocument/2006/relationships/image" Target="../media/image144.emf"/></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49.emf"/><Relationship Id="rId18" Type="http://schemas.openxmlformats.org/officeDocument/2006/relationships/image" Target="../media/image153.emf"/><Relationship Id="rId3" Type="http://schemas.openxmlformats.org/officeDocument/2006/relationships/image" Target="../media/image146.png"/><Relationship Id="rId21" Type="http://schemas.openxmlformats.org/officeDocument/2006/relationships/image" Target="../media/image66.emf"/><Relationship Id="rId7" Type="http://schemas.openxmlformats.org/officeDocument/2006/relationships/image" Target="../media/image148.png"/><Relationship Id="rId12" Type="http://schemas.openxmlformats.org/officeDocument/2006/relationships/image" Target="../media/image122.emf"/><Relationship Id="rId17" Type="http://schemas.openxmlformats.org/officeDocument/2006/relationships/image" Target="../media/image110.emf"/><Relationship Id="rId2" Type="http://schemas.openxmlformats.org/officeDocument/2006/relationships/notesSlide" Target="../notesSlides/notesSlide18.xml"/><Relationship Id="rId16" Type="http://schemas.openxmlformats.org/officeDocument/2006/relationships/image" Target="../media/image76.emf"/><Relationship Id="rId20" Type="http://schemas.openxmlformats.org/officeDocument/2006/relationships/image" Target="../media/image119.emf"/><Relationship Id="rId1" Type="http://schemas.openxmlformats.org/officeDocument/2006/relationships/slideLayout" Target="../slideLayouts/slideLayout8.xml"/><Relationship Id="rId6" Type="http://schemas.openxmlformats.org/officeDocument/2006/relationships/image" Target="../media/image87.png"/><Relationship Id="rId11" Type="http://schemas.openxmlformats.org/officeDocument/2006/relationships/image" Target="../media/image151.emf"/><Relationship Id="rId5" Type="http://schemas.openxmlformats.org/officeDocument/2006/relationships/image" Target="../media/image96.png"/><Relationship Id="rId15" Type="http://schemas.openxmlformats.org/officeDocument/2006/relationships/image" Target="../media/image59.emf"/><Relationship Id="rId10" Type="http://schemas.openxmlformats.org/officeDocument/2006/relationships/image" Target="../media/image74.emf"/><Relationship Id="rId19" Type="http://schemas.openxmlformats.org/officeDocument/2006/relationships/image" Target="../media/image154.emf"/><Relationship Id="rId4" Type="http://schemas.openxmlformats.org/officeDocument/2006/relationships/image" Target="../media/image147.png"/><Relationship Id="rId9" Type="http://schemas.openxmlformats.org/officeDocument/2006/relationships/image" Target="../media/image150.png"/><Relationship Id="rId14" Type="http://schemas.openxmlformats.org/officeDocument/2006/relationships/image" Target="../media/image152.emf"/><Relationship Id="rId22" Type="http://schemas.openxmlformats.org/officeDocument/2006/relationships/image" Target="../media/image155.emf"/></Relationships>
</file>

<file path=ppt/slides/_rels/slide19.xml.rels><?xml version="1.0" encoding="UTF-8" standalone="yes"?>
<Relationships xmlns="http://schemas.openxmlformats.org/package/2006/relationships"><Relationship Id="rId13" Type="http://schemas.openxmlformats.org/officeDocument/2006/relationships/image" Target="../media/image162.jpeg"/><Relationship Id="rId18" Type="http://schemas.openxmlformats.org/officeDocument/2006/relationships/image" Target="../media/image20.jpeg"/><Relationship Id="rId26" Type="http://schemas.openxmlformats.org/officeDocument/2006/relationships/image" Target="../media/image172.jpeg"/><Relationship Id="rId39" Type="http://schemas.openxmlformats.org/officeDocument/2006/relationships/image" Target="../media/image37.jpeg"/><Relationship Id="rId21" Type="http://schemas.openxmlformats.org/officeDocument/2006/relationships/image" Target="../media/image31.jpeg"/><Relationship Id="rId34" Type="http://schemas.openxmlformats.org/officeDocument/2006/relationships/image" Target="../media/image178.jpeg"/><Relationship Id="rId42" Type="http://schemas.openxmlformats.org/officeDocument/2006/relationships/image" Target="../media/image183.jpeg"/><Relationship Id="rId47" Type="http://schemas.openxmlformats.org/officeDocument/2006/relationships/image" Target="../media/image28.jpeg"/><Relationship Id="rId50" Type="http://schemas.openxmlformats.org/officeDocument/2006/relationships/image" Target="../media/image39.png"/><Relationship Id="rId55" Type="http://schemas.openxmlformats.org/officeDocument/2006/relationships/image" Target="../media/image190.jpeg"/><Relationship Id="rId63" Type="http://schemas.openxmlformats.org/officeDocument/2006/relationships/image" Target="../media/image23.jpeg"/><Relationship Id="rId68" Type="http://schemas.openxmlformats.org/officeDocument/2006/relationships/image" Target="../media/image199.jpeg"/><Relationship Id="rId7" Type="http://schemas.openxmlformats.org/officeDocument/2006/relationships/image" Target="../media/image158.jpeg"/><Relationship Id="rId2" Type="http://schemas.openxmlformats.org/officeDocument/2006/relationships/notesSlide" Target="../notesSlides/notesSlide19.xml"/><Relationship Id="rId16" Type="http://schemas.openxmlformats.org/officeDocument/2006/relationships/image" Target="../media/image165.jpeg"/><Relationship Id="rId29" Type="http://schemas.openxmlformats.org/officeDocument/2006/relationships/image" Target="../media/image174.png"/><Relationship Id="rId1" Type="http://schemas.openxmlformats.org/officeDocument/2006/relationships/slideLayout" Target="../slideLayouts/slideLayout8.xml"/><Relationship Id="rId6" Type="http://schemas.openxmlformats.org/officeDocument/2006/relationships/image" Target="../media/image157.jpeg"/><Relationship Id="rId11" Type="http://schemas.openxmlformats.org/officeDocument/2006/relationships/image" Target="../media/image2.emf"/><Relationship Id="rId24" Type="http://schemas.openxmlformats.org/officeDocument/2006/relationships/image" Target="../media/image170.jpeg"/><Relationship Id="rId32" Type="http://schemas.openxmlformats.org/officeDocument/2006/relationships/image" Target="../media/image42.png"/><Relationship Id="rId37" Type="http://schemas.openxmlformats.org/officeDocument/2006/relationships/image" Target="../media/image180.jpeg"/><Relationship Id="rId40" Type="http://schemas.openxmlformats.org/officeDocument/2006/relationships/image" Target="../media/image181.jpeg"/><Relationship Id="rId45" Type="http://schemas.openxmlformats.org/officeDocument/2006/relationships/image" Target="../media/image185.png"/><Relationship Id="rId53" Type="http://schemas.openxmlformats.org/officeDocument/2006/relationships/image" Target="../media/image24.jpeg"/><Relationship Id="rId58" Type="http://schemas.openxmlformats.org/officeDocument/2006/relationships/image" Target="../media/image191.jpeg"/><Relationship Id="rId66" Type="http://schemas.openxmlformats.org/officeDocument/2006/relationships/image" Target="../media/image197.jpeg"/><Relationship Id="rId5" Type="http://schemas.openxmlformats.org/officeDocument/2006/relationships/image" Target="../media/image33.jpeg"/><Relationship Id="rId15" Type="http://schemas.openxmlformats.org/officeDocument/2006/relationships/image" Target="../media/image164.jpeg"/><Relationship Id="rId23" Type="http://schemas.openxmlformats.org/officeDocument/2006/relationships/image" Target="../media/image169.png"/><Relationship Id="rId28" Type="http://schemas.openxmlformats.org/officeDocument/2006/relationships/image" Target="../media/image173.jpeg"/><Relationship Id="rId36" Type="http://schemas.openxmlformats.org/officeDocument/2006/relationships/image" Target="../media/image179.jpeg"/><Relationship Id="rId49" Type="http://schemas.openxmlformats.org/officeDocument/2006/relationships/image" Target="../media/image187.jpeg"/><Relationship Id="rId57" Type="http://schemas.openxmlformats.org/officeDocument/2006/relationships/image" Target="../media/image35.jpeg"/><Relationship Id="rId61" Type="http://schemas.openxmlformats.org/officeDocument/2006/relationships/image" Target="../media/image193.jpeg"/><Relationship Id="rId10" Type="http://schemas.openxmlformats.org/officeDocument/2006/relationships/image" Target="../media/image161.jpeg"/><Relationship Id="rId19" Type="http://schemas.openxmlformats.org/officeDocument/2006/relationships/image" Target="../media/image25.png"/><Relationship Id="rId31" Type="http://schemas.openxmlformats.org/officeDocument/2006/relationships/image" Target="../media/image176.png"/><Relationship Id="rId44" Type="http://schemas.openxmlformats.org/officeDocument/2006/relationships/image" Target="../media/image21.jpeg"/><Relationship Id="rId52" Type="http://schemas.openxmlformats.org/officeDocument/2006/relationships/image" Target="../media/image189.jpeg"/><Relationship Id="rId60" Type="http://schemas.openxmlformats.org/officeDocument/2006/relationships/image" Target="../media/image192.jpeg"/><Relationship Id="rId65" Type="http://schemas.openxmlformats.org/officeDocument/2006/relationships/image" Target="../media/image196.jpeg"/><Relationship Id="rId4" Type="http://schemas.openxmlformats.org/officeDocument/2006/relationships/image" Target="../media/image27.png"/><Relationship Id="rId9" Type="http://schemas.openxmlformats.org/officeDocument/2006/relationships/image" Target="../media/image160.jpeg"/><Relationship Id="rId14" Type="http://schemas.openxmlformats.org/officeDocument/2006/relationships/image" Target="../media/image163.jpeg"/><Relationship Id="rId22" Type="http://schemas.openxmlformats.org/officeDocument/2006/relationships/image" Target="../media/image168.jpeg"/><Relationship Id="rId27" Type="http://schemas.openxmlformats.org/officeDocument/2006/relationships/image" Target="../media/image22.png"/><Relationship Id="rId30" Type="http://schemas.openxmlformats.org/officeDocument/2006/relationships/image" Target="../media/image175.jpeg"/><Relationship Id="rId35" Type="http://schemas.openxmlformats.org/officeDocument/2006/relationships/image" Target="../media/image29.jpeg"/><Relationship Id="rId43" Type="http://schemas.openxmlformats.org/officeDocument/2006/relationships/image" Target="../media/image184.jpeg"/><Relationship Id="rId48" Type="http://schemas.openxmlformats.org/officeDocument/2006/relationships/image" Target="../media/image34.png"/><Relationship Id="rId56" Type="http://schemas.openxmlformats.org/officeDocument/2006/relationships/image" Target="../media/image32.jpeg"/><Relationship Id="rId64" Type="http://schemas.openxmlformats.org/officeDocument/2006/relationships/image" Target="../media/image195.jpeg"/><Relationship Id="rId69" Type="http://schemas.openxmlformats.org/officeDocument/2006/relationships/image" Target="../media/image41.jpeg"/><Relationship Id="rId8" Type="http://schemas.openxmlformats.org/officeDocument/2006/relationships/image" Target="../media/image159.png"/><Relationship Id="rId51" Type="http://schemas.openxmlformats.org/officeDocument/2006/relationships/image" Target="../media/image188.jpeg"/><Relationship Id="rId3" Type="http://schemas.openxmlformats.org/officeDocument/2006/relationships/image" Target="../media/image156.jpeg"/><Relationship Id="rId12" Type="http://schemas.openxmlformats.org/officeDocument/2006/relationships/image" Target="../media/image30.jpeg"/><Relationship Id="rId17" Type="http://schemas.openxmlformats.org/officeDocument/2006/relationships/image" Target="../media/image166.jpeg"/><Relationship Id="rId25" Type="http://schemas.openxmlformats.org/officeDocument/2006/relationships/image" Target="../media/image171.jpeg"/><Relationship Id="rId33" Type="http://schemas.openxmlformats.org/officeDocument/2006/relationships/image" Target="../media/image177.jpeg"/><Relationship Id="rId38" Type="http://schemas.openxmlformats.org/officeDocument/2006/relationships/image" Target="../media/image38.png"/><Relationship Id="rId46" Type="http://schemas.openxmlformats.org/officeDocument/2006/relationships/image" Target="../media/image186.jpeg"/><Relationship Id="rId59" Type="http://schemas.openxmlformats.org/officeDocument/2006/relationships/image" Target="../media/image40.jpeg"/><Relationship Id="rId67" Type="http://schemas.openxmlformats.org/officeDocument/2006/relationships/image" Target="../media/image198.jpeg"/><Relationship Id="rId20" Type="http://schemas.openxmlformats.org/officeDocument/2006/relationships/image" Target="../media/image167.jpeg"/><Relationship Id="rId41" Type="http://schemas.openxmlformats.org/officeDocument/2006/relationships/image" Target="../media/image182.jpeg"/><Relationship Id="rId54" Type="http://schemas.openxmlformats.org/officeDocument/2006/relationships/image" Target="../media/image26.png"/><Relationship Id="rId62" Type="http://schemas.openxmlformats.org/officeDocument/2006/relationships/image" Target="../media/image194.jpeg"/><Relationship Id="rId70"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201.png"/><Relationship Id="rId4" Type="http://schemas.openxmlformats.org/officeDocument/2006/relationships/image" Target="../media/image20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201.png"/><Relationship Id="rId4" Type="http://schemas.openxmlformats.org/officeDocument/2006/relationships/image" Target="../media/image20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3.xml"/><Relationship Id="rId5" Type="http://schemas.openxmlformats.org/officeDocument/2006/relationships/image" Target="../media/image34.png"/><Relationship Id="rId4" Type="http://schemas.openxmlformats.org/officeDocument/2006/relationships/image" Target="../media/image20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4.xml"/><Relationship Id="rId5" Type="http://schemas.openxmlformats.org/officeDocument/2006/relationships/image" Target="../media/image203.jpeg"/><Relationship Id="rId4" Type="http://schemas.openxmlformats.org/officeDocument/2006/relationships/image" Target="../media/image20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5.xml"/><Relationship Id="rId5" Type="http://schemas.openxmlformats.org/officeDocument/2006/relationships/image" Target="../media/image201.png"/><Relationship Id="rId4" Type="http://schemas.openxmlformats.org/officeDocument/2006/relationships/image" Target="../media/image20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205.png"/><Relationship Id="rId4" Type="http://schemas.openxmlformats.org/officeDocument/2006/relationships/image" Target="../media/image20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206.jpeg"/><Relationship Id="rId4" Type="http://schemas.openxmlformats.org/officeDocument/2006/relationships/image" Target="../media/image20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32.jpeg"/><Relationship Id="rId4" Type="http://schemas.openxmlformats.org/officeDocument/2006/relationships/image" Target="../media/image20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207.jpeg"/><Relationship Id="rId4" Type="http://schemas.openxmlformats.org/officeDocument/2006/relationships/image" Target="../media/image20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10.xml"/><Relationship Id="rId5" Type="http://schemas.openxmlformats.org/officeDocument/2006/relationships/image" Target="../media/image201.png"/><Relationship Id="rId4" Type="http://schemas.openxmlformats.org/officeDocument/2006/relationships/image" Target="../media/image20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209.png"/><Relationship Id="rId4" Type="http://schemas.openxmlformats.org/officeDocument/2006/relationships/image" Target="../media/image201.png"/></Relationships>
</file>

<file path=ppt/slides/_rels/slide31.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18" Type="http://schemas.openxmlformats.org/officeDocument/2006/relationships/image" Target="../media/image224.png"/><Relationship Id="rId26" Type="http://schemas.openxmlformats.org/officeDocument/2006/relationships/image" Target="../media/image229.png"/><Relationship Id="rId3" Type="http://schemas.openxmlformats.org/officeDocument/2006/relationships/image" Target="../media/image15.png"/><Relationship Id="rId21" Type="http://schemas.openxmlformats.org/officeDocument/2006/relationships/image" Target="../media/image45.emf"/><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5" Type="http://schemas.openxmlformats.org/officeDocument/2006/relationships/image" Target="../media/image228.png"/><Relationship Id="rId2" Type="http://schemas.openxmlformats.org/officeDocument/2006/relationships/notesSlide" Target="../notesSlides/notesSlide31.xml"/><Relationship Id="rId16" Type="http://schemas.openxmlformats.org/officeDocument/2006/relationships/image" Target="../media/image222.png"/><Relationship Id="rId20" Type="http://schemas.openxmlformats.org/officeDocument/2006/relationships/image" Target="../media/image44.emf"/><Relationship Id="rId1" Type="http://schemas.openxmlformats.org/officeDocument/2006/relationships/slideLayout" Target="../slideLayouts/slideLayout13.xml"/><Relationship Id="rId6" Type="http://schemas.openxmlformats.org/officeDocument/2006/relationships/image" Target="../media/image212.emf"/><Relationship Id="rId11" Type="http://schemas.openxmlformats.org/officeDocument/2006/relationships/image" Target="../media/image217.png"/><Relationship Id="rId24" Type="http://schemas.openxmlformats.org/officeDocument/2006/relationships/image" Target="../media/image227.png"/><Relationship Id="rId5" Type="http://schemas.openxmlformats.org/officeDocument/2006/relationships/image" Target="../media/image211.png"/><Relationship Id="rId15" Type="http://schemas.openxmlformats.org/officeDocument/2006/relationships/image" Target="../media/image221.png"/><Relationship Id="rId23" Type="http://schemas.openxmlformats.org/officeDocument/2006/relationships/image" Target="../media/image226.png"/><Relationship Id="rId28" Type="http://schemas.openxmlformats.org/officeDocument/2006/relationships/image" Target="../media/image231.png"/><Relationship Id="rId10" Type="http://schemas.openxmlformats.org/officeDocument/2006/relationships/image" Target="../media/image216.png"/><Relationship Id="rId19" Type="http://schemas.openxmlformats.org/officeDocument/2006/relationships/image" Target="../media/image225.png"/><Relationship Id="rId4" Type="http://schemas.openxmlformats.org/officeDocument/2006/relationships/image" Target="../media/image210.emf"/><Relationship Id="rId9" Type="http://schemas.openxmlformats.org/officeDocument/2006/relationships/image" Target="../media/image215.png"/><Relationship Id="rId14" Type="http://schemas.openxmlformats.org/officeDocument/2006/relationships/image" Target="../media/image220.png"/><Relationship Id="rId22" Type="http://schemas.openxmlformats.org/officeDocument/2006/relationships/image" Target="../media/image46.emf"/><Relationship Id="rId27" Type="http://schemas.openxmlformats.org/officeDocument/2006/relationships/image" Target="../media/image230.emf"/></Relationships>
</file>

<file path=ppt/slides/_rels/slide32.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15.png"/><Relationship Id="rId3" Type="http://schemas.openxmlformats.org/officeDocument/2006/relationships/image" Target="../media/image210.emf"/><Relationship Id="rId7" Type="http://schemas.openxmlformats.org/officeDocument/2006/relationships/image" Target="../media/image227.png"/><Relationship Id="rId12" Type="http://schemas.openxmlformats.org/officeDocument/2006/relationships/image" Target="../media/image46.emf"/><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226.png"/><Relationship Id="rId11" Type="http://schemas.openxmlformats.org/officeDocument/2006/relationships/image" Target="../media/image45.emf"/><Relationship Id="rId5" Type="http://schemas.openxmlformats.org/officeDocument/2006/relationships/image" Target="../media/image212.emf"/><Relationship Id="rId10" Type="http://schemas.openxmlformats.org/officeDocument/2006/relationships/image" Target="../media/image44.emf"/><Relationship Id="rId4" Type="http://schemas.openxmlformats.org/officeDocument/2006/relationships/image" Target="../media/image211.png"/><Relationship Id="rId9" Type="http://schemas.openxmlformats.org/officeDocument/2006/relationships/image" Target="../media/image232.png"/><Relationship Id="rId14" Type="http://schemas.openxmlformats.org/officeDocument/2006/relationships/image" Target="../media/image230.emf"/></Relationships>
</file>

<file path=ppt/slides/_rels/slide33.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10.emf"/><Relationship Id="rId7" Type="http://schemas.openxmlformats.org/officeDocument/2006/relationships/image" Target="../media/image45.emf"/><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230.emf"/><Relationship Id="rId5" Type="http://schemas.openxmlformats.org/officeDocument/2006/relationships/image" Target="../media/image212.emf"/><Relationship Id="rId4" Type="http://schemas.openxmlformats.org/officeDocument/2006/relationships/image" Target="../media/image211.png"/><Relationship Id="rId9" Type="http://schemas.openxmlformats.org/officeDocument/2006/relationships/image" Target="../media/image15.png"/></Relationships>
</file>

<file path=ppt/slides/_rels/slide34.xml.rels><?xml version="1.0" encoding="UTF-8" standalone="yes"?>
<Relationships xmlns="http://schemas.openxmlformats.org/package/2006/relationships"><Relationship Id="rId8" Type="http://schemas.openxmlformats.org/officeDocument/2006/relationships/image" Target="../media/image236.emf"/><Relationship Id="rId13" Type="http://schemas.openxmlformats.org/officeDocument/2006/relationships/image" Target="../media/image240.png"/><Relationship Id="rId18" Type="http://schemas.openxmlformats.org/officeDocument/2006/relationships/image" Target="../media/image244.emf"/><Relationship Id="rId3" Type="http://schemas.openxmlformats.org/officeDocument/2006/relationships/image" Target="../media/image210.emf"/><Relationship Id="rId7" Type="http://schemas.openxmlformats.org/officeDocument/2006/relationships/image" Target="../media/image235.png"/><Relationship Id="rId12" Type="http://schemas.openxmlformats.org/officeDocument/2006/relationships/image" Target="../media/image239.png"/><Relationship Id="rId17" Type="http://schemas.openxmlformats.org/officeDocument/2006/relationships/image" Target="../media/image243.emf"/><Relationship Id="rId2" Type="http://schemas.openxmlformats.org/officeDocument/2006/relationships/notesSlide" Target="../notesSlides/notesSlide34.xml"/><Relationship Id="rId16" Type="http://schemas.openxmlformats.org/officeDocument/2006/relationships/image" Target="../media/image242.png"/><Relationship Id="rId1" Type="http://schemas.openxmlformats.org/officeDocument/2006/relationships/slideLayout" Target="../slideLayouts/slideLayout13.xml"/><Relationship Id="rId6" Type="http://schemas.openxmlformats.org/officeDocument/2006/relationships/image" Target="../media/image234.emf"/><Relationship Id="rId11" Type="http://schemas.openxmlformats.org/officeDocument/2006/relationships/image" Target="../media/image238.png"/><Relationship Id="rId5" Type="http://schemas.openxmlformats.org/officeDocument/2006/relationships/image" Target="../media/image212.emf"/><Relationship Id="rId15" Type="http://schemas.microsoft.com/office/2007/relationships/hdphoto" Target="../media/hdphoto1.wdp"/><Relationship Id="rId10" Type="http://schemas.openxmlformats.org/officeDocument/2006/relationships/image" Target="../media/image230.emf"/><Relationship Id="rId19" Type="http://schemas.openxmlformats.org/officeDocument/2006/relationships/image" Target="../media/image15.png"/><Relationship Id="rId4" Type="http://schemas.openxmlformats.org/officeDocument/2006/relationships/image" Target="../media/image211.png"/><Relationship Id="rId9" Type="http://schemas.openxmlformats.org/officeDocument/2006/relationships/image" Target="../media/image237.png"/><Relationship Id="rId14" Type="http://schemas.openxmlformats.org/officeDocument/2006/relationships/image" Target="../media/image241.png"/></Relationships>
</file>

<file path=ppt/slides/_rels/slide35.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emf"/><Relationship Id="rId18" Type="http://schemas.openxmlformats.org/officeDocument/2006/relationships/image" Target="../media/image260.png"/><Relationship Id="rId3" Type="http://schemas.openxmlformats.org/officeDocument/2006/relationships/image" Target="../media/image245.png"/><Relationship Id="rId7" Type="http://schemas.openxmlformats.org/officeDocument/2006/relationships/image" Target="../media/image249.emf"/><Relationship Id="rId12" Type="http://schemas.openxmlformats.org/officeDocument/2006/relationships/image" Target="../media/image254.png"/><Relationship Id="rId17" Type="http://schemas.openxmlformats.org/officeDocument/2006/relationships/image" Target="../media/image259.png"/><Relationship Id="rId2" Type="http://schemas.openxmlformats.org/officeDocument/2006/relationships/notesSlide" Target="../notesSlides/notesSlide35.xml"/><Relationship Id="rId16" Type="http://schemas.openxmlformats.org/officeDocument/2006/relationships/image" Target="../media/image258.emf"/><Relationship Id="rId1" Type="http://schemas.openxmlformats.org/officeDocument/2006/relationships/slideLayout" Target="../slideLayouts/slideLayout51.xml"/><Relationship Id="rId6" Type="http://schemas.openxmlformats.org/officeDocument/2006/relationships/image" Target="../media/image248.emf"/><Relationship Id="rId11" Type="http://schemas.openxmlformats.org/officeDocument/2006/relationships/image" Target="../media/image253.emf"/><Relationship Id="rId5" Type="http://schemas.openxmlformats.org/officeDocument/2006/relationships/image" Target="../media/image247.emf"/><Relationship Id="rId15" Type="http://schemas.openxmlformats.org/officeDocument/2006/relationships/image" Target="../media/image257.emf"/><Relationship Id="rId10" Type="http://schemas.openxmlformats.org/officeDocument/2006/relationships/image" Target="../media/image252.emf"/><Relationship Id="rId19" Type="http://schemas.openxmlformats.org/officeDocument/2006/relationships/image" Target="../media/image261.svg"/><Relationship Id="rId4" Type="http://schemas.openxmlformats.org/officeDocument/2006/relationships/image" Target="../media/image246.emf"/><Relationship Id="rId9" Type="http://schemas.openxmlformats.org/officeDocument/2006/relationships/image" Target="../media/image251.png"/><Relationship Id="rId14" Type="http://schemas.openxmlformats.org/officeDocument/2006/relationships/image" Target="../media/image256.png"/></Relationships>
</file>

<file path=ppt/slides/_rels/slide36.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notesSlide" Target="../notesSlides/notesSlide36.xml"/><Relationship Id="rId1" Type="http://schemas.openxmlformats.org/officeDocument/2006/relationships/slideLayout" Target="../slideLayouts/slideLayout41.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3.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269.emf"/><Relationship Id="rId5" Type="http://schemas.openxmlformats.org/officeDocument/2006/relationships/image" Target="../media/image105.emf"/><Relationship Id="rId4" Type="http://schemas.openxmlformats.org/officeDocument/2006/relationships/image" Target="../media/image268.png"/></Relationships>
</file>

<file path=ppt/slides/_rels/slide39.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112.emf"/><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270.png"/><Relationship Id="rId5" Type="http://schemas.openxmlformats.org/officeDocument/2006/relationships/image" Target="../media/image110.emf"/><Relationship Id="rId10" Type="http://schemas.openxmlformats.org/officeDocument/2006/relationships/image" Target="../media/image119.emf"/><Relationship Id="rId4" Type="http://schemas.openxmlformats.org/officeDocument/2006/relationships/image" Target="../media/image105.emf"/><Relationship Id="rId9" Type="http://schemas.openxmlformats.org/officeDocument/2006/relationships/image" Target="../media/image27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272.PNG"/><Relationship Id="rId7" Type="http://schemas.openxmlformats.org/officeDocument/2006/relationships/image" Target="../media/image105.emf"/><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01.emf"/><Relationship Id="rId5" Type="http://schemas.openxmlformats.org/officeDocument/2006/relationships/image" Target="../media/image270.png"/><Relationship Id="rId4" Type="http://schemas.openxmlformats.org/officeDocument/2006/relationships/image" Target="../media/image273.png"/></Relationships>
</file>

<file path=ppt/slides/_rels/slide41.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274.emf"/><Relationship Id="rId7" Type="http://schemas.openxmlformats.org/officeDocument/2006/relationships/image" Target="../media/image276.jp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275.png"/><Relationship Id="rId5" Type="http://schemas.openxmlformats.org/officeDocument/2006/relationships/image" Target="../media/image272.PNG"/><Relationship Id="rId4" Type="http://schemas.openxmlformats.org/officeDocument/2006/relationships/image" Target="../media/image270.png"/></Relationships>
</file>

<file path=ppt/slides/_rels/slide42.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278.png"/></Relationships>
</file>

<file path=ppt/slides/_rels/slide43.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79.png"/><Relationship Id="rId7" Type="http://schemas.openxmlformats.org/officeDocument/2006/relationships/image" Target="../media/image280.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47.emf"/><Relationship Id="rId5" Type="http://schemas.openxmlformats.org/officeDocument/2006/relationships/image" Target="../media/image59.emf"/><Relationship Id="rId10" Type="http://schemas.openxmlformats.org/officeDocument/2006/relationships/image" Target="../media/image277.jpeg"/><Relationship Id="rId4" Type="http://schemas.openxmlformats.org/officeDocument/2006/relationships/image" Target="../media/image86.emf"/><Relationship Id="rId9" Type="http://schemas.openxmlformats.org/officeDocument/2006/relationships/image" Target="../media/image282.png"/></Relationships>
</file>

<file path=ppt/slides/_rels/slide44.xml.rels><?xml version="1.0" encoding="UTF-8" standalone="yes"?>
<Relationships xmlns="http://schemas.openxmlformats.org/package/2006/relationships"><Relationship Id="rId3" Type="http://schemas.openxmlformats.org/officeDocument/2006/relationships/hyperlink" Target="aka.ms/tryappservice"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azure.microsoft.com/"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3" Type="http://schemas.openxmlformats.org/officeDocument/2006/relationships/hyperlink" Target="http://customers.microsoft.com/en-US/story/pearson-uses-cloud-platform-to-bring-digital-textbooks" TargetMode="External"/><Relationship Id="rId18" Type="http://schemas.openxmlformats.org/officeDocument/2006/relationships/image" Target="../media/image27.png"/><Relationship Id="rId26" Type="http://schemas.openxmlformats.org/officeDocument/2006/relationships/image" Target="../media/image31.jpeg"/><Relationship Id="rId39" Type="http://schemas.openxmlformats.org/officeDocument/2006/relationships/hyperlink" Target="http://customers.microsoft.com/en-US/story/northpower-azure-utilities" TargetMode="External"/><Relationship Id="rId3" Type="http://schemas.openxmlformats.org/officeDocument/2006/relationships/hyperlink" Target="http://customers.microsoft.com/en-US/story/the-royal-agricultural-society-creates-fertile-digital-foundation-in-microsoft-azure-to-seed" TargetMode="External"/><Relationship Id="rId21" Type="http://schemas.openxmlformats.org/officeDocument/2006/relationships/hyperlink" Target="http://customers.microsoft.com/en-US/story/nuancehealthcare" TargetMode="External"/><Relationship Id="rId34" Type="http://schemas.openxmlformats.org/officeDocument/2006/relationships/image" Target="../media/image35.jpeg"/><Relationship Id="rId42" Type="http://schemas.openxmlformats.org/officeDocument/2006/relationships/image" Target="../media/image39.png"/><Relationship Id="rId47" Type="http://schemas.openxmlformats.org/officeDocument/2006/relationships/hyperlink" Target="http://customers.microsoft.com/en-US/story/accuweather" TargetMode="External"/><Relationship Id="rId50" Type="http://schemas.openxmlformats.org/officeDocument/2006/relationships/image" Target="../media/image43.png"/><Relationship Id="rId7" Type="http://schemas.openxmlformats.org/officeDocument/2006/relationships/hyperlink" Target="http://customers.microsoft.com/en-US/story/canadas-largest-automobile-search-site-takes-azure-for" TargetMode="External"/><Relationship Id="rId12" Type="http://schemas.openxmlformats.org/officeDocument/2006/relationships/image" Target="../media/image24.jpeg"/><Relationship Id="rId17" Type="http://schemas.openxmlformats.org/officeDocument/2006/relationships/hyperlink" Target="http://customers.microsoft.com/en-US/story/somersetcountycouncil" TargetMode="External"/><Relationship Id="rId25" Type="http://schemas.openxmlformats.org/officeDocument/2006/relationships/hyperlink" Target="http://customers.microsoft.com/en-US/story/pizza-hut-azure-retail-consumer-goods" TargetMode="External"/><Relationship Id="rId33" Type="http://schemas.openxmlformats.org/officeDocument/2006/relationships/hyperlink" Target="http://customers.microsoft.com/en-US/story/geekwire" TargetMode="External"/><Relationship Id="rId38" Type="http://schemas.openxmlformats.org/officeDocument/2006/relationships/image" Target="../media/image37.jpeg"/><Relationship Id="rId46" Type="http://schemas.openxmlformats.org/officeDocument/2006/relationships/image" Target="../media/image41.jpe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28.jpeg"/><Relationship Id="rId29" Type="http://schemas.openxmlformats.org/officeDocument/2006/relationships/hyperlink" Target="http://customers.microsoft.com/en-US/story/swissre" TargetMode="External"/><Relationship Id="rId41" Type="http://schemas.openxmlformats.org/officeDocument/2006/relationships/hyperlink" Target="http://customers.microsoft.com/en-US/story/carmax" TargetMode="External"/><Relationship Id="rId1" Type="http://schemas.openxmlformats.org/officeDocument/2006/relationships/slideLayout" Target="../slideLayouts/slideLayout8.xml"/><Relationship Id="rId6" Type="http://schemas.openxmlformats.org/officeDocument/2006/relationships/image" Target="../media/image21.jpeg"/><Relationship Id="rId11" Type="http://schemas.openxmlformats.org/officeDocument/2006/relationships/hyperlink" Target="http://customers.microsoft.com/en-US/story/neue-kanale-testen-azure-als-plattform-fur-moderne-app" TargetMode="External"/><Relationship Id="rId24" Type="http://schemas.openxmlformats.org/officeDocument/2006/relationships/image" Target="../media/image30.jpeg"/><Relationship Id="rId32" Type="http://schemas.openxmlformats.org/officeDocument/2006/relationships/image" Target="../media/image34.png"/><Relationship Id="rId37" Type="http://schemas.openxmlformats.org/officeDocument/2006/relationships/hyperlink" Target="http://customers.microsoft.com/en-US/story/pcl-construction-process-mfg-resources-azure-active-directory-sql-app-services-en" TargetMode="External"/><Relationship Id="rId40" Type="http://schemas.openxmlformats.org/officeDocument/2006/relationships/image" Target="../media/image38.png"/><Relationship Id="rId45" Type="http://schemas.openxmlformats.org/officeDocument/2006/relationships/hyperlink" Target="http://customers.microsoft.com/en-US/story/vetco-keeps-tails-wagging-with-help-from-the-cloud" TargetMode="External"/><Relationship Id="rId5" Type="http://schemas.openxmlformats.org/officeDocument/2006/relationships/hyperlink" Target="http://customers.microsoft.com/en-US/story/enhancing-banking-with-cross-platform-mobile-apps" TargetMode="External"/><Relationship Id="rId15" Type="http://schemas.openxmlformats.org/officeDocument/2006/relationships/hyperlink" Target="http://customers.microsoft.com/en-US/story/indianaofficeoftechnology" TargetMode="External"/><Relationship Id="rId23" Type="http://schemas.openxmlformats.org/officeDocument/2006/relationships/hyperlink" Target="http://customers.microsoft.com/en-US/story/lobsterink" TargetMode="External"/><Relationship Id="rId28" Type="http://schemas.openxmlformats.org/officeDocument/2006/relationships/image" Target="../media/image32.jpeg"/><Relationship Id="rId36" Type="http://schemas.openxmlformats.org/officeDocument/2006/relationships/image" Target="../media/image36.png"/><Relationship Id="rId49" Type="http://schemas.openxmlformats.org/officeDocument/2006/relationships/hyperlink" Target="http://customers.microsoft.com/en-US/story/global-leader-telenor-uses-the-cloud-to-move-with-the" TargetMode="External"/><Relationship Id="rId10" Type="http://schemas.openxmlformats.org/officeDocument/2006/relationships/image" Target="../media/image23.jpeg"/><Relationship Id="rId19" Type="http://schemas.openxmlformats.org/officeDocument/2006/relationships/hyperlink" Target="http://customers.microsoft.com/en-US/story/btt" TargetMode="External"/><Relationship Id="rId31" Type="http://schemas.openxmlformats.org/officeDocument/2006/relationships/hyperlink" Target="http://customers.microsoft.com/en-US/story/canadian-broadcaster-delivers-record-breaking-online-e" TargetMode="External"/><Relationship Id="rId44" Type="http://schemas.openxmlformats.org/officeDocument/2006/relationships/image" Target="../media/image40.jpeg"/><Relationship Id="rId4" Type="http://schemas.openxmlformats.org/officeDocument/2006/relationships/image" Target="../media/image20.jpeg"/><Relationship Id="rId9" Type="http://schemas.openxmlformats.org/officeDocument/2006/relationships/hyperlink" Target="http://customers.microsoft.com/en-US/story/crowdsourcing-gets-music-from-the-cloud-to-the-concert" TargetMode="External"/><Relationship Id="rId14" Type="http://schemas.openxmlformats.org/officeDocument/2006/relationships/image" Target="../media/image25.png"/><Relationship Id="rId22" Type="http://schemas.openxmlformats.org/officeDocument/2006/relationships/image" Target="../media/image29.jpeg"/><Relationship Id="rId27" Type="http://schemas.openxmlformats.org/officeDocument/2006/relationships/hyperlink" Target="http://customers.microsoft.com/en-US/story/leading-european-insurance-firm-transforms-online-services-with-azure" TargetMode="External"/><Relationship Id="rId30" Type="http://schemas.openxmlformats.org/officeDocument/2006/relationships/image" Target="../media/image33.jpeg"/><Relationship Id="rId35" Type="http://schemas.openxmlformats.org/officeDocument/2006/relationships/hyperlink" Target="http://customers.microsoft.com/en-US/story/mtiandcambiahealth" TargetMode="External"/><Relationship Id="rId43" Type="http://schemas.openxmlformats.org/officeDocument/2006/relationships/hyperlink" Target="http://customers.microsoft.com/en-US/story/jetcustomerstory" TargetMode="External"/><Relationship Id="rId48" Type="http://schemas.openxmlformats.org/officeDocument/2006/relationships/image" Target="../media/image42.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DE22-EC20-41CA-BB40-FE301409D8E1}"/>
              </a:ext>
            </a:extLst>
          </p:cNvPr>
          <p:cNvSpPr>
            <a:spLocks noGrp="1"/>
          </p:cNvSpPr>
          <p:nvPr>
            <p:ph type="title"/>
          </p:nvPr>
        </p:nvSpPr>
        <p:spPr/>
        <p:txBody>
          <a:bodyPr/>
          <a:lstStyle/>
          <a:p>
            <a:r>
              <a:rPr lang="en-US" dirty="0"/>
              <a:t>App Service overview </a:t>
            </a:r>
          </a:p>
        </p:txBody>
      </p:sp>
      <p:sp>
        <p:nvSpPr>
          <p:cNvPr id="6" name="Text Placeholder 5">
            <a:extLst>
              <a:ext uri="{FF2B5EF4-FFF2-40B4-BE49-F238E27FC236}">
                <a16:creationId xmlns:a16="http://schemas.microsoft.com/office/drawing/2014/main" id="{4105F4A5-72A2-4DC4-92B2-DA90B6A04652}"/>
              </a:ext>
            </a:extLst>
          </p:cNvPr>
          <p:cNvSpPr>
            <a:spLocks noGrp="1"/>
          </p:cNvSpPr>
          <p:nvPr>
            <p:ph type="body" sz="quarter" idx="14"/>
          </p:nvPr>
        </p:nvSpPr>
        <p:spPr/>
        <p:txBody>
          <a:bodyPr/>
          <a:lstStyle/>
          <a:p>
            <a:r>
              <a:rPr lang="en-US" dirty="0"/>
              <a:t>R. </a:t>
            </a:r>
            <a:r>
              <a:rPr lang="en-US"/>
              <a:t>Michael Querimit</a:t>
            </a:r>
            <a:endParaRPr lang="en-US" dirty="0"/>
          </a:p>
        </p:txBody>
      </p:sp>
    </p:spTree>
    <p:extLst>
      <p:ext uri="{BB962C8B-B14F-4D97-AF65-F5344CB8AC3E}">
        <p14:creationId xmlns:p14="http://schemas.microsoft.com/office/powerpoint/2010/main" val="42799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8"/>
          <p:cNvSpPr>
            <a:spLocks noGrp="1"/>
          </p:cNvSpPr>
          <p:nvPr>
            <p:ph type="title"/>
          </p:nvPr>
        </p:nvSpPr>
        <p:spPr/>
        <p:txBody>
          <a:bodyPr/>
          <a:lstStyle/>
          <a:p>
            <a:r>
              <a:rPr lang="en-US" sz="4313" dirty="0"/>
              <a:t>Digital marketing website</a:t>
            </a:r>
            <a:br>
              <a:rPr lang="en-US" sz="4313" dirty="0"/>
            </a:br>
            <a:r>
              <a:rPr lang="en-US" sz="3137" spc="-147" dirty="0">
                <a:gradFill>
                  <a:gsLst>
                    <a:gs pos="1250">
                      <a:schemeClr val="accent5"/>
                    </a:gs>
                    <a:gs pos="100000">
                      <a:schemeClr val="accent5"/>
                    </a:gs>
                  </a:gsLst>
                  <a:lin ang="5400000" scaled="0"/>
                </a:gradFill>
              </a:rPr>
              <a:t>Enable global campaigns, digital events, and rich customer communications</a:t>
            </a:r>
            <a:br>
              <a:rPr lang="en-US" sz="4313" dirty="0"/>
            </a:br>
            <a:endParaRPr lang="en-US" sz="4313" dirty="0"/>
          </a:p>
        </p:txBody>
      </p:sp>
      <p:sp>
        <p:nvSpPr>
          <p:cNvPr id="4" name="TextBox 3">
            <a:extLst>
              <a:ext uri="{FF2B5EF4-FFF2-40B4-BE49-F238E27FC236}">
                <a16:creationId xmlns:a16="http://schemas.microsoft.com/office/drawing/2014/main" id="{D93C4B7A-34E8-42C9-92E2-CF75A755EC2C}"/>
              </a:ext>
            </a:extLst>
          </p:cNvPr>
          <p:cNvSpPr txBox="1"/>
          <p:nvPr/>
        </p:nvSpPr>
        <p:spPr>
          <a:xfrm>
            <a:off x="7311736" y="1629559"/>
            <a:ext cx="4622958" cy="4936929"/>
          </a:xfrm>
          <a:prstGeom prst="rect">
            <a:avLst/>
          </a:prstGeom>
          <a:noFill/>
        </p:spPr>
        <p:txBody>
          <a:bodyPr wrap="square" lIns="179285" tIns="143428" rIns="179285" bIns="143428" rtlCol="0">
            <a:noAutofit/>
          </a:bodyPr>
          <a:lstStyle/>
          <a:p>
            <a:pPr defTabSz="914314">
              <a:lnSpc>
                <a:spcPct val="90000"/>
              </a:lnSpc>
              <a:spcAft>
                <a:spcPts val="1176"/>
              </a:spcAft>
              <a:buClr>
                <a:srgbClr val="0078D7"/>
              </a:buClr>
            </a:pPr>
            <a:r>
              <a:rPr lang="en-US" sz="196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For technical leaders</a:t>
            </a:r>
          </a:p>
          <a:p>
            <a:pPr defTabSz="914314">
              <a:lnSpc>
                <a:spcPct val="90000"/>
              </a:lnSpc>
              <a:spcAft>
                <a:spcPts val="1176"/>
              </a:spcAft>
              <a:buClr>
                <a:srgbClr val="0078D7"/>
              </a:buClr>
            </a:pPr>
            <a:endParaRPr lang="en-US" sz="686"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endParaRPr>
          </a:p>
          <a:p>
            <a:pPr marL="280121" indent="-280121" defTabSz="914314">
              <a:lnSpc>
                <a:spcPct val="90000"/>
              </a:lnSpc>
              <a:spcAft>
                <a:spcPts val="2941"/>
              </a:spcAft>
              <a:buClr>
                <a:srgbClr val="002050"/>
              </a:buClr>
              <a:buFont typeface="Wingdings" panose="05000000000000000000" pitchFamily="2" charset="2"/>
              <a:buChar char="ü"/>
            </a:pPr>
            <a:r>
              <a:rPr lang="en-US" sz="1765" spc="-29" dirty="0">
                <a:gradFill>
                  <a:gsLst>
                    <a:gs pos="2917">
                      <a:srgbClr val="353535"/>
                    </a:gs>
                    <a:gs pos="30000">
                      <a:srgbClr val="353535"/>
                    </a:gs>
                  </a:gsLst>
                  <a:lin ang="5400000" scaled="0"/>
                </a:gradFill>
                <a:latin typeface="Segoe UI Semilight"/>
              </a:rPr>
              <a:t>Reach global users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at scale smoothly </a:t>
            </a:r>
          </a:p>
          <a:p>
            <a:pPr marL="280121" indent="-280121" defTabSz="914314">
              <a:lnSpc>
                <a:spcPct val="90000"/>
              </a:lnSpc>
              <a:spcAft>
                <a:spcPts val="2941"/>
              </a:spcAft>
              <a:buClr>
                <a:srgbClr val="002050"/>
              </a:buClr>
              <a:buFont typeface="Wingdings" panose="05000000000000000000" pitchFamily="2" charset="2"/>
              <a:buChar char="ü"/>
            </a:pPr>
            <a:r>
              <a:rPr lang="en-US" sz="1765" dirty="0">
                <a:gradFill>
                  <a:gsLst>
                    <a:gs pos="2917">
                      <a:srgbClr val="353535"/>
                    </a:gs>
                    <a:gs pos="30000">
                      <a:srgbClr val="353535"/>
                    </a:gs>
                  </a:gsLst>
                  <a:lin ang="5400000" scaled="0"/>
                </a:gradFill>
                <a:latin typeface="Segoe UI Semilight"/>
              </a:rPr>
              <a:t>Transform products </a:t>
            </a:r>
            <a:br>
              <a:rPr lang="en-US" sz="1765" dirty="0">
                <a:gradFill>
                  <a:gsLst>
                    <a:gs pos="2917">
                      <a:srgbClr val="353535"/>
                    </a:gs>
                    <a:gs pos="30000">
                      <a:srgbClr val="353535"/>
                    </a:gs>
                  </a:gsLst>
                  <a:lin ang="5400000" scaled="0"/>
                </a:gradFill>
                <a:latin typeface="Segoe UI Semilight"/>
              </a:rPr>
            </a:br>
            <a:r>
              <a:rPr lang="en-US" sz="1765" spc="-39" dirty="0">
                <a:gradFill>
                  <a:gsLst>
                    <a:gs pos="2917">
                      <a:srgbClr val="353535"/>
                    </a:gs>
                    <a:gs pos="30000">
                      <a:srgbClr val="353535"/>
                    </a:gs>
                  </a:gsLst>
                  <a:lin ang="5400000" scaled="0"/>
                </a:gradFill>
                <a:latin typeface="Segoe UI Semilight"/>
              </a:rPr>
              <a:t>through data</a:t>
            </a:r>
            <a:br>
              <a:rPr lang="en-US" sz="1765" spc="-39" dirty="0">
                <a:gradFill>
                  <a:gsLst>
                    <a:gs pos="2917">
                      <a:srgbClr val="353535"/>
                    </a:gs>
                    <a:gs pos="30000">
                      <a:srgbClr val="353535"/>
                    </a:gs>
                  </a:gsLst>
                  <a:lin ang="5400000" scaled="0"/>
                </a:gradFill>
                <a:latin typeface="Segoe UI Semilight"/>
              </a:rPr>
            </a:br>
            <a:r>
              <a:rPr lang="en-US" sz="1765" spc="-39" dirty="0">
                <a:gradFill>
                  <a:gsLst>
                    <a:gs pos="2917">
                      <a:srgbClr val="353535"/>
                    </a:gs>
                    <a:gs pos="30000">
                      <a:srgbClr val="353535"/>
                    </a:gs>
                  </a:gsLst>
                  <a:lin ang="5400000" scaled="0"/>
                </a:gradFill>
                <a:latin typeface="Segoe UI Semilight"/>
              </a:rPr>
              <a:t>driven approach </a:t>
            </a:r>
          </a:p>
          <a:p>
            <a:pPr marL="280121" indent="-280121" defTabSz="914314">
              <a:lnSpc>
                <a:spcPct val="90000"/>
              </a:lnSpc>
              <a:spcAft>
                <a:spcPts val="2941"/>
              </a:spcAft>
              <a:buClr>
                <a:srgbClr val="002050"/>
              </a:buClr>
              <a:buFont typeface="Wingdings" panose="05000000000000000000" pitchFamily="2" charset="2"/>
              <a:buChar char="ü"/>
            </a:pPr>
            <a:r>
              <a:rPr lang="en-US" sz="1765" dirty="0">
                <a:gradFill>
                  <a:gsLst>
                    <a:gs pos="2917">
                      <a:srgbClr val="353535"/>
                    </a:gs>
                    <a:gs pos="30000">
                      <a:srgbClr val="353535"/>
                    </a:gs>
                  </a:gsLst>
                  <a:lin ang="5400000" scaled="0"/>
                </a:gradFill>
                <a:latin typeface="Segoe UI Semilight"/>
              </a:rPr>
              <a:t>Engage with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your users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with rich media </a:t>
            </a:r>
          </a:p>
          <a:p>
            <a:pPr marL="280121" indent="-280121" defTabSz="914314">
              <a:lnSpc>
                <a:spcPct val="90000"/>
              </a:lnSpc>
              <a:spcAft>
                <a:spcPts val="2941"/>
              </a:spcAft>
              <a:buClr>
                <a:srgbClr val="002050"/>
              </a:buClr>
              <a:buFont typeface="Wingdings" panose="05000000000000000000" pitchFamily="2" charset="2"/>
              <a:buChar char="ü"/>
            </a:pPr>
            <a:r>
              <a:rPr lang="en-US" sz="1765" spc="-29" dirty="0">
                <a:gradFill>
                  <a:gsLst>
                    <a:gs pos="2917">
                      <a:srgbClr val="353535"/>
                    </a:gs>
                    <a:gs pos="30000">
                      <a:srgbClr val="353535"/>
                    </a:gs>
                  </a:gsLst>
                  <a:lin ang="5400000" scaled="0"/>
                </a:gradFill>
                <a:latin typeface="Segoe UI Semilight"/>
              </a:rPr>
              <a:t>Deliver cross platform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experience with minimal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development redundancy</a:t>
            </a:r>
          </a:p>
        </p:txBody>
      </p:sp>
      <p:sp>
        <p:nvSpPr>
          <p:cNvPr id="140" name="TextBox 139">
            <a:extLst>
              <a:ext uri="{FF2B5EF4-FFF2-40B4-BE49-F238E27FC236}">
                <a16:creationId xmlns:a16="http://schemas.microsoft.com/office/drawing/2014/main" id="{6239D6F3-415A-4DC0-B29E-37E151309028}"/>
              </a:ext>
            </a:extLst>
          </p:cNvPr>
          <p:cNvSpPr txBox="1"/>
          <p:nvPr/>
        </p:nvSpPr>
        <p:spPr>
          <a:xfrm>
            <a:off x="2427934" y="1629559"/>
            <a:ext cx="4626009" cy="4667969"/>
          </a:xfrm>
          <a:prstGeom prst="rect">
            <a:avLst/>
          </a:prstGeom>
          <a:noFill/>
        </p:spPr>
        <p:txBody>
          <a:bodyPr wrap="square" lIns="179285" tIns="143428" rIns="179285" bIns="143428" rtlCol="0">
            <a:noAutofit/>
          </a:bodyPr>
          <a:lstStyle/>
          <a:p>
            <a:pPr defTabSz="914314">
              <a:lnSpc>
                <a:spcPct val="90000"/>
              </a:lnSpc>
              <a:spcAft>
                <a:spcPts val="1176"/>
              </a:spcAft>
              <a:buClr>
                <a:srgbClr val="0078D7"/>
              </a:buClr>
            </a:pPr>
            <a:r>
              <a:rPr lang="en-US" sz="1961"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For developers</a:t>
            </a:r>
          </a:p>
          <a:p>
            <a:pPr marL="280121" indent="-280121" defTabSz="914314">
              <a:lnSpc>
                <a:spcPct val="90000"/>
              </a:lnSpc>
              <a:spcAft>
                <a:spcPts val="2941"/>
              </a:spcAft>
              <a:buClr>
                <a:srgbClr val="0078D7"/>
              </a:buClr>
              <a:buFont typeface="Wingdings" panose="05000000000000000000" pitchFamily="2" charset="2"/>
              <a:buChar char="ü"/>
            </a:pPr>
            <a:r>
              <a:rPr lang="en-US" sz="1765" dirty="0">
                <a:gradFill>
                  <a:gsLst>
                    <a:gs pos="2917">
                      <a:srgbClr val="353535"/>
                    </a:gs>
                    <a:gs pos="30000">
                      <a:srgbClr val="353535"/>
                    </a:gs>
                  </a:gsLst>
                  <a:lin ang="5400000" scaled="0"/>
                </a:gradFill>
                <a:latin typeface="Segoe UI Semilight"/>
              </a:rPr>
              <a:t>Deliver fast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and fluid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app experience </a:t>
            </a:r>
          </a:p>
          <a:p>
            <a:pPr marL="280121" indent="-280121" defTabSz="914314">
              <a:lnSpc>
                <a:spcPct val="90000"/>
              </a:lnSpc>
              <a:spcAft>
                <a:spcPts val="2941"/>
              </a:spcAft>
              <a:buClr>
                <a:srgbClr val="0078D7"/>
              </a:buClr>
              <a:buFont typeface="Wingdings" panose="05000000000000000000" pitchFamily="2" charset="2"/>
              <a:buChar char="ü"/>
            </a:pPr>
            <a:r>
              <a:rPr lang="en-US" sz="1765" dirty="0">
                <a:gradFill>
                  <a:gsLst>
                    <a:gs pos="2917">
                      <a:srgbClr val="353535"/>
                    </a:gs>
                    <a:gs pos="30000">
                      <a:srgbClr val="353535"/>
                    </a:gs>
                  </a:gsLst>
                  <a:lin ang="5400000" scaled="0"/>
                </a:gradFill>
                <a:latin typeface="Segoe UI Semilight"/>
              </a:rPr>
              <a:t>Push out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feature updates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quickly </a:t>
            </a:r>
          </a:p>
          <a:p>
            <a:pPr marL="280121" indent="-280121" defTabSz="914314">
              <a:lnSpc>
                <a:spcPct val="90000"/>
              </a:lnSpc>
              <a:spcAft>
                <a:spcPts val="2941"/>
              </a:spcAft>
              <a:buClr>
                <a:srgbClr val="0078D7"/>
              </a:buClr>
              <a:buFont typeface="Wingdings" panose="05000000000000000000" pitchFamily="2" charset="2"/>
              <a:buChar char="ü"/>
            </a:pPr>
            <a:r>
              <a:rPr lang="en-US" sz="1765" dirty="0">
                <a:gradFill>
                  <a:gsLst>
                    <a:gs pos="2917">
                      <a:srgbClr val="353535"/>
                    </a:gs>
                    <a:gs pos="30000">
                      <a:srgbClr val="353535"/>
                    </a:gs>
                  </a:gsLst>
                  <a:lin ang="5400000" scaled="0"/>
                </a:gradFill>
                <a:latin typeface="Segoe UI Semilight"/>
              </a:rPr>
              <a:t>Integrate with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the CMS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you love </a:t>
            </a:r>
          </a:p>
          <a:p>
            <a:pPr marL="280121" indent="-280121" defTabSz="914314">
              <a:lnSpc>
                <a:spcPct val="90000"/>
              </a:lnSpc>
              <a:spcAft>
                <a:spcPts val="2941"/>
              </a:spcAft>
              <a:buClr>
                <a:srgbClr val="0078D7"/>
              </a:buClr>
              <a:buFont typeface="Wingdings" panose="05000000000000000000" pitchFamily="2" charset="2"/>
              <a:buChar char="ü"/>
            </a:pPr>
            <a:r>
              <a:rPr lang="en-US" sz="1765" dirty="0">
                <a:gradFill>
                  <a:gsLst>
                    <a:gs pos="2917">
                      <a:srgbClr val="353535"/>
                    </a:gs>
                    <a:gs pos="30000">
                      <a:srgbClr val="353535"/>
                    </a:gs>
                  </a:gsLst>
                  <a:lin ang="5400000" scaled="0"/>
                </a:gradFill>
                <a:latin typeface="Segoe UI Semilight"/>
              </a:rPr>
              <a:t>Go social and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simplify signup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and sign in process</a:t>
            </a:r>
          </a:p>
        </p:txBody>
      </p:sp>
      <p:sp>
        <p:nvSpPr>
          <p:cNvPr id="336" name="TextBox 335">
            <a:extLst>
              <a:ext uri="{FF2B5EF4-FFF2-40B4-BE49-F238E27FC236}">
                <a16:creationId xmlns:a16="http://schemas.microsoft.com/office/drawing/2014/main" id="{6DC5880E-B9EB-4659-9529-7CBE2B396AA0}"/>
              </a:ext>
            </a:extLst>
          </p:cNvPr>
          <p:cNvSpPr txBox="1"/>
          <p:nvPr/>
        </p:nvSpPr>
        <p:spPr>
          <a:xfrm>
            <a:off x="4890301" y="2558415"/>
            <a:ext cx="817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High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availability</a:t>
            </a:r>
          </a:p>
        </p:txBody>
      </p:sp>
      <p:sp>
        <p:nvSpPr>
          <p:cNvPr id="337" name="TextBox 336">
            <a:extLst>
              <a:ext uri="{FF2B5EF4-FFF2-40B4-BE49-F238E27FC236}">
                <a16:creationId xmlns:a16="http://schemas.microsoft.com/office/drawing/2014/main" id="{F98723BC-B219-413C-A84E-676F1FC1ACAE}"/>
              </a:ext>
            </a:extLst>
          </p:cNvPr>
          <p:cNvSpPr txBox="1"/>
          <p:nvPr/>
        </p:nvSpPr>
        <p:spPr>
          <a:xfrm>
            <a:off x="5928023" y="2558415"/>
            <a:ext cx="875218"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Backup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restore</a:t>
            </a:r>
          </a:p>
        </p:txBody>
      </p:sp>
      <p:sp>
        <p:nvSpPr>
          <p:cNvPr id="249" name="TextBox 248">
            <a:extLst>
              <a:ext uri="{FF2B5EF4-FFF2-40B4-BE49-F238E27FC236}">
                <a16:creationId xmlns:a16="http://schemas.microsoft.com/office/drawing/2014/main" id="{7B109EF7-7D23-41C2-A598-B6BE9612D41F}"/>
              </a:ext>
            </a:extLst>
          </p:cNvPr>
          <p:cNvSpPr txBox="1"/>
          <p:nvPr/>
        </p:nvSpPr>
        <p:spPr>
          <a:xfrm>
            <a:off x="10635108" y="3752190"/>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Monitoring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spc="-29"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diagnostic</a:t>
            </a:r>
          </a:p>
        </p:txBody>
      </p:sp>
      <p:grpSp>
        <p:nvGrpSpPr>
          <p:cNvPr id="250" name="Group 249">
            <a:extLst>
              <a:ext uri="{FF2B5EF4-FFF2-40B4-BE49-F238E27FC236}">
                <a16:creationId xmlns:a16="http://schemas.microsoft.com/office/drawing/2014/main" id="{FA25E21D-3865-4A8A-884C-D759F9FE0A80}"/>
              </a:ext>
            </a:extLst>
          </p:cNvPr>
          <p:cNvGrpSpPr>
            <a:grpSpLocks noChangeAspect="1"/>
          </p:cNvGrpSpPr>
          <p:nvPr/>
        </p:nvGrpSpPr>
        <p:grpSpPr>
          <a:xfrm>
            <a:off x="11155158" y="3375273"/>
            <a:ext cx="394183" cy="358570"/>
            <a:chOff x="4048125" y="3987800"/>
            <a:chExt cx="773113" cy="703263"/>
          </a:xfrm>
          <a:solidFill>
            <a:schemeClr val="accent2"/>
          </a:solidFill>
        </p:grpSpPr>
        <p:sp>
          <p:nvSpPr>
            <p:cNvPr id="251" name="Freeform 20">
              <a:extLst>
                <a:ext uri="{FF2B5EF4-FFF2-40B4-BE49-F238E27FC236}">
                  <a16:creationId xmlns:a16="http://schemas.microsoft.com/office/drawing/2014/main" id="{F4A8EAF3-D440-47E2-97F0-33F2E2F341DC}"/>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dirty="0">
                <a:gradFill>
                  <a:gsLst>
                    <a:gs pos="0">
                      <a:srgbClr val="353535"/>
                    </a:gs>
                    <a:gs pos="100000">
                      <a:srgbClr val="353535"/>
                    </a:gs>
                  </a:gsLst>
                  <a:lin ang="5400000" scaled="0"/>
                </a:gradFill>
                <a:latin typeface="Segoe UI"/>
              </a:endParaRPr>
            </a:p>
          </p:txBody>
        </p:sp>
        <p:sp>
          <p:nvSpPr>
            <p:cNvPr id="252" name="Freeform 21">
              <a:extLst>
                <a:ext uri="{FF2B5EF4-FFF2-40B4-BE49-F238E27FC236}">
                  <a16:creationId xmlns:a16="http://schemas.microsoft.com/office/drawing/2014/main" id="{8751CD42-5B2B-4167-8EB7-48B199F4CC8C}"/>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253" name="Freeform 22">
              <a:extLst>
                <a:ext uri="{FF2B5EF4-FFF2-40B4-BE49-F238E27FC236}">
                  <a16:creationId xmlns:a16="http://schemas.microsoft.com/office/drawing/2014/main" id="{8652D259-D9FF-44C4-91B9-676E176D4AF8}"/>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254" name="Rectangle 23">
              <a:extLst>
                <a:ext uri="{FF2B5EF4-FFF2-40B4-BE49-F238E27FC236}">
                  <a16:creationId xmlns:a16="http://schemas.microsoft.com/office/drawing/2014/main" id="{A7A4C60B-0BD0-4BA6-81A8-1590998C3323}"/>
                </a:ext>
              </a:extLst>
            </p:cNvPr>
            <p:cNvSpPr>
              <a:spLocks noChangeArrowheads="1"/>
            </p:cNvSpPr>
            <p:nvPr/>
          </p:nvSpPr>
          <p:spPr bwMode="auto">
            <a:xfrm>
              <a:off x="4278313" y="4665663"/>
              <a:ext cx="311150" cy="25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dirty="0">
                <a:gradFill>
                  <a:gsLst>
                    <a:gs pos="0">
                      <a:srgbClr val="353535"/>
                    </a:gs>
                    <a:gs pos="100000">
                      <a:srgbClr val="353535"/>
                    </a:gs>
                  </a:gsLst>
                  <a:lin ang="5400000" scaled="0"/>
                </a:gradFill>
                <a:latin typeface="Segoe UI"/>
              </a:endParaRPr>
            </a:p>
          </p:txBody>
        </p:sp>
      </p:grpSp>
      <p:sp>
        <p:nvSpPr>
          <p:cNvPr id="255" name="TextBox 254">
            <a:extLst>
              <a:ext uri="{FF2B5EF4-FFF2-40B4-BE49-F238E27FC236}">
                <a16:creationId xmlns:a16="http://schemas.microsoft.com/office/drawing/2014/main" id="{0CC0AF4C-ADAB-4C07-A986-75FF12E0B791}"/>
              </a:ext>
            </a:extLst>
          </p:cNvPr>
          <p:cNvSpPr txBox="1"/>
          <p:nvPr/>
        </p:nvSpPr>
        <p:spPr>
          <a:xfrm>
            <a:off x="10074875" y="3739740"/>
            <a:ext cx="854790"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A/B testing</a:t>
            </a:r>
          </a:p>
        </p:txBody>
      </p:sp>
      <p:sp>
        <p:nvSpPr>
          <p:cNvPr id="256" name="TextBox 255">
            <a:extLst>
              <a:ext uri="{FF2B5EF4-FFF2-40B4-BE49-F238E27FC236}">
                <a16:creationId xmlns:a16="http://schemas.microsoft.com/office/drawing/2014/main" id="{7FC6575A-00AE-4213-8D25-700868B47A27}"/>
              </a:ext>
            </a:extLst>
          </p:cNvPr>
          <p:cNvSpPr txBox="1"/>
          <p:nvPr/>
        </p:nvSpPr>
        <p:spPr>
          <a:xfrm>
            <a:off x="5648492" y="3616907"/>
            <a:ext cx="1434280" cy="536802"/>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Staged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deployments with slots</a:t>
            </a:r>
          </a:p>
        </p:txBody>
      </p:sp>
      <p:grpSp>
        <p:nvGrpSpPr>
          <p:cNvPr id="279" name="Group 278">
            <a:extLst>
              <a:ext uri="{FF2B5EF4-FFF2-40B4-BE49-F238E27FC236}">
                <a16:creationId xmlns:a16="http://schemas.microsoft.com/office/drawing/2014/main" id="{B9E16E92-2BDB-481B-A901-7826197B2B00}"/>
              </a:ext>
            </a:extLst>
          </p:cNvPr>
          <p:cNvGrpSpPr>
            <a:grpSpLocks noChangeAspect="1"/>
          </p:cNvGrpSpPr>
          <p:nvPr/>
        </p:nvGrpSpPr>
        <p:grpSpPr>
          <a:xfrm>
            <a:off x="5091947" y="3247802"/>
            <a:ext cx="413784" cy="358570"/>
            <a:chOff x="6596640" y="681108"/>
            <a:chExt cx="1125281" cy="876566"/>
          </a:xfrm>
          <a:noFill/>
        </p:grpSpPr>
        <p:pic>
          <p:nvPicPr>
            <p:cNvPr id="280" name="Picture 279">
              <a:extLst>
                <a:ext uri="{FF2B5EF4-FFF2-40B4-BE49-F238E27FC236}">
                  <a16:creationId xmlns:a16="http://schemas.microsoft.com/office/drawing/2014/main" id="{9EB656C0-08A2-40BC-8E39-3B93240A9B22}"/>
                </a:ext>
              </a:extLst>
            </p:cNvPr>
            <p:cNvPicPr>
              <a:picLocks noChangeAspect="1"/>
            </p:cNvPicPr>
            <p:nvPr/>
          </p:nvPicPr>
          <p:blipFill>
            <a:blip r:embed="rId3">
              <a:lum bright="-20000" contrast="20000"/>
            </a:blip>
            <a:stretch>
              <a:fillRect/>
            </a:stretch>
          </p:blipFill>
          <p:spPr>
            <a:xfrm>
              <a:off x="7156959" y="804575"/>
              <a:ext cx="564962" cy="561271"/>
            </a:xfrm>
            <a:prstGeom prst="rect">
              <a:avLst/>
            </a:prstGeom>
            <a:grpFill/>
          </p:spPr>
        </p:pic>
        <p:pic>
          <p:nvPicPr>
            <p:cNvPr id="281" name="Picture 280">
              <a:extLst>
                <a:ext uri="{FF2B5EF4-FFF2-40B4-BE49-F238E27FC236}">
                  <a16:creationId xmlns:a16="http://schemas.microsoft.com/office/drawing/2014/main" id="{3364AE0A-E99D-47F8-AA02-4EC3D141B55E}"/>
                </a:ext>
              </a:extLst>
            </p:cNvPr>
            <p:cNvPicPr>
              <a:picLocks noChangeAspect="1"/>
            </p:cNvPicPr>
            <p:nvPr/>
          </p:nvPicPr>
          <p:blipFill>
            <a:blip r:embed="rId4">
              <a:lum bright="-20000" contrast="20000"/>
            </a:blip>
            <a:stretch>
              <a:fillRect/>
            </a:stretch>
          </p:blipFill>
          <p:spPr>
            <a:xfrm>
              <a:off x="6596640" y="681108"/>
              <a:ext cx="509844" cy="506511"/>
            </a:xfrm>
            <a:prstGeom prst="rect">
              <a:avLst/>
            </a:prstGeom>
            <a:grpFill/>
          </p:spPr>
        </p:pic>
        <p:pic>
          <p:nvPicPr>
            <p:cNvPr id="285" name="Picture 284">
              <a:extLst>
                <a:ext uri="{FF2B5EF4-FFF2-40B4-BE49-F238E27FC236}">
                  <a16:creationId xmlns:a16="http://schemas.microsoft.com/office/drawing/2014/main" id="{08FA8CFB-BF65-438C-B8EC-8F2E64BE2D10}"/>
                </a:ext>
              </a:extLst>
            </p:cNvPr>
            <p:cNvPicPr>
              <a:picLocks noChangeAspect="1"/>
            </p:cNvPicPr>
            <p:nvPr/>
          </p:nvPicPr>
          <p:blipFill>
            <a:blip r:embed="rId5">
              <a:lum bright="-20000" contrast="20000"/>
            </a:blip>
            <a:stretch>
              <a:fillRect/>
            </a:stretch>
          </p:blipFill>
          <p:spPr>
            <a:xfrm>
              <a:off x="6842261" y="1023783"/>
              <a:ext cx="468505" cy="533891"/>
            </a:xfrm>
            <a:prstGeom prst="rect">
              <a:avLst/>
            </a:prstGeom>
            <a:grpFill/>
          </p:spPr>
        </p:pic>
      </p:grpSp>
      <p:sp>
        <p:nvSpPr>
          <p:cNvPr id="309" name="TextBox 308">
            <a:extLst>
              <a:ext uri="{FF2B5EF4-FFF2-40B4-BE49-F238E27FC236}">
                <a16:creationId xmlns:a16="http://schemas.microsoft.com/office/drawing/2014/main" id="{FB846DA7-91BF-407C-B0C3-3914A7366B41}"/>
              </a:ext>
            </a:extLst>
          </p:cNvPr>
          <p:cNvSpPr txBox="1"/>
          <p:nvPr/>
        </p:nvSpPr>
        <p:spPr>
          <a:xfrm>
            <a:off x="4581698" y="3616907"/>
            <a:ext cx="1434280" cy="387447"/>
          </a:xfrm>
          <a:prstGeom prst="rect">
            <a:avLst/>
          </a:prstGeom>
          <a:noFill/>
        </p:spPr>
        <p:txBody>
          <a:bodyPr wrap="square" lIns="87880" tIns="43940" rIns="87880" bIns="43940" rtlCol="0" anchor="b">
            <a:spAutoFit/>
          </a:bodyPr>
          <a:lstStyle/>
          <a:p>
            <a:pPr algn="ctr" defTabSz="878559">
              <a:lnSpc>
                <a:spcPct val="90000"/>
              </a:lnSpc>
              <a:spcAft>
                <a:spcPts val="576"/>
              </a:spcAft>
              <a:tabLst>
                <a:tab pos="860864" algn="l"/>
              </a:tabLst>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SCC integration </a:t>
            </a:r>
            <a:b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CI/CD</a:t>
            </a:r>
          </a:p>
        </p:txBody>
      </p:sp>
      <p:sp>
        <p:nvSpPr>
          <p:cNvPr id="310" name="TextBox 309">
            <a:extLst>
              <a:ext uri="{FF2B5EF4-FFF2-40B4-BE49-F238E27FC236}">
                <a16:creationId xmlns:a16="http://schemas.microsoft.com/office/drawing/2014/main" id="{A1BEC4DF-E121-43C5-8941-9EB9CBD055E1}"/>
              </a:ext>
            </a:extLst>
          </p:cNvPr>
          <p:cNvSpPr txBox="1"/>
          <p:nvPr/>
        </p:nvSpPr>
        <p:spPr>
          <a:xfrm>
            <a:off x="5253777" y="5898894"/>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Easy authentication </a:t>
            </a:r>
          </a:p>
        </p:txBody>
      </p:sp>
      <p:sp>
        <p:nvSpPr>
          <p:cNvPr id="312" name="TextBox 311">
            <a:extLst>
              <a:ext uri="{FF2B5EF4-FFF2-40B4-BE49-F238E27FC236}">
                <a16:creationId xmlns:a16="http://schemas.microsoft.com/office/drawing/2014/main" id="{169A213E-C498-46D9-875A-61FFC518183F}"/>
              </a:ext>
            </a:extLst>
          </p:cNvPr>
          <p:cNvSpPr txBox="1"/>
          <p:nvPr/>
        </p:nvSpPr>
        <p:spPr>
          <a:xfrm>
            <a:off x="4284760" y="4874619"/>
            <a:ext cx="832788"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WordPress</a:t>
            </a:r>
          </a:p>
        </p:txBody>
      </p:sp>
      <p:sp>
        <p:nvSpPr>
          <p:cNvPr id="314" name="TextBox 313">
            <a:extLst>
              <a:ext uri="{FF2B5EF4-FFF2-40B4-BE49-F238E27FC236}">
                <a16:creationId xmlns:a16="http://schemas.microsoft.com/office/drawing/2014/main" id="{64AABBE2-4B01-4168-9F37-AD79254F768F}"/>
              </a:ext>
            </a:extLst>
          </p:cNvPr>
          <p:cNvSpPr txBox="1"/>
          <p:nvPr/>
        </p:nvSpPr>
        <p:spPr>
          <a:xfrm>
            <a:off x="5288080" y="4874619"/>
            <a:ext cx="612779"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Joomla</a:t>
            </a:r>
          </a:p>
        </p:txBody>
      </p:sp>
      <p:sp>
        <p:nvSpPr>
          <p:cNvPr id="317" name="TextBox 316">
            <a:extLst>
              <a:ext uri="{FF2B5EF4-FFF2-40B4-BE49-F238E27FC236}">
                <a16:creationId xmlns:a16="http://schemas.microsoft.com/office/drawing/2014/main" id="{658F4FB0-346D-486B-B623-AB71D1DCA3AA}"/>
              </a:ext>
            </a:extLst>
          </p:cNvPr>
          <p:cNvSpPr txBox="1"/>
          <p:nvPr/>
        </p:nvSpPr>
        <p:spPr>
          <a:xfrm>
            <a:off x="6071815" y="4874619"/>
            <a:ext cx="587635"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Drupal</a:t>
            </a:r>
          </a:p>
        </p:txBody>
      </p:sp>
      <p:sp>
        <p:nvSpPr>
          <p:cNvPr id="318" name="Rectangle 317">
            <a:extLst>
              <a:ext uri="{FF2B5EF4-FFF2-40B4-BE49-F238E27FC236}">
                <a16:creationId xmlns:a16="http://schemas.microsoft.com/office/drawing/2014/main" id="{9B1E041E-328A-44AD-BD13-A5A9B7007457}"/>
              </a:ext>
            </a:extLst>
          </p:cNvPr>
          <p:cNvSpPr/>
          <p:nvPr/>
        </p:nvSpPr>
        <p:spPr>
          <a:xfrm>
            <a:off x="10188601" y="5908192"/>
            <a:ext cx="627340" cy="389227"/>
          </a:xfrm>
          <a:prstGeom prst="rect">
            <a:avLst/>
          </a:prstGeom>
        </p:spPr>
        <p:txBody>
          <a:bodyPr wrap="none">
            <a:spAutoFit/>
          </a:bodyPr>
          <a:lstStyle/>
          <a:p>
            <a:pPr algn="ctr" defTabSz="878559">
              <a:lnSpc>
                <a:spcPct val="90000"/>
              </a:lnSpc>
              <a:spcAft>
                <a:spcPts val="576"/>
              </a:spcAft>
              <a:tabLst>
                <a:tab pos="860864" algn="l"/>
              </a:tabLst>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Offline </a:t>
            </a:r>
            <a:b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sync</a:t>
            </a:r>
          </a:p>
        </p:txBody>
      </p:sp>
      <p:sp>
        <p:nvSpPr>
          <p:cNvPr id="328" name="Rectangle 327">
            <a:extLst>
              <a:ext uri="{FF2B5EF4-FFF2-40B4-BE49-F238E27FC236}">
                <a16:creationId xmlns:a16="http://schemas.microsoft.com/office/drawing/2014/main" id="{309A8715-D976-4A98-A9F1-DDC37F3A35FF}"/>
              </a:ext>
            </a:extLst>
          </p:cNvPr>
          <p:cNvSpPr/>
          <p:nvPr/>
        </p:nvSpPr>
        <p:spPr>
          <a:xfrm>
            <a:off x="10886145" y="5908192"/>
            <a:ext cx="932208" cy="389227"/>
          </a:xfrm>
          <a:prstGeom prst="rect">
            <a:avLst/>
          </a:prstGeom>
        </p:spPr>
        <p:txBody>
          <a:bodyPr wrap="none">
            <a:spAutoFit/>
          </a:bodyPr>
          <a:lstStyle/>
          <a:p>
            <a:pPr algn="ctr" defTabSz="878559">
              <a:lnSpc>
                <a:spcPct val="90000"/>
              </a:lnSpc>
              <a:spcAft>
                <a:spcPts val="576"/>
              </a:spcAft>
              <a:tabLst>
                <a:tab pos="860864" algn="l"/>
              </a:tabLst>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Push </a:t>
            </a:r>
            <a:b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notifications</a:t>
            </a:r>
          </a:p>
        </p:txBody>
      </p:sp>
      <p:sp>
        <p:nvSpPr>
          <p:cNvPr id="330" name="TextBox 329">
            <a:extLst>
              <a:ext uri="{FF2B5EF4-FFF2-40B4-BE49-F238E27FC236}">
                <a16:creationId xmlns:a16="http://schemas.microsoft.com/office/drawing/2014/main" id="{5D0310A2-E23B-4851-9725-61252D892690}"/>
              </a:ext>
            </a:extLst>
          </p:cNvPr>
          <p:cNvSpPr txBox="1"/>
          <p:nvPr/>
        </p:nvSpPr>
        <p:spPr>
          <a:xfrm>
            <a:off x="10270528" y="4829557"/>
            <a:ext cx="463487"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CDN</a:t>
            </a:r>
          </a:p>
        </p:txBody>
      </p:sp>
      <p:pic>
        <p:nvPicPr>
          <p:cNvPr id="331" name="Picture 330">
            <a:extLst>
              <a:ext uri="{FF2B5EF4-FFF2-40B4-BE49-F238E27FC236}">
                <a16:creationId xmlns:a16="http://schemas.microsoft.com/office/drawing/2014/main" id="{AD123A39-5017-4231-9E4B-1129FA2F899C}"/>
              </a:ext>
            </a:extLst>
          </p:cNvPr>
          <p:cNvPicPr>
            <a:picLocks noChangeAspect="1"/>
          </p:cNvPicPr>
          <p:nvPr/>
        </p:nvPicPr>
        <p:blipFill>
          <a:blip r:embed="rId6"/>
          <a:stretch>
            <a:fillRect/>
          </a:stretch>
        </p:blipFill>
        <p:spPr>
          <a:xfrm>
            <a:off x="10237445" y="4428939"/>
            <a:ext cx="529651" cy="358570"/>
          </a:xfrm>
          <a:prstGeom prst="rect">
            <a:avLst/>
          </a:prstGeom>
        </p:spPr>
      </p:pic>
      <p:pic>
        <p:nvPicPr>
          <p:cNvPr id="332" name="Picture 331">
            <a:extLst>
              <a:ext uri="{FF2B5EF4-FFF2-40B4-BE49-F238E27FC236}">
                <a16:creationId xmlns:a16="http://schemas.microsoft.com/office/drawing/2014/main" id="{3F103611-5289-478F-B463-4DD3AEE08561}"/>
              </a:ext>
            </a:extLst>
          </p:cNvPr>
          <p:cNvPicPr>
            <a:picLocks noChangeAspect="1"/>
          </p:cNvPicPr>
          <p:nvPr/>
        </p:nvPicPr>
        <p:blipFill>
          <a:blip r:embed="rId7"/>
          <a:stretch>
            <a:fillRect/>
          </a:stretch>
        </p:blipFill>
        <p:spPr>
          <a:xfrm>
            <a:off x="11196812" y="4428939"/>
            <a:ext cx="310872" cy="358570"/>
          </a:xfrm>
          <a:prstGeom prst="rect">
            <a:avLst/>
          </a:prstGeom>
        </p:spPr>
      </p:pic>
      <p:sp>
        <p:nvSpPr>
          <p:cNvPr id="333" name="TextBox 332">
            <a:extLst>
              <a:ext uri="{FF2B5EF4-FFF2-40B4-BE49-F238E27FC236}">
                <a16:creationId xmlns:a16="http://schemas.microsoft.com/office/drawing/2014/main" id="{B3A749E6-8A0F-4F2C-A7B6-7663E1F39EF0}"/>
              </a:ext>
            </a:extLst>
          </p:cNvPr>
          <p:cNvSpPr txBox="1"/>
          <p:nvPr/>
        </p:nvSpPr>
        <p:spPr>
          <a:xfrm>
            <a:off x="11027002" y="4829557"/>
            <a:ext cx="650495"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Media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services</a:t>
            </a:r>
          </a:p>
        </p:txBody>
      </p:sp>
      <p:pic>
        <p:nvPicPr>
          <p:cNvPr id="341" name="Picture 340">
            <a:extLst>
              <a:ext uri="{FF2B5EF4-FFF2-40B4-BE49-F238E27FC236}">
                <a16:creationId xmlns:a16="http://schemas.microsoft.com/office/drawing/2014/main" id="{2FBB4543-117C-4659-BB91-6B4F26585BEA}"/>
              </a:ext>
            </a:extLst>
          </p:cNvPr>
          <p:cNvPicPr>
            <a:picLocks noChangeAspect="1"/>
          </p:cNvPicPr>
          <p:nvPr/>
        </p:nvPicPr>
        <p:blipFill>
          <a:blip r:embed="rId8"/>
          <a:stretch>
            <a:fillRect/>
          </a:stretch>
        </p:blipFill>
        <p:spPr>
          <a:xfrm>
            <a:off x="11173103" y="5534910"/>
            <a:ext cx="358292" cy="358570"/>
          </a:xfrm>
          <a:prstGeom prst="rect">
            <a:avLst/>
          </a:prstGeom>
        </p:spPr>
      </p:pic>
      <p:pic>
        <p:nvPicPr>
          <p:cNvPr id="12" name="Picture 11">
            <a:extLst>
              <a:ext uri="{FF2B5EF4-FFF2-40B4-BE49-F238E27FC236}">
                <a16:creationId xmlns:a16="http://schemas.microsoft.com/office/drawing/2014/main" id="{DCE0A2B8-7D35-4217-8C32-A9AE23C79566}"/>
              </a:ext>
            </a:extLst>
          </p:cNvPr>
          <p:cNvPicPr>
            <a:picLocks noChangeAspect="1"/>
          </p:cNvPicPr>
          <p:nvPr/>
        </p:nvPicPr>
        <p:blipFill>
          <a:blip r:embed="rId9"/>
          <a:stretch>
            <a:fillRect/>
          </a:stretch>
        </p:blipFill>
        <p:spPr>
          <a:xfrm>
            <a:off x="4521868" y="4504698"/>
            <a:ext cx="358570" cy="358570"/>
          </a:xfrm>
          <a:prstGeom prst="rect">
            <a:avLst/>
          </a:prstGeom>
        </p:spPr>
      </p:pic>
      <p:pic>
        <p:nvPicPr>
          <p:cNvPr id="2052" name="Picture 4" descr="Image result for joomla logo">
            <a:extLst>
              <a:ext uri="{FF2B5EF4-FFF2-40B4-BE49-F238E27FC236}">
                <a16:creationId xmlns:a16="http://schemas.microsoft.com/office/drawing/2014/main" id="{2054BD18-C88B-4117-A191-1340C74F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700" t="15882" r="15372" b="16208"/>
          <a:stretch/>
        </p:blipFill>
        <p:spPr bwMode="auto">
          <a:xfrm>
            <a:off x="5413309" y="4504698"/>
            <a:ext cx="362324" cy="3585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rupal logo">
            <a:extLst>
              <a:ext uri="{FF2B5EF4-FFF2-40B4-BE49-F238E27FC236}">
                <a16:creationId xmlns:a16="http://schemas.microsoft.com/office/drawing/2014/main" id="{38961CBA-5E22-44FD-A568-F56B6D9D33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8758" y="4504698"/>
            <a:ext cx="313749" cy="358570"/>
          </a:xfrm>
          <a:prstGeom prst="rect">
            <a:avLst/>
          </a:prstGeom>
          <a:noFill/>
          <a:extLst>
            <a:ext uri="{909E8E84-426E-40DD-AFC4-6F175D3DCCD1}">
              <a14:hiddenFill xmlns:a14="http://schemas.microsoft.com/office/drawing/2010/main">
                <a:solidFill>
                  <a:srgbClr val="FFFFFF"/>
                </a:solidFill>
              </a14:hiddenFill>
            </a:ext>
          </a:extLst>
        </p:spPr>
      </p:pic>
      <p:sp>
        <p:nvSpPr>
          <p:cNvPr id="238" name="Freeform 28">
            <a:extLst>
              <a:ext uri="{FF2B5EF4-FFF2-40B4-BE49-F238E27FC236}">
                <a16:creationId xmlns:a16="http://schemas.microsoft.com/office/drawing/2014/main" id="{F92713F0-645E-403F-A586-DA8D11FA179C}"/>
              </a:ext>
            </a:extLst>
          </p:cNvPr>
          <p:cNvSpPr>
            <a:spLocks noChangeAspect="1" noEditPoints="1"/>
          </p:cNvSpPr>
          <p:nvPr/>
        </p:nvSpPr>
        <p:spPr bwMode="gray">
          <a:xfrm>
            <a:off x="9869633" y="2308475"/>
            <a:ext cx="337178" cy="35857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chemeClr val="accent1"/>
          </a:solidFill>
          <a:ln>
            <a:noFill/>
          </a:ln>
          <a:extLst/>
        </p:spPr>
        <p:txBody>
          <a:bodyPr vert="horz" wrap="square" lIns="87868" tIns="43933" rIns="87868" bIns="43933" numCol="1" anchor="t" anchorCtr="0" compatLnSpc="1">
            <a:prstTxWarp prst="textNoShape">
              <a:avLst/>
            </a:prstTxWarp>
          </a:bodyPr>
          <a:lstStyle/>
          <a:p>
            <a:pPr defTabSz="878559">
              <a:defRPr/>
            </a:pPr>
            <a:endParaRPr lang="en-US" sz="1730" kern="0">
              <a:gradFill>
                <a:gsLst>
                  <a:gs pos="0">
                    <a:srgbClr val="353535"/>
                  </a:gs>
                  <a:gs pos="100000">
                    <a:srgbClr val="353535"/>
                  </a:gs>
                </a:gsLst>
                <a:lin ang="5400000" scaled="0"/>
              </a:gradFill>
              <a:latin typeface="Segoe UI"/>
            </a:endParaRPr>
          </a:p>
        </p:txBody>
      </p:sp>
      <p:sp>
        <p:nvSpPr>
          <p:cNvPr id="242" name="TextBox 241">
            <a:extLst>
              <a:ext uri="{FF2B5EF4-FFF2-40B4-BE49-F238E27FC236}">
                <a16:creationId xmlns:a16="http://schemas.microsoft.com/office/drawing/2014/main" id="{5758E526-8DD0-4A41-A3CF-53C1D6E5AF39}"/>
              </a:ext>
            </a:extLst>
          </p:cNvPr>
          <p:cNvSpPr txBox="1"/>
          <p:nvPr/>
        </p:nvSpPr>
        <p:spPr>
          <a:xfrm>
            <a:off x="9733403" y="2720956"/>
            <a:ext cx="609636"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Global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scale</a:t>
            </a:r>
          </a:p>
        </p:txBody>
      </p:sp>
      <p:sp>
        <p:nvSpPr>
          <p:cNvPr id="248" name="TextBox 247">
            <a:extLst>
              <a:ext uri="{FF2B5EF4-FFF2-40B4-BE49-F238E27FC236}">
                <a16:creationId xmlns:a16="http://schemas.microsoft.com/office/drawing/2014/main" id="{7B4804B5-05DB-4F18-A5CA-AD2CAFA98E6F}"/>
              </a:ext>
            </a:extLst>
          </p:cNvPr>
          <p:cNvSpPr txBox="1"/>
          <p:nvPr/>
        </p:nvSpPr>
        <p:spPr>
          <a:xfrm>
            <a:off x="10251021" y="2720956"/>
            <a:ext cx="915291"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Auto scale on demand</a:t>
            </a:r>
          </a:p>
        </p:txBody>
      </p:sp>
      <p:sp>
        <p:nvSpPr>
          <p:cNvPr id="329" name="TextBox 328">
            <a:extLst>
              <a:ext uri="{FF2B5EF4-FFF2-40B4-BE49-F238E27FC236}">
                <a16:creationId xmlns:a16="http://schemas.microsoft.com/office/drawing/2014/main" id="{16F97F7C-53DC-4913-B358-B0991A54CB4E}"/>
              </a:ext>
            </a:extLst>
          </p:cNvPr>
          <p:cNvSpPr txBox="1"/>
          <p:nvPr/>
        </p:nvSpPr>
        <p:spPr>
          <a:xfrm>
            <a:off x="11069432" y="2720956"/>
            <a:ext cx="565635"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Clone </a:t>
            </a:r>
          </a:p>
        </p:txBody>
      </p:sp>
      <p:pic>
        <p:nvPicPr>
          <p:cNvPr id="342" name="Picture 341">
            <a:extLst>
              <a:ext uri="{FF2B5EF4-FFF2-40B4-BE49-F238E27FC236}">
                <a16:creationId xmlns:a16="http://schemas.microsoft.com/office/drawing/2014/main" id="{E79B0ACD-8B0C-4FB7-8BF9-E92120844C11}"/>
              </a:ext>
            </a:extLst>
          </p:cNvPr>
          <p:cNvPicPr>
            <a:picLocks noChangeAspect="1"/>
          </p:cNvPicPr>
          <p:nvPr/>
        </p:nvPicPr>
        <p:blipFill>
          <a:blip r:embed="rId12"/>
          <a:stretch>
            <a:fillRect/>
          </a:stretch>
        </p:blipFill>
        <p:spPr>
          <a:xfrm>
            <a:off x="11181005" y="2308475"/>
            <a:ext cx="342486" cy="358570"/>
          </a:xfrm>
          <a:prstGeom prst="rect">
            <a:avLst/>
          </a:prstGeom>
        </p:spPr>
      </p:pic>
      <p:pic>
        <p:nvPicPr>
          <p:cNvPr id="344" name="Picture 343">
            <a:extLst>
              <a:ext uri="{FF2B5EF4-FFF2-40B4-BE49-F238E27FC236}">
                <a16:creationId xmlns:a16="http://schemas.microsoft.com/office/drawing/2014/main" id="{EF3BB6BF-CE2E-4384-AE21-1E57ABB864A6}"/>
              </a:ext>
            </a:extLst>
          </p:cNvPr>
          <p:cNvPicPr>
            <a:picLocks noChangeAspect="1"/>
          </p:cNvPicPr>
          <p:nvPr/>
        </p:nvPicPr>
        <p:blipFill>
          <a:blip r:embed="rId13"/>
          <a:stretch>
            <a:fillRect/>
          </a:stretch>
        </p:blipFill>
        <p:spPr>
          <a:xfrm>
            <a:off x="10308906" y="5534910"/>
            <a:ext cx="386729" cy="358570"/>
          </a:xfrm>
          <a:prstGeom prst="rect">
            <a:avLst/>
          </a:prstGeom>
        </p:spPr>
      </p:pic>
      <p:pic>
        <p:nvPicPr>
          <p:cNvPr id="3" name="Picture 2">
            <a:extLst>
              <a:ext uri="{FF2B5EF4-FFF2-40B4-BE49-F238E27FC236}">
                <a16:creationId xmlns:a16="http://schemas.microsoft.com/office/drawing/2014/main" id="{23B604BC-E7C6-4CFC-86BE-C3D464375752}"/>
              </a:ext>
            </a:extLst>
          </p:cNvPr>
          <p:cNvPicPr>
            <a:picLocks noChangeAspect="1"/>
          </p:cNvPicPr>
          <p:nvPr/>
        </p:nvPicPr>
        <p:blipFill>
          <a:blip r:embed="rId14">
            <a:duotone>
              <a:schemeClr val="accent1">
                <a:shade val="45000"/>
                <a:satMod val="135000"/>
              </a:schemeClr>
              <a:prstClr val="white"/>
            </a:duotone>
          </a:blip>
          <a:stretch>
            <a:fillRect/>
          </a:stretch>
        </p:blipFill>
        <p:spPr>
          <a:xfrm>
            <a:off x="5438992" y="5632975"/>
            <a:ext cx="1063850" cy="245044"/>
          </a:xfrm>
          <a:prstGeom prst="rect">
            <a:avLst/>
          </a:prstGeom>
        </p:spPr>
      </p:pic>
      <p:cxnSp>
        <p:nvCxnSpPr>
          <p:cNvPr id="14" name="Straight Connector 13">
            <a:extLst>
              <a:ext uri="{FF2B5EF4-FFF2-40B4-BE49-F238E27FC236}">
                <a16:creationId xmlns:a16="http://schemas.microsoft.com/office/drawing/2014/main" id="{3CFE2240-6E8A-49D4-A361-71B2B3A6CDC3}"/>
              </a:ext>
            </a:extLst>
          </p:cNvPr>
          <p:cNvCxnSpPr>
            <a:cxnSpLocks/>
          </p:cNvCxnSpPr>
          <p:nvPr/>
        </p:nvCxnSpPr>
        <p:spPr>
          <a:xfrm>
            <a:off x="2937421" y="3118783"/>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111F79-6D95-45DA-A760-D7236E3F5041}"/>
              </a:ext>
            </a:extLst>
          </p:cNvPr>
          <p:cNvCxnSpPr/>
          <p:nvPr/>
        </p:nvCxnSpPr>
        <p:spPr>
          <a:xfrm>
            <a:off x="2427934" y="1629559"/>
            <a:ext cx="0" cy="4667969"/>
          </a:xfrm>
          <a:prstGeom prst="line">
            <a:avLst/>
          </a:prstGeom>
          <a:solidFill>
            <a:schemeClr val="bg2"/>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1" name="Straight Connector 150">
            <a:extLst>
              <a:ext uri="{FF2B5EF4-FFF2-40B4-BE49-F238E27FC236}">
                <a16:creationId xmlns:a16="http://schemas.microsoft.com/office/drawing/2014/main" id="{F0FBDFF4-F928-4976-B4DA-09CC9B3BDFBF}"/>
              </a:ext>
            </a:extLst>
          </p:cNvPr>
          <p:cNvCxnSpPr/>
          <p:nvPr/>
        </p:nvCxnSpPr>
        <p:spPr>
          <a:xfrm>
            <a:off x="7311736" y="1898519"/>
            <a:ext cx="0" cy="4667969"/>
          </a:xfrm>
          <a:prstGeom prst="line">
            <a:avLst/>
          </a:prstGeom>
          <a:solidFill>
            <a:schemeClr val="bg2"/>
          </a:solid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8C1A2D86-EA46-43C0-993E-E497AC98C4E1}"/>
              </a:ext>
            </a:extLst>
          </p:cNvPr>
          <p:cNvCxnSpPr>
            <a:cxnSpLocks/>
          </p:cNvCxnSpPr>
          <p:nvPr/>
        </p:nvCxnSpPr>
        <p:spPr>
          <a:xfrm>
            <a:off x="2937421" y="4212739"/>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2B56F47-95AF-4733-B308-D04275BF5CED}"/>
              </a:ext>
            </a:extLst>
          </p:cNvPr>
          <p:cNvCxnSpPr>
            <a:cxnSpLocks/>
          </p:cNvCxnSpPr>
          <p:nvPr/>
        </p:nvCxnSpPr>
        <p:spPr>
          <a:xfrm>
            <a:off x="2937421" y="534038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A518892-2972-46E5-83A5-A7D2059AD73C}"/>
              </a:ext>
            </a:extLst>
          </p:cNvPr>
          <p:cNvCxnSpPr>
            <a:cxnSpLocks/>
          </p:cNvCxnSpPr>
          <p:nvPr/>
        </p:nvCxnSpPr>
        <p:spPr>
          <a:xfrm>
            <a:off x="7788661" y="3134728"/>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272B4F2-2179-43B2-AE2C-3362D556ABAA}"/>
              </a:ext>
            </a:extLst>
          </p:cNvPr>
          <p:cNvCxnSpPr>
            <a:cxnSpLocks/>
          </p:cNvCxnSpPr>
          <p:nvPr/>
        </p:nvCxnSpPr>
        <p:spPr>
          <a:xfrm>
            <a:off x="7788661" y="4243584"/>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631C154-5484-4522-9BB4-9DF6388C15B6}"/>
              </a:ext>
            </a:extLst>
          </p:cNvPr>
          <p:cNvCxnSpPr>
            <a:cxnSpLocks/>
          </p:cNvCxnSpPr>
          <p:nvPr/>
        </p:nvCxnSpPr>
        <p:spPr>
          <a:xfrm>
            <a:off x="7788661" y="534038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ECB3EA7B-155F-409A-82C9-337B156B1DA9}"/>
              </a:ext>
            </a:extLst>
          </p:cNvPr>
          <p:cNvGrpSpPr>
            <a:grpSpLocks noChangeAspect="1"/>
          </p:cNvGrpSpPr>
          <p:nvPr/>
        </p:nvGrpSpPr>
        <p:grpSpPr>
          <a:xfrm>
            <a:off x="6211068" y="3233832"/>
            <a:ext cx="309129" cy="372541"/>
            <a:chOff x="5480050" y="2681288"/>
            <a:chExt cx="1238250" cy="1492251"/>
          </a:xfrm>
          <a:solidFill>
            <a:schemeClr val="tx2"/>
          </a:solidFill>
        </p:grpSpPr>
        <p:sp>
          <p:nvSpPr>
            <p:cNvPr id="149" name="Freeform 35">
              <a:extLst>
                <a:ext uri="{FF2B5EF4-FFF2-40B4-BE49-F238E27FC236}">
                  <a16:creationId xmlns:a16="http://schemas.microsoft.com/office/drawing/2014/main" id="{53BDC6A8-43FD-44DB-A164-B247D2DAC397}"/>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0" name="Rectangle 149">
              <a:extLst>
                <a:ext uri="{FF2B5EF4-FFF2-40B4-BE49-F238E27FC236}">
                  <a16:creationId xmlns:a16="http://schemas.microsoft.com/office/drawing/2014/main" id="{79D1F29B-0AE9-46D1-AF0A-417D348843BE}"/>
                </a:ext>
              </a:extLst>
            </p:cNvPr>
            <p:cNvSpPr>
              <a:spLocks noChangeArrowheads="1"/>
            </p:cNvSpPr>
            <p:nvPr/>
          </p:nvSpPr>
          <p:spPr bwMode="auto">
            <a:xfrm>
              <a:off x="640715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2" name="Rectangle 151">
              <a:extLst>
                <a:ext uri="{FF2B5EF4-FFF2-40B4-BE49-F238E27FC236}">
                  <a16:creationId xmlns:a16="http://schemas.microsoft.com/office/drawing/2014/main" id="{81D5E3E8-2775-4F10-BA10-477D8F407423}"/>
                </a:ext>
              </a:extLst>
            </p:cNvPr>
            <p:cNvSpPr>
              <a:spLocks noChangeArrowheads="1"/>
            </p:cNvSpPr>
            <p:nvPr/>
          </p:nvSpPr>
          <p:spPr bwMode="auto">
            <a:xfrm>
              <a:off x="622300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6" name="Rectangle 155">
              <a:extLst>
                <a:ext uri="{FF2B5EF4-FFF2-40B4-BE49-F238E27FC236}">
                  <a16:creationId xmlns:a16="http://schemas.microsoft.com/office/drawing/2014/main" id="{30EE3356-2585-4732-B48A-C56F69FD723A}"/>
                </a:ext>
              </a:extLst>
            </p:cNvPr>
            <p:cNvSpPr>
              <a:spLocks noChangeArrowheads="1"/>
            </p:cNvSpPr>
            <p:nvPr/>
          </p:nvSpPr>
          <p:spPr bwMode="auto">
            <a:xfrm>
              <a:off x="6043613"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9" name="Rectangle 158">
              <a:extLst>
                <a:ext uri="{FF2B5EF4-FFF2-40B4-BE49-F238E27FC236}">
                  <a16:creationId xmlns:a16="http://schemas.microsoft.com/office/drawing/2014/main" id="{FE926DF4-CE76-40BF-BE4F-87120AED685F}"/>
                </a:ext>
              </a:extLst>
            </p:cNvPr>
            <p:cNvSpPr>
              <a:spLocks noChangeArrowheads="1"/>
            </p:cNvSpPr>
            <p:nvPr/>
          </p:nvSpPr>
          <p:spPr bwMode="auto">
            <a:xfrm>
              <a:off x="640715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0" name="Rectangle 159">
              <a:extLst>
                <a:ext uri="{FF2B5EF4-FFF2-40B4-BE49-F238E27FC236}">
                  <a16:creationId xmlns:a16="http://schemas.microsoft.com/office/drawing/2014/main" id="{CEEE8361-714A-4B21-9738-1F8E895CD71B}"/>
                </a:ext>
              </a:extLst>
            </p:cNvPr>
            <p:cNvSpPr>
              <a:spLocks noChangeArrowheads="1"/>
            </p:cNvSpPr>
            <p:nvPr/>
          </p:nvSpPr>
          <p:spPr bwMode="auto">
            <a:xfrm>
              <a:off x="622300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1" name="Rectangle 160">
              <a:extLst>
                <a:ext uri="{FF2B5EF4-FFF2-40B4-BE49-F238E27FC236}">
                  <a16:creationId xmlns:a16="http://schemas.microsoft.com/office/drawing/2014/main" id="{03EEA803-5A8C-4EF6-9365-C5274C4D4B9C}"/>
                </a:ext>
              </a:extLst>
            </p:cNvPr>
            <p:cNvSpPr>
              <a:spLocks noChangeArrowheads="1"/>
            </p:cNvSpPr>
            <p:nvPr/>
          </p:nvSpPr>
          <p:spPr bwMode="auto">
            <a:xfrm>
              <a:off x="6043613"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2" name="Rectangle 161">
              <a:extLst>
                <a:ext uri="{FF2B5EF4-FFF2-40B4-BE49-F238E27FC236}">
                  <a16:creationId xmlns:a16="http://schemas.microsoft.com/office/drawing/2014/main" id="{BFE36C26-136B-4F0F-A107-3B89BF2DA2D4}"/>
                </a:ext>
              </a:extLst>
            </p:cNvPr>
            <p:cNvSpPr>
              <a:spLocks noChangeArrowheads="1"/>
            </p:cNvSpPr>
            <p:nvPr/>
          </p:nvSpPr>
          <p:spPr bwMode="auto">
            <a:xfrm>
              <a:off x="5862638"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3" name="Rectangle 162">
              <a:extLst>
                <a:ext uri="{FF2B5EF4-FFF2-40B4-BE49-F238E27FC236}">
                  <a16:creationId xmlns:a16="http://schemas.microsoft.com/office/drawing/2014/main" id="{2A2987B8-FD50-4333-B0FE-1E1F2F3DE915}"/>
                </a:ext>
              </a:extLst>
            </p:cNvPr>
            <p:cNvSpPr>
              <a:spLocks noChangeArrowheads="1"/>
            </p:cNvSpPr>
            <p:nvPr/>
          </p:nvSpPr>
          <p:spPr bwMode="auto">
            <a:xfrm>
              <a:off x="5680075"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4" name="Rectangle 163">
              <a:extLst>
                <a:ext uri="{FF2B5EF4-FFF2-40B4-BE49-F238E27FC236}">
                  <a16:creationId xmlns:a16="http://schemas.microsoft.com/office/drawing/2014/main" id="{AC99FB6C-54EC-46D3-B6C9-0E5155C521E3}"/>
                </a:ext>
              </a:extLst>
            </p:cNvPr>
            <p:cNvSpPr>
              <a:spLocks noChangeArrowheads="1"/>
            </p:cNvSpPr>
            <p:nvPr/>
          </p:nvSpPr>
          <p:spPr bwMode="auto">
            <a:xfrm>
              <a:off x="640715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5" name="Rectangle 164">
              <a:extLst>
                <a:ext uri="{FF2B5EF4-FFF2-40B4-BE49-F238E27FC236}">
                  <a16:creationId xmlns:a16="http://schemas.microsoft.com/office/drawing/2014/main" id="{B8A49BED-5EBE-45B4-BC0F-A78169E8E636}"/>
                </a:ext>
              </a:extLst>
            </p:cNvPr>
            <p:cNvSpPr>
              <a:spLocks noChangeArrowheads="1"/>
            </p:cNvSpPr>
            <p:nvPr/>
          </p:nvSpPr>
          <p:spPr bwMode="auto">
            <a:xfrm>
              <a:off x="622300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6" name="Rectangle 165">
              <a:extLst>
                <a:ext uri="{FF2B5EF4-FFF2-40B4-BE49-F238E27FC236}">
                  <a16:creationId xmlns:a16="http://schemas.microsoft.com/office/drawing/2014/main" id="{C413819F-04F8-47D3-882F-C8F44B554EE7}"/>
                </a:ext>
              </a:extLst>
            </p:cNvPr>
            <p:cNvSpPr>
              <a:spLocks noChangeArrowheads="1"/>
            </p:cNvSpPr>
            <p:nvPr/>
          </p:nvSpPr>
          <p:spPr bwMode="auto">
            <a:xfrm>
              <a:off x="6043613"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7" name="Rectangle 166">
              <a:extLst>
                <a:ext uri="{FF2B5EF4-FFF2-40B4-BE49-F238E27FC236}">
                  <a16:creationId xmlns:a16="http://schemas.microsoft.com/office/drawing/2014/main" id="{53BEF1E7-4868-4330-A256-1AD7263B1AF8}"/>
                </a:ext>
              </a:extLst>
            </p:cNvPr>
            <p:cNvSpPr>
              <a:spLocks noChangeArrowheads="1"/>
            </p:cNvSpPr>
            <p:nvPr/>
          </p:nvSpPr>
          <p:spPr bwMode="auto">
            <a:xfrm>
              <a:off x="5862638"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8" name="Rectangle 167">
              <a:extLst>
                <a:ext uri="{FF2B5EF4-FFF2-40B4-BE49-F238E27FC236}">
                  <a16:creationId xmlns:a16="http://schemas.microsoft.com/office/drawing/2014/main" id="{D36B003B-E415-4CC2-BB6F-A8B0E5116A90}"/>
                </a:ext>
              </a:extLst>
            </p:cNvPr>
            <p:cNvSpPr>
              <a:spLocks noChangeArrowheads="1"/>
            </p:cNvSpPr>
            <p:nvPr/>
          </p:nvSpPr>
          <p:spPr bwMode="auto">
            <a:xfrm>
              <a:off x="5680075" y="3683001"/>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9" name="Rectangle 31">
              <a:extLst>
                <a:ext uri="{FF2B5EF4-FFF2-40B4-BE49-F238E27FC236}">
                  <a16:creationId xmlns:a16="http://schemas.microsoft.com/office/drawing/2014/main" id="{9C2E344A-4291-4D93-AA26-0C8ED231277B}"/>
                </a:ext>
              </a:extLst>
            </p:cNvPr>
            <p:cNvSpPr>
              <a:spLocks noChangeArrowheads="1"/>
            </p:cNvSpPr>
            <p:nvPr/>
          </p:nvSpPr>
          <p:spPr bwMode="auto">
            <a:xfrm>
              <a:off x="6223000"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0" name="Rectangle 32">
              <a:extLst>
                <a:ext uri="{FF2B5EF4-FFF2-40B4-BE49-F238E27FC236}">
                  <a16:creationId xmlns:a16="http://schemas.microsoft.com/office/drawing/2014/main" id="{04F7D545-AF31-40FB-B28A-E4F20E62CEF0}"/>
                </a:ext>
              </a:extLst>
            </p:cNvPr>
            <p:cNvSpPr>
              <a:spLocks noChangeArrowheads="1"/>
            </p:cNvSpPr>
            <p:nvPr/>
          </p:nvSpPr>
          <p:spPr bwMode="auto">
            <a:xfrm>
              <a:off x="6043613" y="3862388"/>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1" name="Rectangle 33">
              <a:extLst>
                <a:ext uri="{FF2B5EF4-FFF2-40B4-BE49-F238E27FC236}">
                  <a16:creationId xmlns:a16="http://schemas.microsoft.com/office/drawing/2014/main" id="{A1088906-C26D-44DD-A12C-CD407BE5ACAD}"/>
                </a:ext>
              </a:extLst>
            </p:cNvPr>
            <p:cNvSpPr>
              <a:spLocks noChangeArrowheads="1"/>
            </p:cNvSpPr>
            <p:nvPr/>
          </p:nvSpPr>
          <p:spPr bwMode="auto">
            <a:xfrm>
              <a:off x="5862638"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2" name="Rectangle 34">
              <a:extLst>
                <a:ext uri="{FF2B5EF4-FFF2-40B4-BE49-F238E27FC236}">
                  <a16:creationId xmlns:a16="http://schemas.microsoft.com/office/drawing/2014/main" id="{8FD43641-0D3E-4CB7-81A0-821E20CDEB3F}"/>
                </a:ext>
              </a:extLst>
            </p:cNvPr>
            <p:cNvSpPr>
              <a:spLocks noChangeArrowheads="1"/>
            </p:cNvSpPr>
            <p:nvPr/>
          </p:nvSpPr>
          <p:spPr bwMode="auto">
            <a:xfrm>
              <a:off x="5680075"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3" name="Freeform 35">
              <a:extLst>
                <a:ext uri="{FF2B5EF4-FFF2-40B4-BE49-F238E27FC236}">
                  <a16:creationId xmlns:a16="http://schemas.microsoft.com/office/drawing/2014/main" id="{9F85176D-B795-48A1-BB84-9F7965468ED5}"/>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4" name="Freeform 36">
              <a:extLst>
                <a:ext uri="{FF2B5EF4-FFF2-40B4-BE49-F238E27FC236}">
                  <a16:creationId xmlns:a16="http://schemas.microsoft.com/office/drawing/2014/main" id="{9A74F691-1566-4BD8-AE97-6C58A75116B3}"/>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sp>
        <p:nvSpPr>
          <p:cNvPr id="175" name="Freeform 82"/>
          <p:cNvSpPr>
            <a:spLocks noChangeAspect="1" noEditPoints="1"/>
          </p:cNvSpPr>
          <p:nvPr/>
        </p:nvSpPr>
        <p:spPr bwMode="auto">
          <a:xfrm>
            <a:off x="10529381" y="2359892"/>
            <a:ext cx="358570" cy="30715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77" name="Freeform 149"/>
          <p:cNvSpPr>
            <a:spLocks noChangeAspect="1" noEditPoints="1"/>
          </p:cNvSpPr>
          <p:nvPr/>
        </p:nvSpPr>
        <p:spPr bwMode="auto">
          <a:xfrm>
            <a:off x="6180217" y="2114883"/>
            <a:ext cx="370833" cy="448212"/>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nvGrpSpPr>
          <p:cNvPr id="181" name="Group 538">
            <a:extLst/>
          </p:cNvPr>
          <p:cNvGrpSpPr>
            <a:grpSpLocks noChangeAspect="1"/>
          </p:cNvGrpSpPr>
          <p:nvPr/>
        </p:nvGrpSpPr>
        <p:grpSpPr bwMode="auto">
          <a:xfrm>
            <a:off x="5126870" y="2186597"/>
            <a:ext cx="343935" cy="376498"/>
            <a:chOff x="6703" y="2838"/>
            <a:chExt cx="169" cy="185"/>
          </a:xfrm>
        </p:grpSpPr>
        <p:sp>
          <p:nvSpPr>
            <p:cNvPr id="182" name="Line 539">
              <a:extLst/>
            </p:cNvPr>
            <p:cNvSpPr>
              <a:spLocks noChangeShapeType="1"/>
            </p:cNvSpPr>
            <p:nvPr/>
          </p:nvSpPr>
          <p:spPr bwMode="auto">
            <a:xfrm>
              <a:off x="6803"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3" name="Line 540">
              <a:extLst/>
            </p:cNvPr>
            <p:cNvSpPr>
              <a:spLocks noChangeShapeType="1"/>
            </p:cNvSpPr>
            <p:nvPr/>
          </p:nvSpPr>
          <p:spPr bwMode="auto">
            <a:xfrm>
              <a:off x="6768"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4" name="Line 541">
              <a:extLst/>
            </p:cNvPr>
            <p:cNvSpPr>
              <a:spLocks noChangeShapeType="1"/>
            </p:cNvSpPr>
            <p:nvPr/>
          </p:nvSpPr>
          <p:spPr bwMode="auto">
            <a:xfrm flipH="1">
              <a:off x="6768"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5" name="Line 542">
              <a:extLst/>
            </p:cNvPr>
            <p:cNvSpPr>
              <a:spLocks noChangeShapeType="1"/>
            </p:cNvSpPr>
            <p:nvPr/>
          </p:nvSpPr>
          <p:spPr bwMode="auto">
            <a:xfrm flipH="1">
              <a:off x="6803"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6" name="Line 543">
              <a:extLst/>
            </p:cNvPr>
            <p:cNvSpPr>
              <a:spLocks noChangeShapeType="1"/>
            </p:cNvSpPr>
            <p:nvPr/>
          </p:nvSpPr>
          <p:spPr bwMode="auto">
            <a:xfrm>
              <a:off x="6824"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7" name="Line 544">
              <a:extLst/>
            </p:cNvPr>
            <p:cNvSpPr>
              <a:spLocks noChangeShapeType="1"/>
            </p:cNvSpPr>
            <p:nvPr/>
          </p:nvSpPr>
          <p:spPr bwMode="auto">
            <a:xfrm>
              <a:off x="6741"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8" name="Line 545">
              <a:extLst/>
            </p:cNvPr>
            <p:cNvSpPr>
              <a:spLocks noChangeShapeType="1"/>
            </p:cNvSpPr>
            <p:nvPr/>
          </p:nvSpPr>
          <p:spPr bwMode="auto">
            <a:xfrm flipV="1">
              <a:off x="6824"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9" name="Line 546">
              <a:extLst/>
            </p:cNvPr>
            <p:cNvSpPr>
              <a:spLocks noChangeShapeType="1"/>
            </p:cNvSpPr>
            <p:nvPr/>
          </p:nvSpPr>
          <p:spPr bwMode="auto">
            <a:xfrm flipV="1">
              <a:off x="6741"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90" name="Oval 547">
              <a:extLst/>
            </p:cNvPr>
            <p:cNvSpPr>
              <a:spLocks noChangeArrowheads="1"/>
            </p:cNvSpPr>
            <p:nvPr/>
          </p:nvSpPr>
          <p:spPr bwMode="auto">
            <a:xfrm>
              <a:off x="6753" y="2896"/>
              <a:ext cx="69" cy="71"/>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91"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92"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93"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94"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pic>
        <p:nvPicPr>
          <p:cNvPr id="5" name="Picture 4">
            <a:extLst>
              <a:ext uri="{FF2B5EF4-FFF2-40B4-BE49-F238E27FC236}">
                <a16:creationId xmlns:a16="http://schemas.microsoft.com/office/drawing/2014/main" id="{050C2B93-09B5-487C-96EF-42057D6185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25712" y="3339617"/>
            <a:ext cx="353116" cy="353116"/>
          </a:xfrm>
          <a:prstGeom prst="rect">
            <a:avLst/>
          </a:prstGeom>
        </p:spPr>
      </p:pic>
      <p:grpSp>
        <p:nvGrpSpPr>
          <p:cNvPr id="6" name="Group 5">
            <a:extLst>
              <a:ext uri="{FF2B5EF4-FFF2-40B4-BE49-F238E27FC236}">
                <a16:creationId xmlns:a16="http://schemas.microsoft.com/office/drawing/2014/main" id="{C3BF9D44-6763-46FC-82E0-6372338F7E55}"/>
              </a:ext>
            </a:extLst>
          </p:cNvPr>
          <p:cNvGrpSpPr/>
          <p:nvPr/>
        </p:nvGrpSpPr>
        <p:grpSpPr>
          <a:xfrm>
            <a:off x="296827" y="1898519"/>
            <a:ext cx="1918845" cy="1918845"/>
            <a:chOff x="296827" y="1898519"/>
            <a:chExt cx="1918845" cy="1918845"/>
          </a:xfrm>
        </p:grpSpPr>
        <p:sp>
          <p:nvSpPr>
            <p:cNvPr id="530" name="Oval 529">
              <a:extLst>
                <a:ext uri="{FF2B5EF4-FFF2-40B4-BE49-F238E27FC236}">
                  <a16:creationId xmlns:a16="http://schemas.microsoft.com/office/drawing/2014/main" id="{795699E3-CD77-4768-B7A4-367085DC452A}"/>
                </a:ext>
              </a:extLst>
            </p:cNvPr>
            <p:cNvSpPr/>
            <p:nvPr/>
          </p:nvSpPr>
          <p:spPr bwMode="auto">
            <a:xfrm>
              <a:off x="296827" y="1898519"/>
              <a:ext cx="1918845" cy="1918845"/>
            </a:xfrm>
            <a:prstGeom prst="ellipse">
              <a:avLst/>
            </a:prstGeom>
            <a:solidFill>
              <a:schemeClr val="bg2"/>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531" name="AutoShape 3">
              <a:extLst>
                <a:ext uri="{FF2B5EF4-FFF2-40B4-BE49-F238E27FC236}">
                  <a16:creationId xmlns:a16="http://schemas.microsoft.com/office/drawing/2014/main" id="{E051A921-7528-498A-8C94-9001262EE844}"/>
                </a:ext>
              </a:extLst>
            </p:cNvPr>
            <p:cNvSpPr>
              <a:spLocks noChangeAspect="1" noChangeArrowheads="1" noTextEdit="1"/>
            </p:cNvSpPr>
            <p:nvPr/>
          </p:nvSpPr>
          <p:spPr bwMode="auto">
            <a:xfrm>
              <a:off x="309757" y="2386446"/>
              <a:ext cx="1760308" cy="121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532" name="Freeform 321">
              <a:extLst>
                <a:ext uri="{FF2B5EF4-FFF2-40B4-BE49-F238E27FC236}">
                  <a16:creationId xmlns:a16="http://schemas.microsoft.com/office/drawing/2014/main" id="{A0370D75-BCA7-4046-A7AA-D4C6706FAB30}"/>
                </a:ext>
              </a:extLst>
            </p:cNvPr>
            <p:cNvSpPr>
              <a:spLocks/>
            </p:cNvSpPr>
            <p:nvPr/>
          </p:nvSpPr>
          <p:spPr bwMode="auto">
            <a:xfrm rot="384771">
              <a:off x="416654" y="2917053"/>
              <a:ext cx="406826" cy="641494"/>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defTabSz="878727">
                <a:defRPr/>
              </a:pPr>
              <a:endParaRPr lang="en-US" sz="1730" kern="0">
                <a:solidFill>
                  <a:sysClr val="windowText" lastClr="000000"/>
                </a:solidFill>
                <a:latin typeface="Segoe UI"/>
              </a:endParaRPr>
            </a:p>
          </p:txBody>
        </p:sp>
        <p:sp>
          <p:nvSpPr>
            <p:cNvPr id="533" name="Freeform 8">
              <a:extLst>
                <a:ext uri="{FF2B5EF4-FFF2-40B4-BE49-F238E27FC236}">
                  <a16:creationId xmlns:a16="http://schemas.microsoft.com/office/drawing/2014/main" id="{BC8E4B2F-8F26-4163-9B58-BD5C98C669D6}"/>
                </a:ext>
              </a:extLst>
            </p:cNvPr>
            <p:cNvSpPr>
              <a:spLocks/>
            </p:cNvSpPr>
            <p:nvPr/>
          </p:nvSpPr>
          <p:spPr bwMode="auto">
            <a:xfrm>
              <a:off x="500761" y="2389677"/>
              <a:ext cx="1536290" cy="875327"/>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latin typeface="Segoe UI"/>
              </a:endParaRPr>
            </a:p>
          </p:txBody>
        </p:sp>
        <p:sp>
          <p:nvSpPr>
            <p:cNvPr id="534" name="Freeform 9">
              <a:extLst>
                <a:ext uri="{FF2B5EF4-FFF2-40B4-BE49-F238E27FC236}">
                  <a16:creationId xmlns:a16="http://schemas.microsoft.com/office/drawing/2014/main" id="{2CF9AF6C-4E47-4534-8CA7-56C101E74983}"/>
                </a:ext>
              </a:extLst>
            </p:cNvPr>
            <p:cNvSpPr>
              <a:spLocks/>
            </p:cNvSpPr>
            <p:nvPr/>
          </p:nvSpPr>
          <p:spPr bwMode="auto">
            <a:xfrm>
              <a:off x="619844" y="2495190"/>
              <a:ext cx="1300482" cy="656764"/>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535" name="Freeform 161">
              <a:extLst>
                <a:ext uri="{FF2B5EF4-FFF2-40B4-BE49-F238E27FC236}">
                  <a16:creationId xmlns:a16="http://schemas.microsoft.com/office/drawing/2014/main" id="{7F1376D2-5861-4C7A-84CE-D34A4A2DA4F6}"/>
                </a:ext>
              </a:extLst>
            </p:cNvPr>
            <p:cNvSpPr>
              <a:spLocks/>
            </p:cNvSpPr>
            <p:nvPr/>
          </p:nvSpPr>
          <p:spPr bwMode="auto">
            <a:xfrm>
              <a:off x="418228" y="2817111"/>
              <a:ext cx="179214" cy="177650"/>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536" name="Freeform 162">
              <a:extLst>
                <a:ext uri="{FF2B5EF4-FFF2-40B4-BE49-F238E27FC236}">
                  <a16:creationId xmlns:a16="http://schemas.microsoft.com/office/drawing/2014/main" id="{12CA91F3-BDD1-470D-B2CE-0CBD58A091A7}"/>
                </a:ext>
              </a:extLst>
            </p:cNvPr>
            <p:cNvSpPr>
              <a:spLocks/>
            </p:cNvSpPr>
            <p:nvPr/>
          </p:nvSpPr>
          <p:spPr bwMode="auto">
            <a:xfrm>
              <a:off x="418228" y="2898938"/>
              <a:ext cx="108471" cy="24978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537" name="Freeform 163">
              <a:extLst>
                <a:ext uri="{FF2B5EF4-FFF2-40B4-BE49-F238E27FC236}">
                  <a16:creationId xmlns:a16="http://schemas.microsoft.com/office/drawing/2014/main" id="{972D0BED-C780-437C-901D-AED58EDED0C2}"/>
                </a:ext>
              </a:extLst>
            </p:cNvPr>
            <p:cNvSpPr>
              <a:spLocks/>
            </p:cNvSpPr>
            <p:nvPr/>
          </p:nvSpPr>
          <p:spPr bwMode="auto">
            <a:xfrm>
              <a:off x="507835" y="2817111"/>
              <a:ext cx="51877" cy="409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538" name="Freeform 323">
              <a:extLst>
                <a:ext uri="{FF2B5EF4-FFF2-40B4-BE49-F238E27FC236}">
                  <a16:creationId xmlns:a16="http://schemas.microsoft.com/office/drawing/2014/main" id="{F42E8277-1AF0-47EE-B76A-151E4074AEB1}"/>
                </a:ext>
              </a:extLst>
            </p:cNvPr>
            <p:cNvSpPr>
              <a:spLocks/>
            </p:cNvSpPr>
            <p:nvPr/>
          </p:nvSpPr>
          <p:spPr bwMode="auto">
            <a:xfrm>
              <a:off x="488970" y="3070127"/>
              <a:ext cx="179214" cy="402208"/>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defTabSz="878727">
                <a:defRPr/>
              </a:pPr>
              <a:endParaRPr lang="en-US" sz="1730" kern="0">
                <a:solidFill>
                  <a:sysClr val="windowText" lastClr="000000"/>
                </a:solidFill>
                <a:latin typeface="Segoe UI"/>
              </a:endParaRPr>
            </a:p>
          </p:txBody>
        </p:sp>
        <p:sp>
          <p:nvSpPr>
            <p:cNvPr id="539" name="Freeform 165">
              <a:extLst>
                <a:ext uri="{FF2B5EF4-FFF2-40B4-BE49-F238E27FC236}">
                  <a16:creationId xmlns:a16="http://schemas.microsoft.com/office/drawing/2014/main" id="{AE837F8A-B302-4C65-84A9-40CBC6CFC8D3}"/>
                </a:ext>
              </a:extLst>
            </p:cNvPr>
            <p:cNvSpPr>
              <a:spLocks/>
            </p:cNvSpPr>
            <p:nvPr/>
          </p:nvSpPr>
          <p:spPr bwMode="auto">
            <a:xfrm>
              <a:off x="668185" y="3265003"/>
              <a:ext cx="149738" cy="8936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pic>
          <p:nvPicPr>
            <p:cNvPr id="176" name="Picture 175">
              <a:extLst>
                <a:ext uri="{FF2B5EF4-FFF2-40B4-BE49-F238E27FC236}">
                  <a16:creationId xmlns:a16="http://schemas.microsoft.com/office/drawing/2014/main" id="{A5F55985-C018-4DD8-9248-CB1F1573A9B8}"/>
                </a:ext>
              </a:extLst>
            </p:cNvPr>
            <p:cNvPicPr>
              <a:picLocks noChangeAspect="1"/>
            </p:cNvPicPr>
            <p:nvPr/>
          </p:nvPicPr>
          <p:blipFill>
            <a:blip r:embed="rId16"/>
            <a:stretch>
              <a:fillRect/>
            </a:stretch>
          </p:blipFill>
          <p:spPr>
            <a:xfrm>
              <a:off x="666810" y="2560328"/>
              <a:ext cx="1204191" cy="526488"/>
            </a:xfrm>
            <a:prstGeom prst="rect">
              <a:avLst/>
            </a:prstGeom>
          </p:spPr>
        </p:pic>
        <p:sp>
          <p:nvSpPr>
            <p:cNvPr id="178" name="Freeform 166">
              <a:extLst>
                <a:ext uri="{FF2B5EF4-FFF2-40B4-BE49-F238E27FC236}">
                  <a16:creationId xmlns:a16="http://schemas.microsoft.com/office/drawing/2014/main" id="{95B83BE3-5962-4ACD-AEA9-8405284F1C0C}"/>
                </a:ext>
              </a:extLst>
            </p:cNvPr>
            <p:cNvSpPr>
              <a:spLocks/>
            </p:cNvSpPr>
            <p:nvPr/>
          </p:nvSpPr>
          <p:spPr bwMode="auto">
            <a:xfrm>
              <a:off x="1064342" y="2950617"/>
              <a:ext cx="292402" cy="262706"/>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179" name="Freeform 167">
              <a:extLst>
                <a:ext uri="{FF2B5EF4-FFF2-40B4-BE49-F238E27FC236}">
                  <a16:creationId xmlns:a16="http://schemas.microsoft.com/office/drawing/2014/main" id="{3826DB66-4D41-4444-9A88-57570E361A6D}"/>
                </a:ext>
              </a:extLst>
            </p:cNvPr>
            <p:cNvSpPr>
              <a:spLocks/>
            </p:cNvSpPr>
            <p:nvPr/>
          </p:nvSpPr>
          <p:spPr bwMode="auto">
            <a:xfrm>
              <a:off x="1079670" y="2960308"/>
              <a:ext cx="82532" cy="78596"/>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180" name="Freeform 168">
              <a:extLst>
                <a:ext uri="{FF2B5EF4-FFF2-40B4-BE49-F238E27FC236}">
                  <a16:creationId xmlns:a16="http://schemas.microsoft.com/office/drawing/2014/main" id="{58CF874E-8C4B-41DD-8CB9-9994B7214E1C}"/>
                </a:ext>
              </a:extLst>
            </p:cNvPr>
            <p:cNvSpPr>
              <a:spLocks/>
            </p:cNvSpPr>
            <p:nvPr/>
          </p:nvSpPr>
          <p:spPr bwMode="auto">
            <a:xfrm>
              <a:off x="1120937" y="3001221"/>
              <a:ext cx="41266" cy="3445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195" name="Freeform 169">
              <a:extLst>
                <a:ext uri="{FF2B5EF4-FFF2-40B4-BE49-F238E27FC236}">
                  <a16:creationId xmlns:a16="http://schemas.microsoft.com/office/drawing/2014/main" id="{317E8AF0-50A9-42AD-AE26-25DCB8B4FFFD}"/>
                </a:ext>
              </a:extLst>
            </p:cNvPr>
            <p:cNvSpPr>
              <a:spLocks/>
            </p:cNvSpPr>
            <p:nvPr/>
          </p:nvSpPr>
          <p:spPr bwMode="auto">
            <a:xfrm>
              <a:off x="1158666" y="3035674"/>
              <a:ext cx="36550" cy="3445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196" name="Freeform 170">
              <a:extLst>
                <a:ext uri="{FF2B5EF4-FFF2-40B4-BE49-F238E27FC236}">
                  <a16:creationId xmlns:a16="http://schemas.microsoft.com/office/drawing/2014/main" id="{714D0C6A-5B33-4B5F-AAAE-3276A2BB6FE7}"/>
                </a:ext>
              </a:extLst>
            </p:cNvPr>
            <p:cNvSpPr>
              <a:spLocks/>
            </p:cNvSpPr>
            <p:nvPr/>
          </p:nvSpPr>
          <p:spPr bwMode="auto">
            <a:xfrm>
              <a:off x="1172815" y="3049671"/>
              <a:ext cx="37729" cy="3445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197" name="Freeform 171">
              <a:extLst>
                <a:ext uri="{FF2B5EF4-FFF2-40B4-BE49-F238E27FC236}">
                  <a16:creationId xmlns:a16="http://schemas.microsoft.com/office/drawing/2014/main" id="{3541B09C-1FBE-4A15-A799-D493F81B4544}"/>
                </a:ext>
              </a:extLst>
            </p:cNvPr>
            <p:cNvSpPr>
              <a:spLocks/>
            </p:cNvSpPr>
            <p:nvPr/>
          </p:nvSpPr>
          <p:spPr bwMode="auto">
            <a:xfrm>
              <a:off x="1172815" y="3046441"/>
              <a:ext cx="18865" cy="17227"/>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198" name="Freeform 172">
              <a:extLst>
                <a:ext uri="{FF2B5EF4-FFF2-40B4-BE49-F238E27FC236}">
                  <a16:creationId xmlns:a16="http://schemas.microsoft.com/office/drawing/2014/main" id="{0BB93E18-5088-4EAF-BCB3-3FB922ED8568}"/>
                </a:ext>
              </a:extLst>
            </p:cNvPr>
            <p:cNvSpPr>
              <a:spLocks/>
            </p:cNvSpPr>
            <p:nvPr/>
          </p:nvSpPr>
          <p:spPr bwMode="auto">
            <a:xfrm>
              <a:off x="1181067" y="3052901"/>
              <a:ext cx="17685" cy="20457"/>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199" name="Freeform 173">
              <a:extLst>
                <a:ext uri="{FF2B5EF4-FFF2-40B4-BE49-F238E27FC236}">
                  <a16:creationId xmlns:a16="http://schemas.microsoft.com/office/drawing/2014/main" id="{671DB9DA-9FD3-420C-B6A1-F939AC2CCD79}"/>
                </a:ext>
              </a:extLst>
            </p:cNvPr>
            <p:cNvSpPr>
              <a:spLocks/>
            </p:cNvSpPr>
            <p:nvPr/>
          </p:nvSpPr>
          <p:spPr bwMode="auto">
            <a:xfrm>
              <a:off x="1240020" y="3107810"/>
              <a:ext cx="37729" cy="3445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0" name="Freeform 174">
              <a:extLst>
                <a:ext uri="{FF2B5EF4-FFF2-40B4-BE49-F238E27FC236}">
                  <a16:creationId xmlns:a16="http://schemas.microsoft.com/office/drawing/2014/main" id="{13AAE91D-083C-477A-8B2D-503CB5D16C41}"/>
                </a:ext>
              </a:extLst>
            </p:cNvPr>
            <p:cNvSpPr>
              <a:spLocks/>
            </p:cNvSpPr>
            <p:nvPr/>
          </p:nvSpPr>
          <p:spPr bwMode="auto">
            <a:xfrm>
              <a:off x="1255347" y="3125037"/>
              <a:ext cx="37729" cy="3445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1" name="Freeform 175">
              <a:extLst>
                <a:ext uri="{FF2B5EF4-FFF2-40B4-BE49-F238E27FC236}">
                  <a16:creationId xmlns:a16="http://schemas.microsoft.com/office/drawing/2014/main" id="{9F9C0D86-BBF7-40E8-815E-3C3EF8F73343}"/>
                </a:ext>
              </a:extLst>
            </p:cNvPr>
            <p:cNvSpPr>
              <a:spLocks/>
            </p:cNvSpPr>
            <p:nvPr/>
          </p:nvSpPr>
          <p:spPr bwMode="auto">
            <a:xfrm>
              <a:off x="1251809" y="3121807"/>
              <a:ext cx="22402" cy="16150"/>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2" name="Freeform 176">
              <a:extLst>
                <a:ext uri="{FF2B5EF4-FFF2-40B4-BE49-F238E27FC236}">
                  <a16:creationId xmlns:a16="http://schemas.microsoft.com/office/drawing/2014/main" id="{CD56F85E-FFCE-4A69-AC08-C51F1286E6C1}"/>
                </a:ext>
              </a:extLst>
            </p:cNvPr>
            <p:cNvSpPr>
              <a:spLocks/>
            </p:cNvSpPr>
            <p:nvPr/>
          </p:nvSpPr>
          <p:spPr bwMode="auto">
            <a:xfrm>
              <a:off x="1262421" y="3128267"/>
              <a:ext cx="18865" cy="17227"/>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3" name="Freeform 177">
              <a:extLst>
                <a:ext uri="{FF2B5EF4-FFF2-40B4-BE49-F238E27FC236}">
                  <a16:creationId xmlns:a16="http://schemas.microsoft.com/office/drawing/2014/main" id="{4770C8CD-B1C8-4050-8F17-B036DEAC06C4}"/>
                </a:ext>
              </a:extLst>
            </p:cNvPr>
            <p:cNvSpPr>
              <a:spLocks/>
            </p:cNvSpPr>
            <p:nvPr/>
          </p:nvSpPr>
          <p:spPr bwMode="auto">
            <a:xfrm>
              <a:off x="1311941" y="2977534"/>
              <a:ext cx="287686" cy="177650"/>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4" name="Freeform 178">
              <a:extLst>
                <a:ext uri="{FF2B5EF4-FFF2-40B4-BE49-F238E27FC236}">
                  <a16:creationId xmlns:a16="http://schemas.microsoft.com/office/drawing/2014/main" id="{27B073A4-C1AD-43AF-AAB8-C42FF7E54675}"/>
                </a:ext>
              </a:extLst>
            </p:cNvPr>
            <p:cNvSpPr>
              <a:spLocks/>
            </p:cNvSpPr>
            <p:nvPr/>
          </p:nvSpPr>
          <p:spPr bwMode="auto">
            <a:xfrm>
              <a:off x="1277749" y="3018448"/>
              <a:ext cx="504629" cy="455429"/>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5" name="Freeform 179">
              <a:extLst>
                <a:ext uri="{FF2B5EF4-FFF2-40B4-BE49-F238E27FC236}">
                  <a16:creationId xmlns:a16="http://schemas.microsoft.com/office/drawing/2014/main" id="{E5D6814E-F4CA-49AC-994C-F581DFAF1A88}"/>
                </a:ext>
              </a:extLst>
            </p:cNvPr>
            <p:cNvSpPr>
              <a:spLocks/>
            </p:cNvSpPr>
            <p:nvPr/>
          </p:nvSpPr>
          <p:spPr bwMode="auto">
            <a:xfrm>
              <a:off x="1337880" y="3076587"/>
              <a:ext cx="108471" cy="9905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6" name="Freeform 180">
              <a:extLst>
                <a:ext uri="{FF2B5EF4-FFF2-40B4-BE49-F238E27FC236}">
                  <a16:creationId xmlns:a16="http://schemas.microsoft.com/office/drawing/2014/main" id="{722D4973-4544-4A32-A1F5-61C018BA7DB8}"/>
                </a:ext>
              </a:extLst>
            </p:cNvPr>
            <p:cNvSpPr>
              <a:spLocks/>
            </p:cNvSpPr>
            <p:nvPr/>
          </p:nvSpPr>
          <p:spPr bwMode="auto">
            <a:xfrm>
              <a:off x="1419233" y="3035674"/>
              <a:ext cx="108471" cy="9905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7" name="Freeform 181">
              <a:extLst>
                <a:ext uri="{FF2B5EF4-FFF2-40B4-BE49-F238E27FC236}">
                  <a16:creationId xmlns:a16="http://schemas.microsoft.com/office/drawing/2014/main" id="{AB6B0BD6-B43E-4EF2-8474-099B6F6BFC18}"/>
                </a:ext>
              </a:extLst>
            </p:cNvPr>
            <p:cNvSpPr>
              <a:spLocks/>
            </p:cNvSpPr>
            <p:nvPr/>
          </p:nvSpPr>
          <p:spPr bwMode="auto">
            <a:xfrm>
              <a:off x="1513557" y="3001221"/>
              <a:ext cx="89608" cy="10013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8" name="Freeform 182">
              <a:extLst>
                <a:ext uri="{FF2B5EF4-FFF2-40B4-BE49-F238E27FC236}">
                  <a16:creationId xmlns:a16="http://schemas.microsoft.com/office/drawing/2014/main" id="{DE2A7B6C-2B80-4322-9ADF-D66B20EFDA01}"/>
                </a:ext>
              </a:extLst>
            </p:cNvPr>
            <p:cNvSpPr>
              <a:spLocks/>
            </p:cNvSpPr>
            <p:nvPr/>
          </p:nvSpPr>
          <p:spPr bwMode="auto">
            <a:xfrm>
              <a:off x="1284823" y="3233780"/>
              <a:ext cx="328952" cy="215333"/>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09" name="Freeform 183">
              <a:extLst>
                <a:ext uri="{FF2B5EF4-FFF2-40B4-BE49-F238E27FC236}">
                  <a16:creationId xmlns:a16="http://schemas.microsoft.com/office/drawing/2014/main" id="{F21CC887-F1C6-4829-AE0C-31249A56E5AB}"/>
                </a:ext>
              </a:extLst>
            </p:cNvPr>
            <p:cNvSpPr>
              <a:spLocks/>
            </p:cNvSpPr>
            <p:nvPr/>
          </p:nvSpPr>
          <p:spPr bwMode="auto">
            <a:xfrm>
              <a:off x="1262421" y="3213323"/>
              <a:ext cx="183930" cy="174419"/>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10" name="Freeform 184">
              <a:extLst>
                <a:ext uri="{FF2B5EF4-FFF2-40B4-BE49-F238E27FC236}">
                  <a16:creationId xmlns:a16="http://schemas.microsoft.com/office/drawing/2014/main" id="{A3AC5D9D-FD65-4281-9C17-1A58BC89D26D}"/>
                </a:ext>
              </a:extLst>
            </p:cNvPr>
            <p:cNvSpPr>
              <a:spLocks/>
            </p:cNvSpPr>
            <p:nvPr/>
          </p:nvSpPr>
          <p:spPr bwMode="auto">
            <a:xfrm>
              <a:off x="1277749" y="3203634"/>
              <a:ext cx="104935" cy="108744"/>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11" name="Freeform 185">
              <a:extLst>
                <a:ext uri="{FF2B5EF4-FFF2-40B4-BE49-F238E27FC236}">
                  <a16:creationId xmlns:a16="http://schemas.microsoft.com/office/drawing/2014/main" id="{1CB49976-6F91-4DCE-8702-7559306D6564}"/>
                </a:ext>
              </a:extLst>
            </p:cNvPr>
            <p:cNvSpPr>
              <a:spLocks/>
            </p:cNvSpPr>
            <p:nvPr/>
          </p:nvSpPr>
          <p:spPr bwMode="auto">
            <a:xfrm>
              <a:off x="1162203" y="3172410"/>
              <a:ext cx="194541" cy="123816"/>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12" name="Freeform 186">
              <a:extLst>
                <a:ext uri="{FF2B5EF4-FFF2-40B4-BE49-F238E27FC236}">
                  <a16:creationId xmlns:a16="http://schemas.microsoft.com/office/drawing/2014/main" id="{FDA2C9F5-3593-4643-8C61-9CD143DBCB5C}"/>
                </a:ext>
              </a:extLst>
            </p:cNvPr>
            <p:cNvSpPr>
              <a:spLocks/>
            </p:cNvSpPr>
            <p:nvPr/>
          </p:nvSpPr>
          <p:spPr bwMode="auto">
            <a:xfrm>
              <a:off x="1162203" y="3210093"/>
              <a:ext cx="70743" cy="48450"/>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13" name="Freeform 187">
              <a:extLst>
                <a:ext uri="{FF2B5EF4-FFF2-40B4-BE49-F238E27FC236}">
                  <a16:creationId xmlns:a16="http://schemas.microsoft.com/office/drawing/2014/main" id="{75ED42C4-79B7-4272-AE1E-CA8B50CB4A09}"/>
                </a:ext>
              </a:extLst>
            </p:cNvPr>
            <p:cNvSpPr>
              <a:spLocks/>
            </p:cNvSpPr>
            <p:nvPr/>
          </p:nvSpPr>
          <p:spPr bwMode="auto">
            <a:xfrm>
              <a:off x="1229409" y="3183176"/>
              <a:ext cx="104935" cy="75366"/>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14" name="Freeform 318">
              <a:extLst>
                <a:ext uri="{FF2B5EF4-FFF2-40B4-BE49-F238E27FC236}">
                  <a16:creationId xmlns:a16="http://schemas.microsoft.com/office/drawing/2014/main" id="{636A1671-C0A7-4557-B9C8-AF18695D1B7C}"/>
                </a:ext>
              </a:extLst>
            </p:cNvPr>
            <p:cNvSpPr>
              <a:spLocks/>
            </p:cNvSpPr>
            <p:nvPr/>
          </p:nvSpPr>
          <p:spPr bwMode="auto">
            <a:xfrm rot="20961204">
              <a:off x="1532336" y="3229384"/>
              <a:ext cx="519002" cy="403647"/>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defTabSz="878727">
                <a:defRPr/>
              </a:pPr>
              <a:endParaRPr lang="en-US" sz="1730" kern="0">
                <a:solidFill>
                  <a:sysClr val="windowText" lastClr="000000"/>
                </a:solidFill>
                <a:latin typeface="Segoe UI"/>
              </a:endParaRPr>
            </a:p>
          </p:txBody>
        </p:sp>
      </p:grpSp>
    </p:spTree>
    <p:extLst>
      <p:ext uri="{BB962C8B-B14F-4D97-AF65-F5344CB8AC3E}">
        <p14:creationId xmlns:p14="http://schemas.microsoft.com/office/powerpoint/2010/main" val="15948521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95144C7-C931-4EEF-8DD1-9B75BD8A3D85}"/>
              </a:ext>
            </a:extLst>
          </p:cNvPr>
          <p:cNvSpPr>
            <a:spLocks noGrp="1"/>
          </p:cNvSpPr>
          <p:nvPr>
            <p:ph type="title"/>
          </p:nvPr>
        </p:nvSpPr>
        <p:spPr/>
        <p:txBody>
          <a:bodyPr/>
          <a:lstStyle/>
          <a:p>
            <a:r>
              <a:rPr lang="en-US" sz="3100" b="1" dirty="0"/>
              <a:t>Branded website with personalized experience and mobile notifications</a:t>
            </a:r>
          </a:p>
        </p:txBody>
      </p:sp>
      <p:sp>
        <p:nvSpPr>
          <p:cNvPr id="56" name="Rectangle 55"/>
          <p:cNvSpPr/>
          <p:nvPr/>
        </p:nvSpPr>
        <p:spPr>
          <a:xfrm>
            <a:off x="8802127" y="1352238"/>
            <a:ext cx="898063" cy="898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166" name="Rectangle 165"/>
          <p:cNvSpPr/>
          <p:nvPr/>
        </p:nvSpPr>
        <p:spPr>
          <a:xfrm>
            <a:off x="8524134" y="2545027"/>
            <a:ext cx="815184" cy="10785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124" name="Rectangle 123"/>
          <p:cNvSpPr/>
          <p:nvPr/>
        </p:nvSpPr>
        <p:spPr>
          <a:xfrm>
            <a:off x="1562199" y="1837365"/>
            <a:ext cx="1075083" cy="40347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186" name="TextBox 185"/>
          <p:cNvSpPr txBox="1"/>
          <p:nvPr/>
        </p:nvSpPr>
        <p:spPr>
          <a:xfrm>
            <a:off x="1440099" y="5270793"/>
            <a:ext cx="1319280" cy="600695"/>
          </a:xfrm>
          <a:prstGeom prst="rect">
            <a:avLst/>
          </a:prstGeom>
          <a:noFill/>
        </p:spPr>
        <p:txBody>
          <a:bodyPr wrap="square" lIns="175711" tIns="140568" rIns="175711" bIns="140568" rtlCol="0">
            <a:spAutoFit/>
          </a:bodyPr>
          <a:lstStyle/>
          <a:p>
            <a:pPr algn="ctr" defTabSz="896010">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Customer</a:t>
            </a:r>
          </a:p>
          <a:p>
            <a:pPr algn="ctr" defTabSz="896010">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mobile</a:t>
            </a:r>
          </a:p>
        </p:txBody>
      </p:sp>
      <p:pic>
        <p:nvPicPr>
          <p:cNvPr id="187" name="Picture 4" descr="Image result for xamarin logo site:microsoft.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13" t="12420" r="10698" b="12503"/>
          <a:stretch/>
        </p:blipFill>
        <p:spPr bwMode="auto">
          <a:xfrm>
            <a:off x="1727011" y="4744993"/>
            <a:ext cx="745459" cy="71304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970345" y="1811769"/>
            <a:ext cx="2669776" cy="9340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132" name="Rectangle 131"/>
          <p:cNvSpPr/>
          <p:nvPr/>
        </p:nvSpPr>
        <p:spPr>
          <a:xfrm>
            <a:off x="4362550" y="1811768"/>
            <a:ext cx="1552417" cy="165705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defTabSz="896215"/>
            <a:endParaRPr lang="en-US" sz="980" kern="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131" name="Rectangle 130"/>
          <p:cNvSpPr/>
          <p:nvPr/>
        </p:nvSpPr>
        <p:spPr>
          <a:xfrm>
            <a:off x="4362551" y="3509237"/>
            <a:ext cx="4277570" cy="1690513"/>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defTabSz="896215"/>
            <a:endParaRPr lang="en-US" sz="980" kern="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120" name="Rectangle 119"/>
          <p:cNvSpPr/>
          <p:nvPr/>
        </p:nvSpPr>
        <p:spPr>
          <a:xfrm>
            <a:off x="5786271" y="5385010"/>
            <a:ext cx="3646242" cy="10161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4" name="Rectangle 3"/>
          <p:cNvSpPr/>
          <p:nvPr/>
        </p:nvSpPr>
        <p:spPr>
          <a:xfrm>
            <a:off x="3877649" y="1749437"/>
            <a:ext cx="5554864" cy="3509363"/>
          </a:xfrm>
          <a:prstGeom prst="rect">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96215">
              <a:defRPr/>
            </a:pPr>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4"/>
          <a:stretch>
            <a:fillRect/>
          </a:stretch>
        </p:blipFill>
        <p:spPr>
          <a:xfrm>
            <a:off x="6121775" y="1866585"/>
            <a:ext cx="389191" cy="511683"/>
          </a:xfrm>
          <a:prstGeom prst="rect">
            <a:avLst/>
          </a:prstGeom>
        </p:spPr>
      </p:pic>
      <p:sp>
        <p:nvSpPr>
          <p:cNvPr id="16" name="TextBox 15"/>
          <p:cNvSpPr txBox="1"/>
          <p:nvPr/>
        </p:nvSpPr>
        <p:spPr>
          <a:xfrm>
            <a:off x="5920583" y="2366793"/>
            <a:ext cx="791575" cy="241381"/>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Structured</a:t>
            </a:r>
          </a:p>
        </p:txBody>
      </p:sp>
      <p:pic>
        <p:nvPicPr>
          <p:cNvPr id="157" name="Picture 156"/>
          <p:cNvPicPr>
            <a:picLocks noChangeAspect="1"/>
          </p:cNvPicPr>
          <p:nvPr/>
        </p:nvPicPr>
        <p:blipFill>
          <a:blip r:embed="rId5"/>
          <a:stretch>
            <a:fillRect/>
          </a:stretch>
        </p:blipFill>
        <p:spPr>
          <a:xfrm>
            <a:off x="8011326" y="1900951"/>
            <a:ext cx="518921" cy="442950"/>
          </a:xfrm>
          <a:prstGeom prst="rect">
            <a:avLst/>
          </a:prstGeom>
        </p:spPr>
      </p:pic>
      <p:sp>
        <p:nvSpPr>
          <p:cNvPr id="9" name="TextBox 8"/>
          <p:cNvSpPr txBox="1"/>
          <p:nvPr/>
        </p:nvSpPr>
        <p:spPr>
          <a:xfrm>
            <a:off x="7905232" y="2366793"/>
            <a:ext cx="731110" cy="241381"/>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Storage</a:t>
            </a:r>
          </a:p>
        </p:txBody>
      </p:sp>
      <p:sp>
        <p:nvSpPr>
          <p:cNvPr id="18" name="TextBox 17"/>
          <p:cNvSpPr txBox="1"/>
          <p:nvPr/>
        </p:nvSpPr>
        <p:spPr>
          <a:xfrm>
            <a:off x="7263785" y="2366793"/>
            <a:ext cx="708722" cy="243143"/>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Logging</a:t>
            </a:r>
          </a:p>
        </p:txBody>
      </p:sp>
      <p:pic>
        <p:nvPicPr>
          <p:cNvPr id="81" name="Picture 80"/>
          <p:cNvPicPr>
            <a:picLocks noChangeAspect="1"/>
          </p:cNvPicPr>
          <p:nvPr/>
        </p:nvPicPr>
        <p:blipFill>
          <a:blip r:embed="rId6"/>
          <a:stretch>
            <a:fillRect/>
          </a:stretch>
        </p:blipFill>
        <p:spPr>
          <a:xfrm>
            <a:off x="7358686" y="1900952"/>
            <a:ext cx="518920" cy="442949"/>
          </a:xfrm>
          <a:prstGeom prst="rect">
            <a:avLst/>
          </a:prstGeom>
        </p:spPr>
      </p:pic>
      <p:grpSp>
        <p:nvGrpSpPr>
          <p:cNvPr id="85" name="Group 84"/>
          <p:cNvGrpSpPr/>
          <p:nvPr/>
        </p:nvGrpSpPr>
        <p:grpSpPr>
          <a:xfrm>
            <a:off x="4251718" y="3548034"/>
            <a:ext cx="1106489" cy="623673"/>
            <a:chOff x="9300602" y="940206"/>
            <a:chExt cx="2398677" cy="1352017"/>
          </a:xfrm>
        </p:grpSpPr>
        <p:pic>
          <p:nvPicPr>
            <p:cNvPr id="86" name="Picture 85"/>
            <p:cNvPicPr>
              <a:picLocks noChangeAspect="1"/>
            </p:cNvPicPr>
            <p:nvPr/>
          </p:nvPicPr>
          <p:blipFill>
            <a:blip r:embed="rId7"/>
            <a:stretch>
              <a:fillRect/>
            </a:stretch>
          </p:blipFill>
          <p:spPr>
            <a:xfrm>
              <a:off x="10123622" y="940206"/>
              <a:ext cx="660450" cy="660960"/>
            </a:xfrm>
            <a:prstGeom prst="rect">
              <a:avLst/>
            </a:prstGeom>
          </p:spPr>
        </p:pic>
        <p:sp>
          <p:nvSpPr>
            <p:cNvPr id="87" name="TextBox 86"/>
            <p:cNvSpPr txBox="1"/>
            <p:nvPr/>
          </p:nvSpPr>
          <p:spPr>
            <a:xfrm>
              <a:off x="9300602" y="1438198"/>
              <a:ext cx="2398677" cy="854025"/>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Notification hubs</a:t>
              </a:r>
            </a:p>
          </p:txBody>
        </p:sp>
      </p:grpSp>
      <p:pic>
        <p:nvPicPr>
          <p:cNvPr id="40" name="Picture 39"/>
          <p:cNvPicPr>
            <a:picLocks noChangeAspect="1"/>
          </p:cNvPicPr>
          <p:nvPr/>
        </p:nvPicPr>
        <p:blipFill>
          <a:blip r:embed="rId8">
            <a:clrChange>
              <a:clrFrom>
                <a:srgbClr val="FFFFFF"/>
              </a:clrFrom>
              <a:clrTo>
                <a:srgbClr val="FFFFFF">
                  <a:alpha val="0"/>
                </a:srgbClr>
              </a:clrTo>
            </a:clrChange>
          </a:blip>
          <a:stretch>
            <a:fillRect/>
          </a:stretch>
        </p:blipFill>
        <p:spPr>
          <a:xfrm>
            <a:off x="8590586" y="5427998"/>
            <a:ext cx="584077" cy="577864"/>
          </a:xfrm>
          <a:prstGeom prst="rect">
            <a:avLst/>
          </a:prstGeom>
        </p:spPr>
      </p:pic>
      <p:sp>
        <p:nvSpPr>
          <p:cNvPr id="100" name="TextBox 99"/>
          <p:cNvSpPr txBox="1"/>
          <p:nvPr/>
        </p:nvSpPr>
        <p:spPr>
          <a:xfrm>
            <a:off x="8389590" y="5959072"/>
            <a:ext cx="986067" cy="241381"/>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Visual Studio</a:t>
            </a:r>
          </a:p>
        </p:txBody>
      </p:sp>
      <p:pic>
        <p:nvPicPr>
          <p:cNvPr id="42" name="Picture 41"/>
          <p:cNvPicPr>
            <a:picLocks noChangeAspect="1"/>
          </p:cNvPicPr>
          <p:nvPr/>
        </p:nvPicPr>
        <p:blipFill>
          <a:blip r:embed="rId9">
            <a:clrChange>
              <a:clrFrom>
                <a:srgbClr val="FFFFFF"/>
              </a:clrFrom>
              <a:clrTo>
                <a:srgbClr val="FFFFFF">
                  <a:alpha val="0"/>
                </a:srgbClr>
              </a:clrTo>
            </a:clrChange>
          </a:blip>
          <a:stretch>
            <a:fillRect/>
          </a:stretch>
        </p:blipFill>
        <p:spPr>
          <a:xfrm>
            <a:off x="6879753" y="5423848"/>
            <a:ext cx="584076" cy="586162"/>
          </a:xfrm>
          <a:prstGeom prst="rect">
            <a:avLst/>
          </a:prstGeom>
        </p:spPr>
      </p:pic>
      <p:sp>
        <p:nvSpPr>
          <p:cNvPr id="103" name="TextBox 102"/>
          <p:cNvSpPr txBox="1"/>
          <p:nvPr/>
        </p:nvSpPr>
        <p:spPr>
          <a:xfrm>
            <a:off x="6678758" y="5959072"/>
            <a:ext cx="986067" cy="392245"/>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Visual Studio</a:t>
            </a:r>
            <a:b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b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Team Services</a:t>
            </a:r>
          </a:p>
        </p:txBody>
      </p:sp>
      <p:pic>
        <p:nvPicPr>
          <p:cNvPr id="1028" name="Picture 4" descr="Image result for xamarin logo site:microsoft.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13" t="12420" r="10698" b="12503"/>
          <a:stretch/>
        </p:blipFill>
        <p:spPr bwMode="auto">
          <a:xfrm>
            <a:off x="7724191" y="5427088"/>
            <a:ext cx="606035" cy="579685"/>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p:cNvSpPr txBox="1"/>
          <p:nvPr/>
        </p:nvSpPr>
        <p:spPr>
          <a:xfrm>
            <a:off x="7534174" y="5959072"/>
            <a:ext cx="986067" cy="241381"/>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Xamarin</a:t>
            </a:r>
          </a:p>
        </p:txBody>
      </p:sp>
      <p:pic>
        <p:nvPicPr>
          <p:cNvPr id="101" name="Picture 8" descr="Image result for Xamarin Test Cloud icon site:xamarin.com"/>
          <p:cNvPicPr>
            <a:picLocks noChangeAspect="1" noChangeArrowheads="1"/>
          </p:cNvPicPr>
          <p:nvPr/>
        </p:nvPicPr>
        <p:blipFill>
          <a:blip r:embed="rId10"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094894" y="5487153"/>
            <a:ext cx="442962" cy="459553"/>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5823342" y="5959072"/>
            <a:ext cx="986067" cy="392245"/>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Xamarin</a:t>
            </a:r>
          </a:p>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test cloud</a:t>
            </a:r>
          </a:p>
        </p:txBody>
      </p:sp>
      <p:cxnSp>
        <p:nvCxnSpPr>
          <p:cNvPr id="139" name="Straight Arrow Connector 138"/>
          <p:cNvCxnSpPr>
            <a:cxnSpLocks/>
          </p:cNvCxnSpPr>
          <p:nvPr/>
        </p:nvCxnSpPr>
        <p:spPr>
          <a:xfrm>
            <a:off x="2637282" y="2171490"/>
            <a:ext cx="1884230"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5124605" y="2180739"/>
            <a:ext cx="98645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52" name="Group 151"/>
          <p:cNvGrpSpPr>
            <a:grpSpLocks noChangeAspect="1"/>
          </p:cNvGrpSpPr>
          <p:nvPr/>
        </p:nvGrpSpPr>
        <p:grpSpPr>
          <a:xfrm>
            <a:off x="5738281" y="3313687"/>
            <a:ext cx="1115169" cy="566972"/>
            <a:chOff x="4443225" y="989633"/>
            <a:chExt cx="2267184" cy="1152677"/>
          </a:xfrm>
        </p:grpSpPr>
        <p:sp>
          <p:nvSpPr>
            <p:cNvPr id="153" name="TextBox 152"/>
            <p:cNvSpPr txBox="1"/>
            <p:nvPr/>
          </p:nvSpPr>
          <p:spPr>
            <a:xfrm>
              <a:off x="4443225" y="1344861"/>
              <a:ext cx="2267184" cy="797449"/>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Application insights</a:t>
              </a:r>
            </a:p>
          </p:txBody>
        </p:sp>
        <p:pic>
          <p:nvPicPr>
            <p:cNvPr id="154" name="Picture 153"/>
            <p:cNvPicPr>
              <a:picLocks noChangeAspect="1"/>
            </p:cNvPicPr>
            <p:nvPr/>
          </p:nvPicPr>
          <p:blipFill>
            <a:blip r:embed="rId11"/>
            <a:stretch>
              <a:fillRect/>
            </a:stretch>
          </p:blipFill>
          <p:spPr>
            <a:xfrm>
              <a:off x="4594287" y="989633"/>
              <a:ext cx="427350" cy="660960"/>
            </a:xfrm>
            <a:prstGeom prst="rect">
              <a:avLst/>
            </a:prstGeom>
          </p:spPr>
        </p:pic>
      </p:grpSp>
      <p:cxnSp>
        <p:nvCxnSpPr>
          <p:cNvPr id="156" name="Straight Arrow Connector 155"/>
          <p:cNvCxnSpPr/>
          <p:nvPr/>
        </p:nvCxnSpPr>
        <p:spPr>
          <a:xfrm flipH="1">
            <a:off x="2690698" y="4147168"/>
            <a:ext cx="320033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4407335" y="1911830"/>
            <a:ext cx="878926" cy="781082"/>
            <a:chOff x="7865187" y="1442373"/>
            <a:chExt cx="1118644" cy="994114"/>
          </a:xfrm>
        </p:grpSpPr>
        <p:pic>
          <p:nvPicPr>
            <p:cNvPr id="112" name="Picture 111"/>
            <p:cNvPicPr>
              <a:picLocks noChangeAspect="1"/>
            </p:cNvPicPr>
            <p:nvPr/>
          </p:nvPicPr>
          <p:blipFill>
            <a:blip r:embed="rId12"/>
            <a:stretch>
              <a:fillRect/>
            </a:stretch>
          </p:blipFill>
          <p:spPr>
            <a:xfrm>
              <a:off x="8094642" y="1442373"/>
              <a:ext cx="660450" cy="660960"/>
            </a:xfrm>
            <a:prstGeom prst="rect">
              <a:avLst/>
            </a:prstGeom>
          </p:spPr>
        </p:pic>
        <p:sp>
          <p:nvSpPr>
            <p:cNvPr id="113" name="TextBox 112"/>
            <p:cNvSpPr txBox="1"/>
            <p:nvPr/>
          </p:nvSpPr>
          <p:spPr>
            <a:xfrm>
              <a:off x="7865187" y="2129272"/>
              <a:ext cx="1118644" cy="307215"/>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App Service</a:t>
              </a:r>
            </a:p>
          </p:txBody>
        </p:sp>
      </p:grpSp>
      <p:grpSp>
        <p:nvGrpSpPr>
          <p:cNvPr id="119" name="Group 118"/>
          <p:cNvGrpSpPr/>
          <p:nvPr/>
        </p:nvGrpSpPr>
        <p:grpSpPr>
          <a:xfrm>
            <a:off x="4565294" y="2703360"/>
            <a:ext cx="1160623" cy="748661"/>
            <a:chOff x="543836" y="946150"/>
            <a:chExt cx="1477170" cy="952851"/>
          </a:xfrm>
        </p:grpSpPr>
        <p:sp>
          <p:nvSpPr>
            <p:cNvPr id="128" name="TextBox 127"/>
            <p:cNvSpPr txBox="1"/>
            <p:nvPr/>
          </p:nvSpPr>
          <p:spPr>
            <a:xfrm>
              <a:off x="543836" y="1591786"/>
              <a:ext cx="1477170" cy="307215"/>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Media services</a:t>
              </a:r>
            </a:p>
          </p:txBody>
        </p:sp>
        <p:pic>
          <p:nvPicPr>
            <p:cNvPr id="129" name="Picture 128"/>
            <p:cNvPicPr>
              <a:picLocks noChangeAspect="1"/>
            </p:cNvPicPr>
            <p:nvPr/>
          </p:nvPicPr>
          <p:blipFill>
            <a:blip r:embed="rId13"/>
            <a:stretch>
              <a:fillRect/>
            </a:stretch>
          </p:blipFill>
          <p:spPr>
            <a:xfrm>
              <a:off x="995901" y="946150"/>
              <a:ext cx="573038" cy="660960"/>
            </a:xfrm>
            <a:prstGeom prst="rect">
              <a:avLst/>
            </a:prstGeom>
          </p:spPr>
        </p:pic>
      </p:grpSp>
      <p:pic>
        <p:nvPicPr>
          <p:cNvPr id="174" name="Picture 173"/>
          <p:cNvPicPr>
            <a:picLocks noChangeAspect="1"/>
          </p:cNvPicPr>
          <p:nvPr/>
        </p:nvPicPr>
        <p:blipFill>
          <a:blip r:embed="rId14"/>
          <a:stretch>
            <a:fillRect/>
          </a:stretch>
        </p:blipFill>
        <p:spPr>
          <a:xfrm>
            <a:off x="1844094" y="2013216"/>
            <a:ext cx="511290" cy="442949"/>
          </a:xfrm>
          <a:prstGeom prst="rect">
            <a:avLst/>
          </a:prstGeom>
        </p:spPr>
      </p:pic>
      <p:sp>
        <p:nvSpPr>
          <p:cNvPr id="175" name="TextBox 174"/>
          <p:cNvSpPr txBox="1"/>
          <p:nvPr/>
        </p:nvSpPr>
        <p:spPr>
          <a:xfrm>
            <a:off x="1671305" y="2456164"/>
            <a:ext cx="856868" cy="392245"/>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Customer browser</a:t>
            </a:r>
          </a:p>
        </p:txBody>
      </p:sp>
      <p:grpSp>
        <p:nvGrpSpPr>
          <p:cNvPr id="176" name="Group 175"/>
          <p:cNvGrpSpPr/>
          <p:nvPr/>
        </p:nvGrpSpPr>
        <p:grpSpPr>
          <a:xfrm>
            <a:off x="3598867" y="2032295"/>
            <a:ext cx="551386" cy="477286"/>
            <a:chOff x="5234713" y="1728396"/>
            <a:chExt cx="701770" cy="607463"/>
          </a:xfrm>
        </p:grpSpPr>
        <p:sp>
          <p:nvSpPr>
            <p:cNvPr id="177" name="TextBox 176"/>
            <p:cNvSpPr txBox="1"/>
            <p:nvPr/>
          </p:nvSpPr>
          <p:spPr>
            <a:xfrm>
              <a:off x="5234713" y="2028643"/>
              <a:ext cx="701770" cy="307216"/>
            </a:xfrm>
            <a:prstGeom prst="rect">
              <a:avLst/>
            </a:prstGeom>
            <a:solidFill>
              <a:schemeClr val="bg1"/>
            </a:solidFill>
          </p:spPr>
          <p:txBody>
            <a:bodyPr wrap="square" rtlCol="0">
              <a:spAutoFit/>
            </a:bodyPr>
            <a:lstStyle/>
            <a:p>
              <a:pPr algn="ctr" defTabSz="896215">
                <a:defRPr/>
              </a:pPr>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CDN</a:t>
              </a:r>
            </a:p>
          </p:txBody>
        </p:sp>
        <p:pic>
          <p:nvPicPr>
            <p:cNvPr id="178" name="Picture 177"/>
            <p:cNvPicPr>
              <a:picLocks noChangeAspect="1"/>
            </p:cNvPicPr>
            <p:nvPr/>
          </p:nvPicPr>
          <p:blipFill>
            <a:blip r:embed="rId15"/>
            <a:stretch>
              <a:fillRect/>
            </a:stretch>
          </p:blipFill>
          <p:spPr>
            <a:xfrm>
              <a:off x="5371814" y="1728396"/>
              <a:ext cx="457200" cy="309521"/>
            </a:xfrm>
            <a:prstGeom prst="rect">
              <a:avLst/>
            </a:prstGeom>
          </p:spPr>
        </p:pic>
      </p:grpSp>
      <p:cxnSp>
        <p:nvCxnSpPr>
          <p:cNvPr id="27" name="Elbow Connector 26"/>
          <p:cNvCxnSpPr>
            <a:stCxn id="154" idx="3"/>
            <a:endCxn id="18" idx="2"/>
          </p:cNvCxnSpPr>
          <p:nvPr/>
        </p:nvCxnSpPr>
        <p:spPr>
          <a:xfrm flipV="1">
            <a:off x="6022786" y="2609936"/>
            <a:ext cx="1595360" cy="86630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6783654" y="3561505"/>
            <a:ext cx="1804919" cy="1593425"/>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ctr" defTabSz="896215"/>
            <a:endParaRPr lang="en-US" sz="980" kern="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pic>
        <p:nvPicPr>
          <p:cNvPr id="67" name="Picture 66"/>
          <p:cNvPicPr>
            <a:picLocks noChangeAspect="1"/>
          </p:cNvPicPr>
          <p:nvPr/>
        </p:nvPicPr>
        <p:blipFill>
          <a:blip r:embed="rId16"/>
          <a:stretch>
            <a:fillRect/>
          </a:stretch>
        </p:blipFill>
        <p:spPr>
          <a:xfrm>
            <a:off x="7841371" y="4498036"/>
            <a:ext cx="518920" cy="305482"/>
          </a:xfrm>
          <a:prstGeom prst="rect">
            <a:avLst/>
          </a:prstGeom>
        </p:spPr>
      </p:pic>
      <p:sp>
        <p:nvSpPr>
          <p:cNvPr id="70" name="TextBox 69"/>
          <p:cNvSpPr txBox="1"/>
          <p:nvPr/>
        </p:nvSpPr>
        <p:spPr>
          <a:xfrm>
            <a:off x="7613084" y="4762219"/>
            <a:ext cx="975488" cy="393954"/>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Cognitive services</a:t>
            </a:r>
          </a:p>
        </p:txBody>
      </p:sp>
      <p:pic>
        <p:nvPicPr>
          <p:cNvPr id="116" name="Picture 115"/>
          <p:cNvPicPr>
            <a:picLocks noChangeAspect="1"/>
          </p:cNvPicPr>
          <p:nvPr/>
        </p:nvPicPr>
        <p:blipFill>
          <a:blip r:embed="rId17"/>
          <a:stretch>
            <a:fillRect/>
          </a:stretch>
        </p:blipFill>
        <p:spPr>
          <a:xfrm>
            <a:off x="7841369" y="3619982"/>
            <a:ext cx="518920" cy="519321"/>
          </a:xfrm>
          <a:prstGeom prst="rect">
            <a:avLst/>
          </a:prstGeom>
        </p:spPr>
      </p:pic>
      <p:sp>
        <p:nvSpPr>
          <p:cNvPr id="118" name="TextBox 117"/>
          <p:cNvSpPr txBox="1"/>
          <p:nvPr/>
        </p:nvSpPr>
        <p:spPr>
          <a:xfrm>
            <a:off x="7756503" y="4112918"/>
            <a:ext cx="688653" cy="393954"/>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Emotion API</a:t>
            </a:r>
          </a:p>
        </p:txBody>
      </p:sp>
      <p:pic>
        <p:nvPicPr>
          <p:cNvPr id="145" name="Picture 144"/>
          <p:cNvPicPr>
            <a:picLocks noChangeAspect="1"/>
          </p:cNvPicPr>
          <p:nvPr/>
        </p:nvPicPr>
        <p:blipFill>
          <a:blip r:embed="rId18"/>
          <a:stretch>
            <a:fillRect/>
          </a:stretch>
        </p:blipFill>
        <p:spPr>
          <a:xfrm>
            <a:off x="6987019" y="3616519"/>
            <a:ext cx="518920" cy="519321"/>
          </a:xfrm>
          <a:prstGeom prst="rect">
            <a:avLst/>
          </a:prstGeom>
        </p:spPr>
      </p:pic>
      <p:sp>
        <p:nvSpPr>
          <p:cNvPr id="159" name="TextBox 158"/>
          <p:cNvSpPr txBox="1"/>
          <p:nvPr/>
        </p:nvSpPr>
        <p:spPr>
          <a:xfrm>
            <a:off x="6713486" y="4104666"/>
            <a:ext cx="1065989" cy="693970"/>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Language Understanding Intelligence Service</a:t>
            </a:r>
          </a:p>
        </p:txBody>
      </p:sp>
      <p:cxnSp>
        <p:nvCxnSpPr>
          <p:cNvPr id="189" name="Straight Arrow Connector 188"/>
          <p:cNvCxnSpPr/>
          <p:nvPr/>
        </p:nvCxnSpPr>
        <p:spPr>
          <a:xfrm flipH="1">
            <a:off x="6452033" y="4143525"/>
            <a:ext cx="326932" cy="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3539373" y="3333722"/>
            <a:ext cx="671783" cy="660651"/>
            <a:chOff x="1614561" y="2474795"/>
            <a:chExt cx="855007" cy="840837"/>
          </a:xfrm>
        </p:grpSpPr>
        <p:sp>
          <p:nvSpPr>
            <p:cNvPr id="59" name="Rectangle 58"/>
            <p:cNvSpPr/>
            <p:nvPr/>
          </p:nvSpPr>
          <p:spPr>
            <a:xfrm>
              <a:off x="1754648" y="2474795"/>
              <a:ext cx="592673" cy="787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grpSp>
          <p:nvGrpSpPr>
            <p:cNvPr id="58" name="Group 57"/>
            <p:cNvGrpSpPr/>
            <p:nvPr/>
          </p:nvGrpSpPr>
          <p:grpSpPr>
            <a:xfrm>
              <a:off x="1614561" y="2474795"/>
              <a:ext cx="855007" cy="840837"/>
              <a:chOff x="447838" y="1478165"/>
              <a:chExt cx="855007" cy="840837"/>
            </a:xfrm>
          </p:grpSpPr>
          <p:pic>
            <p:nvPicPr>
              <p:cNvPr id="1026" name="Picture 2" descr="Image result for twilio logo"/>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7932" t="17497" r="22670"/>
              <a:stretch/>
            </p:blipFill>
            <p:spPr bwMode="auto">
              <a:xfrm>
                <a:off x="587925" y="1478165"/>
                <a:ext cx="543141" cy="754408"/>
              </a:xfrm>
              <a:prstGeom prst="rect">
                <a:avLst/>
              </a:prstGeom>
              <a:noFill/>
              <a:extLst>
                <a:ext uri="{909E8E84-426E-40DD-AFC4-6F175D3DCCD1}">
                  <a14:hiddenFill xmlns:a14="http://schemas.microsoft.com/office/drawing/2010/main">
                    <a:solidFill>
                      <a:srgbClr val="FFFFFF"/>
                    </a:solidFill>
                  </a14:hiddenFill>
                </a:ext>
              </a:extLst>
            </p:spPr>
          </p:pic>
          <p:sp>
            <p:nvSpPr>
              <p:cNvPr id="194" name="TextBox 193"/>
              <p:cNvSpPr txBox="1"/>
              <p:nvPr/>
            </p:nvSpPr>
            <p:spPr>
              <a:xfrm>
                <a:off x="447838" y="2011787"/>
                <a:ext cx="855007" cy="307215"/>
              </a:xfrm>
              <a:prstGeom prst="rect">
                <a:avLst/>
              </a:prstGeom>
              <a:solidFill>
                <a:schemeClr val="bg1"/>
              </a:solidFill>
            </p:spPr>
            <p:txBody>
              <a:bodyPr wrap="square" rtlCol="0">
                <a:spAutoFit/>
              </a:bodyPr>
              <a:lstStyle/>
              <a:p>
                <a:pPr algn="ctr" defTabSz="896215">
                  <a:defRPr/>
                </a:pPr>
                <a:r>
                  <a:rPr lang="en-GB" sz="980" dirty="0" err="1">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Twillio</a:t>
                </a:r>
                <a:endPar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grpSp>
      </p:grpSp>
      <p:cxnSp>
        <p:nvCxnSpPr>
          <p:cNvPr id="195" name="Straight Arrow Connector 194"/>
          <p:cNvCxnSpPr/>
          <p:nvPr/>
        </p:nvCxnSpPr>
        <p:spPr>
          <a:xfrm flipH="1">
            <a:off x="4065814" y="3687389"/>
            <a:ext cx="39514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202" name="Group 201"/>
          <p:cNvGrpSpPr/>
          <p:nvPr/>
        </p:nvGrpSpPr>
        <p:grpSpPr>
          <a:xfrm>
            <a:off x="4384434" y="4252763"/>
            <a:ext cx="867495" cy="752594"/>
            <a:chOff x="7902172" y="1442373"/>
            <a:chExt cx="1104096" cy="957857"/>
          </a:xfrm>
        </p:grpSpPr>
        <p:pic>
          <p:nvPicPr>
            <p:cNvPr id="203" name="Picture 202"/>
            <p:cNvPicPr>
              <a:picLocks noChangeAspect="1"/>
            </p:cNvPicPr>
            <p:nvPr/>
          </p:nvPicPr>
          <p:blipFill>
            <a:blip r:embed="rId12"/>
            <a:stretch>
              <a:fillRect/>
            </a:stretch>
          </p:blipFill>
          <p:spPr>
            <a:xfrm>
              <a:off x="8094642" y="1442373"/>
              <a:ext cx="660450" cy="660960"/>
            </a:xfrm>
            <a:prstGeom prst="rect">
              <a:avLst/>
            </a:prstGeom>
          </p:spPr>
        </p:pic>
        <p:sp>
          <p:nvSpPr>
            <p:cNvPr id="204" name="TextBox 203"/>
            <p:cNvSpPr txBox="1"/>
            <p:nvPr/>
          </p:nvSpPr>
          <p:spPr>
            <a:xfrm>
              <a:off x="7902172" y="2093015"/>
              <a:ext cx="1104096" cy="307215"/>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App Service</a:t>
              </a:r>
            </a:p>
          </p:txBody>
        </p:sp>
      </p:grpSp>
      <p:sp>
        <p:nvSpPr>
          <p:cNvPr id="207" name="TextBox 206"/>
          <p:cNvSpPr txBox="1"/>
          <p:nvPr/>
        </p:nvSpPr>
        <p:spPr>
          <a:xfrm>
            <a:off x="1625543" y="4332480"/>
            <a:ext cx="948393" cy="392245"/>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Bot integration</a:t>
            </a:r>
          </a:p>
        </p:txBody>
      </p:sp>
      <p:pic>
        <p:nvPicPr>
          <p:cNvPr id="1027" name="Picture 4" descr="Image result for facebook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66244" y="3856815"/>
            <a:ext cx="466993" cy="4669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6" descr="Image result for xbox 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66244" y="2949259"/>
            <a:ext cx="466993" cy="466992"/>
          </a:xfrm>
          <a:prstGeom prst="rect">
            <a:avLst/>
          </a:prstGeom>
          <a:noFill/>
          <a:extLst>
            <a:ext uri="{909E8E84-426E-40DD-AFC4-6F175D3DCCD1}">
              <a14:hiddenFill xmlns:a14="http://schemas.microsoft.com/office/drawing/2010/main">
                <a:solidFill>
                  <a:srgbClr val="FFFFFF"/>
                </a:solidFill>
              </a14:hiddenFill>
            </a:ext>
          </a:extLst>
        </p:spPr>
      </p:pic>
      <p:sp>
        <p:nvSpPr>
          <p:cNvPr id="220" name="TextBox 219"/>
          <p:cNvSpPr txBox="1"/>
          <p:nvPr/>
        </p:nvSpPr>
        <p:spPr>
          <a:xfrm>
            <a:off x="1625543" y="3405243"/>
            <a:ext cx="948393" cy="392245"/>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Xbox TV integration</a:t>
            </a:r>
          </a:p>
        </p:txBody>
      </p:sp>
      <p:cxnSp>
        <p:nvCxnSpPr>
          <p:cNvPr id="1035" name="Elbow Connector 1034"/>
          <p:cNvCxnSpPr>
            <a:cxnSpLocks/>
          </p:cNvCxnSpPr>
          <p:nvPr/>
        </p:nvCxnSpPr>
        <p:spPr>
          <a:xfrm rot="10800000">
            <a:off x="2684591" y="3197737"/>
            <a:ext cx="1927188" cy="494946"/>
          </a:xfrm>
          <a:prstGeom prst="bentConnector3">
            <a:avLst>
              <a:gd name="adj1" fmla="val 16277"/>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236388" y="2329332"/>
            <a:ext cx="528260" cy="586426"/>
            <a:chOff x="718513" y="864182"/>
            <a:chExt cx="894341" cy="992817"/>
          </a:xfrm>
        </p:grpSpPr>
        <p:sp>
          <p:nvSpPr>
            <p:cNvPr id="2" name="Rectangle 1"/>
            <p:cNvSpPr/>
            <p:nvPr/>
          </p:nvSpPr>
          <p:spPr>
            <a:xfrm>
              <a:off x="806604" y="864182"/>
              <a:ext cx="806250" cy="584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98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CMS</a:t>
              </a:r>
            </a:p>
          </p:txBody>
        </p:sp>
        <p:sp>
          <p:nvSpPr>
            <p:cNvPr id="114" name="TextBox 113"/>
            <p:cNvSpPr txBox="1"/>
            <p:nvPr/>
          </p:nvSpPr>
          <p:spPr>
            <a:xfrm>
              <a:off x="718513" y="1448342"/>
              <a:ext cx="839408" cy="408657"/>
            </a:xfrm>
            <a:prstGeom prst="rect">
              <a:avLst/>
            </a:prstGeom>
            <a:noFill/>
          </p:spPr>
          <p:txBody>
            <a:bodyPr wrap="square" rtlCol="0">
              <a:spAutoFit/>
            </a:bodyPr>
            <a:lstStyle/>
            <a:p>
              <a:pPr algn="ctr" defTabSz="896215">
                <a:defRPr/>
              </a:pPr>
              <a:endPar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grpSp>
      <p:cxnSp>
        <p:nvCxnSpPr>
          <p:cNvPr id="11" name="Elbow Connector 10"/>
          <p:cNvCxnSpPr/>
          <p:nvPr/>
        </p:nvCxnSpPr>
        <p:spPr>
          <a:xfrm rot="10800000" flipV="1">
            <a:off x="2664667" y="4546644"/>
            <a:ext cx="1778423" cy="544384"/>
          </a:xfrm>
          <a:prstGeom prst="bentConnector3">
            <a:avLst>
              <a:gd name="adj1" fmla="val 58519"/>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216" name="Group 215"/>
          <p:cNvGrpSpPr/>
          <p:nvPr/>
        </p:nvGrpSpPr>
        <p:grpSpPr>
          <a:xfrm>
            <a:off x="3473506" y="4295322"/>
            <a:ext cx="820508" cy="1209123"/>
            <a:chOff x="713073" y="1055614"/>
            <a:chExt cx="1044294" cy="1538899"/>
          </a:xfrm>
        </p:grpSpPr>
        <p:sp>
          <p:nvSpPr>
            <p:cNvPr id="217" name="TextBox 216"/>
            <p:cNvSpPr txBox="1"/>
            <p:nvPr/>
          </p:nvSpPr>
          <p:spPr>
            <a:xfrm>
              <a:off x="713073" y="1711269"/>
              <a:ext cx="1044294" cy="883244"/>
            </a:xfrm>
            <a:prstGeom prst="rect">
              <a:avLst/>
            </a:prstGeom>
            <a:solidFill>
              <a:schemeClr val="bg1"/>
            </a:solid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Azure Active</a:t>
              </a:r>
              <a:b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b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Directory B2C</a:t>
              </a:r>
            </a:p>
          </p:txBody>
        </p:sp>
        <p:pic>
          <p:nvPicPr>
            <p:cNvPr id="218" name="Picture 217"/>
            <p:cNvPicPr>
              <a:picLocks noChangeAspect="1"/>
            </p:cNvPicPr>
            <p:nvPr/>
          </p:nvPicPr>
          <p:blipFill>
            <a:blip r:embed="rId22"/>
            <a:stretch>
              <a:fillRect/>
            </a:stretch>
          </p:blipFill>
          <p:spPr>
            <a:xfrm>
              <a:off x="904995" y="1055614"/>
              <a:ext cx="660450" cy="660960"/>
            </a:xfrm>
            <a:prstGeom prst="rect">
              <a:avLst/>
            </a:prstGeom>
          </p:spPr>
        </p:pic>
      </p:grpSp>
      <p:cxnSp>
        <p:nvCxnSpPr>
          <p:cNvPr id="140" name="Straight Arrow Connector 139"/>
          <p:cNvCxnSpPr>
            <a:cxnSpLocks/>
          </p:cNvCxnSpPr>
          <p:nvPr/>
        </p:nvCxnSpPr>
        <p:spPr>
          <a:xfrm flipV="1">
            <a:off x="8188007" y="2621982"/>
            <a:ext cx="0" cy="894467"/>
          </a:xfrm>
          <a:prstGeom prst="straightConnector1">
            <a:avLst/>
          </a:prstGeom>
          <a:ln w="28575">
            <a:solidFill>
              <a:schemeClr val="tx1"/>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4983909" y="3523087"/>
            <a:ext cx="883802" cy="631650"/>
            <a:chOff x="7901617" y="2307498"/>
            <a:chExt cx="1574119" cy="1125016"/>
          </a:xfrm>
        </p:grpSpPr>
        <p:pic>
          <p:nvPicPr>
            <p:cNvPr id="136" name="Picture 135"/>
            <p:cNvPicPr>
              <a:picLocks noChangeAspect="1"/>
            </p:cNvPicPr>
            <p:nvPr/>
          </p:nvPicPr>
          <p:blipFill>
            <a:blip r:embed="rId23"/>
            <a:stretch>
              <a:fillRect/>
            </a:stretch>
          </p:blipFill>
          <p:spPr>
            <a:xfrm>
              <a:off x="8320932" y="2307498"/>
              <a:ext cx="835275" cy="777600"/>
            </a:xfrm>
            <a:prstGeom prst="rect">
              <a:avLst/>
            </a:prstGeom>
          </p:spPr>
        </p:pic>
        <p:sp>
          <p:nvSpPr>
            <p:cNvPr id="137" name="TextBox 136"/>
            <p:cNvSpPr txBox="1"/>
            <p:nvPr/>
          </p:nvSpPr>
          <p:spPr>
            <a:xfrm>
              <a:off x="7901617" y="3002597"/>
              <a:ext cx="1574119" cy="429917"/>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Functions</a:t>
              </a:r>
            </a:p>
          </p:txBody>
        </p:sp>
      </p:grpSp>
      <p:cxnSp>
        <p:nvCxnSpPr>
          <p:cNvPr id="26" name="Straight Arrow Connector 25"/>
          <p:cNvCxnSpPr>
            <a:cxnSpLocks/>
          </p:cNvCxnSpPr>
          <p:nvPr/>
        </p:nvCxnSpPr>
        <p:spPr>
          <a:xfrm flipV="1">
            <a:off x="5432734" y="4179335"/>
            <a:ext cx="0" cy="1228057"/>
          </a:xfrm>
          <a:prstGeom prst="straightConnector1">
            <a:avLst/>
          </a:prstGeom>
          <a:ln w="28575">
            <a:solidFill>
              <a:schemeClr val="tx1"/>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nvGrpSpPr>
          <p:cNvPr id="1031" name="Group 1030"/>
          <p:cNvGrpSpPr/>
          <p:nvPr/>
        </p:nvGrpSpPr>
        <p:grpSpPr>
          <a:xfrm>
            <a:off x="7779474" y="2829828"/>
            <a:ext cx="807499" cy="633024"/>
            <a:chOff x="775916" y="1692469"/>
            <a:chExt cx="1027737" cy="805676"/>
          </a:xfrm>
        </p:grpSpPr>
        <p:sp>
          <p:nvSpPr>
            <p:cNvPr id="1030" name="Rectangle 1029"/>
            <p:cNvSpPr/>
            <p:nvPr/>
          </p:nvSpPr>
          <p:spPr>
            <a:xfrm>
              <a:off x="901336" y="1692469"/>
              <a:ext cx="776896" cy="739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grpSp>
          <p:nvGrpSpPr>
            <p:cNvPr id="211" name="Group 210"/>
            <p:cNvGrpSpPr/>
            <p:nvPr/>
          </p:nvGrpSpPr>
          <p:grpSpPr>
            <a:xfrm>
              <a:off x="775916" y="1725826"/>
              <a:ext cx="1027737" cy="772319"/>
              <a:chOff x="8280184" y="2364724"/>
              <a:chExt cx="1438217" cy="1080786"/>
            </a:xfrm>
          </p:grpSpPr>
          <p:pic>
            <p:nvPicPr>
              <p:cNvPr id="212" name="Picture 211"/>
              <p:cNvPicPr>
                <a:picLocks noChangeAspect="1"/>
              </p:cNvPicPr>
              <p:nvPr/>
            </p:nvPicPr>
            <p:blipFill>
              <a:blip r:embed="rId23"/>
              <a:stretch>
                <a:fillRect/>
              </a:stretch>
            </p:blipFill>
            <p:spPr>
              <a:xfrm>
                <a:off x="8581656" y="2364724"/>
                <a:ext cx="835275" cy="777600"/>
              </a:xfrm>
              <a:prstGeom prst="rect">
                <a:avLst/>
              </a:prstGeom>
            </p:spPr>
          </p:pic>
          <p:sp>
            <p:nvSpPr>
              <p:cNvPr id="213" name="TextBox 212"/>
              <p:cNvSpPr txBox="1"/>
              <p:nvPr/>
            </p:nvSpPr>
            <p:spPr>
              <a:xfrm>
                <a:off x="8280184" y="3015592"/>
                <a:ext cx="1438217" cy="429918"/>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Functions</a:t>
                </a:r>
              </a:p>
            </p:txBody>
          </p:sp>
        </p:grpSp>
      </p:grpSp>
      <p:cxnSp>
        <p:nvCxnSpPr>
          <p:cNvPr id="144" name="Straight Arrow Connector 143"/>
          <p:cNvCxnSpPr/>
          <p:nvPr/>
        </p:nvCxnSpPr>
        <p:spPr>
          <a:xfrm flipH="1" flipV="1">
            <a:off x="4962879" y="3687390"/>
            <a:ext cx="237596" cy="5293"/>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155" name="Picture 154"/>
          <p:cNvPicPr>
            <a:picLocks noChangeAspect="1"/>
          </p:cNvPicPr>
          <p:nvPr/>
        </p:nvPicPr>
        <p:blipFill>
          <a:blip r:embed="rId24"/>
          <a:stretch>
            <a:fillRect/>
          </a:stretch>
        </p:blipFill>
        <p:spPr>
          <a:xfrm>
            <a:off x="6765528" y="1862765"/>
            <a:ext cx="396821" cy="519321"/>
          </a:xfrm>
          <a:prstGeom prst="rect">
            <a:avLst/>
          </a:prstGeom>
        </p:spPr>
      </p:pic>
      <p:sp>
        <p:nvSpPr>
          <p:cNvPr id="158" name="TextBox 157"/>
          <p:cNvSpPr txBox="1"/>
          <p:nvPr/>
        </p:nvSpPr>
        <p:spPr>
          <a:xfrm>
            <a:off x="6583351" y="2366792"/>
            <a:ext cx="761175" cy="393954"/>
          </a:xfrm>
          <a:prstGeom prst="rect">
            <a:avLst/>
          </a:prstGeom>
          <a:noFill/>
        </p:spPr>
        <p:txBody>
          <a:bodyPr wrap="square" rtlCol="0">
            <a:spAutoFit/>
          </a:bodyPr>
          <a:lstStyle/>
          <a:p>
            <a:pPr algn="ctr" defTabSz="896215">
              <a:defRPr/>
            </a:pPr>
            <a:r>
              <a:rPr lang="en-US" sz="980" dirty="0" err="1">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DocumentDB</a:t>
            </a:r>
            <a:endPar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cxnSp>
        <p:nvCxnSpPr>
          <p:cNvPr id="162" name="Straight Arrow Connector 161"/>
          <p:cNvCxnSpPr/>
          <p:nvPr/>
        </p:nvCxnSpPr>
        <p:spPr>
          <a:xfrm>
            <a:off x="5085058" y="4544548"/>
            <a:ext cx="1686905"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63" name="Group 162"/>
          <p:cNvGrpSpPr/>
          <p:nvPr/>
        </p:nvGrpSpPr>
        <p:grpSpPr>
          <a:xfrm>
            <a:off x="9923579" y="1612228"/>
            <a:ext cx="828322" cy="960388"/>
            <a:chOff x="389550" y="3247005"/>
            <a:chExt cx="1054240" cy="1222325"/>
          </a:xfrm>
        </p:grpSpPr>
        <p:sp>
          <p:nvSpPr>
            <p:cNvPr id="164" name="TextBox 163"/>
            <p:cNvSpPr txBox="1"/>
            <p:nvPr/>
          </p:nvSpPr>
          <p:spPr>
            <a:xfrm>
              <a:off x="389550" y="3967929"/>
              <a:ext cx="1054240" cy="501401"/>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Security Center</a:t>
              </a:r>
            </a:p>
          </p:txBody>
        </p:sp>
        <p:pic>
          <p:nvPicPr>
            <p:cNvPr id="165" name="Picture 164"/>
            <p:cNvPicPr>
              <a:picLocks noChangeAspect="1"/>
            </p:cNvPicPr>
            <p:nvPr/>
          </p:nvPicPr>
          <p:blipFill>
            <a:blip r:embed="rId25"/>
            <a:stretch>
              <a:fillRect/>
            </a:stretch>
          </p:blipFill>
          <p:spPr>
            <a:xfrm>
              <a:off x="678714" y="3247005"/>
              <a:ext cx="475913" cy="660960"/>
            </a:xfrm>
            <a:prstGeom prst="rect">
              <a:avLst/>
            </a:prstGeom>
          </p:spPr>
        </p:pic>
      </p:grpSp>
      <p:grpSp>
        <p:nvGrpSpPr>
          <p:cNvPr id="167" name="Group 166"/>
          <p:cNvGrpSpPr/>
          <p:nvPr/>
        </p:nvGrpSpPr>
        <p:grpSpPr>
          <a:xfrm>
            <a:off x="8469555" y="2740494"/>
            <a:ext cx="975488" cy="753243"/>
            <a:chOff x="2417807" y="3874344"/>
            <a:chExt cx="1241543" cy="958682"/>
          </a:xfrm>
        </p:grpSpPr>
        <p:sp>
          <p:nvSpPr>
            <p:cNvPr id="168" name="TextBox 167"/>
            <p:cNvSpPr txBox="1"/>
            <p:nvPr/>
          </p:nvSpPr>
          <p:spPr>
            <a:xfrm>
              <a:off x="2417807" y="4523568"/>
              <a:ext cx="1241543" cy="309458"/>
            </a:xfrm>
            <a:prstGeom prst="rect">
              <a:avLst/>
            </a:prstGeom>
            <a:noFill/>
          </p:spPr>
          <p:txBody>
            <a:bodyPr wrap="square" rtlCol="0">
              <a:spAutoFit/>
            </a:bodyPr>
            <a:lstStyle/>
            <a:p>
              <a:pPr algn="ctr" defTabSz="896215">
                <a:defRPr/>
              </a:pPr>
              <a:r>
                <a:rPr lang="en-US" sz="980" dirty="0" err="1">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PowerBI</a:t>
              </a:r>
              <a:endPar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pic>
          <p:nvPicPr>
            <p:cNvPr id="169" name="Picture 16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28475" y="3874344"/>
              <a:ext cx="622173" cy="649224"/>
            </a:xfrm>
            <a:prstGeom prst="rect">
              <a:avLst/>
            </a:prstGeom>
          </p:spPr>
        </p:pic>
      </p:grpSp>
      <p:grpSp>
        <p:nvGrpSpPr>
          <p:cNvPr id="126" name="Group 125">
            <a:extLst>
              <a:ext uri="{FF2B5EF4-FFF2-40B4-BE49-F238E27FC236}">
                <a16:creationId xmlns:a16="http://schemas.microsoft.com/office/drawing/2014/main" id="{7B054E55-7436-4F30-B045-3DC2F059F116}"/>
              </a:ext>
            </a:extLst>
          </p:cNvPr>
          <p:cNvGrpSpPr/>
          <p:nvPr/>
        </p:nvGrpSpPr>
        <p:grpSpPr>
          <a:xfrm>
            <a:off x="9364748" y="2175098"/>
            <a:ext cx="787307" cy="670574"/>
            <a:chOff x="2684189" y="5973765"/>
            <a:chExt cx="1021985" cy="870456"/>
          </a:xfrm>
        </p:grpSpPr>
        <p:sp>
          <p:nvSpPr>
            <p:cNvPr id="127" name="TextBox 126">
              <a:extLst>
                <a:ext uri="{FF2B5EF4-FFF2-40B4-BE49-F238E27FC236}">
                  <a16:creationId xmlns:a16="http://schemas.microsoft.com/office/drawing/2014/main" id="{FCF566B4-2ABE-414B-857F-B4095D4B7AF1}"/>
                </a:ext>
              </a:extLst>
            </p:cNvPr>
            <p:cNvSpPr txBox="1"/>
            <p:nvPr/>
          </p:nvSpPr>
          <p:spPr>
            <a:xfrm>
              <a:off x="2684189" y="6332839"/>
              <a:ext cx="1021985" cy="511382"/>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App insights</a:t>
              </a:r>
            </a:p>
          </p:txBody>
        </p:sp>
        <p:pic>
          <p:nvPicPr>
            <p:cNvPr id="133" name="Picture 132">
              <a:extLst>
                <a:ext uri="{FF2B5EF4-FFF2-40B4-BE49-F238E27FC236}">
                  <a16:creationId xmlns:a16="http://schemas.microsoft.com/office/drawing/2014/main" id="{06404E0E-75CF-431C-8B32-8CCA0F0C298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005570" y="5973765"/>
              <a:ext cx="379223" cy="406335"/>
            </a:xfrm>
            <a:prstGeom prst="rect">
              <a:avLst/>
            </a:prstGeom>
          </p:spPr>
        </p:pic>
      </p:grpSp>
      <p:sp>
        <p:nvSpPr>
          <p:cNvPr id="117" name="Rectangle 116"/>
          <p:cNvSpPr/>
          <p:nvPr/>
        </p:nvSpPr>
        <p:spPr>
          <a:xfrm>
            <a:off x="4646024" y="5385009"/>
            <a:ext cx="1067437" cy="10161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pic>
        <p:nvPicPr>
          <p:cNvPr id="122" name="Picture 12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927826" y="5438762"/>
            <a:ext cx="503831" cy="530876"/>
          </a:xfrm>
          <a:prstGeom prst="rect">
            <a:avLst/>
          </a:prstGeom>
        </p:spPr>
      </p:pic>
      <p:sp>
        <p:nvSpPr>
          <p:cNvPr id="123" name="TextBox 122"/>
          <p:cNvSpPr txBox="1"/>
          <p:nvPr/>
        </p:nvSpPr>
        <p:spPr>
          <a:xfrm>
            <a:off x="4619362" y="5959072"/>
            <a:ext cx="1120761" cy="241381"/>
          </a:xfrm>
          <a:prstGeom prst="rect">
            <a:avLst/>
          </a:prstGeom>
          <a:noFill/>
        </p:spPr>
        <p:txBody>
          <a:bodyPr wrap="square" rtlCol="0">
            <a:spAutoFit/>
          </a:bodyPr>
          <a:lstStyle>
            <a:defPPr>
              <a:defRPr lang="en-US"/>
            </a:defPPr>
            <a:lvl1pPr algn="ctr" defTabSz="914225">
              <a:defRPr sz="1000">
                <a:gradFill>
                  <a:gsLst>
                    <a:gs pos="0">
                      <a:schemeClr val="tx1"/>
                    </a:gs>
                    <a:gs pos="100000">
                      <a:schemeClr val="tx1"/>
                    </a:gs>
                  </a:gsLst>
                  <a:lin ang="5400000" scaled="1"/>
                </a:gradFill>
                <a:latin typeface="Segoe UI" panose="020B0502040204020203" pitchFamily="34" charset="0"/>
                <a:cs typeface="Segoe UI" panose="020B0502040204020203" pitchFamily="34" charset="0"/>
              </a:defRPr>
            </a:lvl1pPr>
          </a:lstStyle>
          <a:p>
            <a:pPr defTabSz="896215"/>
            <a:r>
              <a:rPr lang="en-US" sz="980" dirty="0">
                <a:gradFill>
                  <a:gsLst>
                    <a:gs pos="0">
                      <a:srgbClr val="353535"/>
                    </a:gs>
                    <a:gs pos="100000">
                      <a:srgbClr val="353535"/>
                    </a:gs>
                  </a:gsLst>
                  <a:lin ang="5400000" scaled="1"/>
                </a:gradFill>
              </a:rPr>
              <a:t>Weather service</a:t>
            </a:r>
          </a:p>
        </p:txBody>
      </p:sp>
      <p:grpSp>
        <p:nvGrpSpPr>
          <p:cNvPr id="55" name="Group 54"/>
          <p:cNvGrpSpPr/>
          <p:nvPr/>
        </p:nvGrpSpPr>
        <p:grpSpPr>
          <a:xfrm>
            <a:off x="9364748" y="1207933"/>
            <a:ext cx="787307" cy="950439"/>
            <a:chOff x="10768285" y="1350636"/>
            <a:chExt cx="1002037" cy="1209662"/>
          </a:xfrm>
        </p:grpSpPr>
        <p:pic>
          <p:nvPicPr>
            <p:cNvPr id="191" name="Picture 190"/>
            <p:cNvPicPr>
              <a:picLocks noChangeAspect="1"/>
            </p:cNvPicPr>
            <p:nvPr/>
          </p:nvPicPr>
          <p:blipFill>
            <a:blip r:embed="rId29"/>
            <a:stretch>
              <a:fillRect/>
            </a:stretch>
          </p:blipFill>
          <p:spPr>
            <a:xfrm>
              <a:off x="10948791" y="1350636"/>
              <a:ext cx="641025" cy="641520"/>
            </a:xfrm>
            <a:prstGeom prst="rect">
              <a:avLst/>
            </a:prstGeom>
          </p:spPr>
        </p:pic>
        <p:sp>
          <p:nvSpPr>
            <p:cNvPr id="193" name="TextBox 192"/>
            <p:cNvSpPr txBox="1"/>
            <p:nvPr/>
          </p:nvSpPr>
          <p:spPr>
            <a:xfrm>
              <a:off x="10768285" y="2058897"/>
              <a:ext cx="1002037" cy="501401"/>
            </a:xfrm>
            <a:prstGeom prst="rect">
              <a:avLst/>
            </a:prstGeom>
            <a:no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Azure Monitor</a:t>
              </a:r>
            </a:p>
          </p:txBody>
        </p:sp>
      </p:grpSp>
      <p:grpSp>
        <p:nvGrpSpPr>
          <p:cNvPr id="161" name="Group 160"/>
          <p:cNvGrpSpPr/>
          <p:nvPr/>
        </p:nvGrpSpPr>
        <p:grpSpPr>
          <a:xfrm>
            <a:off x="5832103" y="3859347"/>
            <a:ext cx="678863" cy="920131"/>
            <a:chOff x="1391456" y="3257423"/>
            <a:chExt cx="864017" cy="1171088"/>
          </a:xfrm>
        </p:grpSpPr>
        <p:sp>
          <p:nvSpPr>
            <p:cNvPr id="172" name="TextBox 171"/>
            <p:cNvSpPr txBox="1"/>
            <p:nvPr/>
          </p:nvSpPr>
          <p:spPr>
            <a:xfrm>
              <a:off x="1391456" y="3927110"/>
              <a:ext cx="864017" cy="501401"/>
            </a:xfrm>
            <a:prstGeom prst="rect">
              <a:avLst/>
            </a:prstGeom>
            <a:solidFill>
              <a:srgbClr val="DAE3F3"/>
            </a:solidFill>
          </p:spPr>
          <p:txBody>
            <a:bodyPr wrap="square" rtlCol="0">
              <a:spAutoFit/>
            </a:bodyPr>
            <a:lstStyle/>
            <a:p>
              <a:pPr algn="ctr" defTabSz="896215">
                <a:defRPr/>
              </a:pPr>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Bot Service</a:t>
              </a:r>
            </a:p>
          </p:txBody>
        </p:sp>
        <p:pic>
          <p:nvPicPr>
            <p:cNvPr id="171" name="Picture 2" descr="https://azurecomcdn.azureedge.net/cvt-e8e9604de01be8a721dcc04e98f11f162cae020038a83e0809a34989030796de/images/page/services/bot-service/boosted-bot-intelligence.png"/>
            <p:cNvPicPr>
              <a:picLocks noChangeAspect="1" noChangeArrowheads="1"/>
            </p:cNvPicPr>
            <p:nvPr/>
          </p:nvPicPr>
          <p:blipFill rotWithShape="1">
            <a:blip r:embed="rId30">
              <a:extLst>
                <a:ext uri="{28A0092B-C50C-407E-A947-70E740481C1C}">
                  <a14:useLocalDpi xmlns:a14="http://schemas.microsoft.com/office/drawing/2010/main" val="0"/>
                </a:ext>
              </a:extLst>
            </a:blip>
            <a:srcRect l="73036"/>
            <a:stretch/>
          </p:blipFill>
          <p:spPr bwMode="auto">
            <a:xfrm>
              <a:off x="1466461" y="3257423"/>
              <a:ext cx="714007" cy="6953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59319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vert="horz" wrap="square" lIns="146304" tIns="91440" rIns="146304" bIns="91440" rtlCol="0" anchor="t">
            <a:noAutofit/>
          </a:bodyPr>
          <a:lstStyle/>
          <a:p>
            <a:r>
              <a:rPr lang="en-GB" sz="2900" b="1" dirty="0"/>
              <a:t>Global multi-channel digital marketing site with social integration and analytics</a:t>
            </a:r>
          </a:p>
        </p:txBody>
      </p:sp>
      <p:sp>
        <p:nvSpPr>
          <p:cNvPr id="11" name="Rectangle 10"/>
          <p:cNvSpPr/>
          <p:nvPr/>
        </p:nvSpPr>
        <p:spPr>
          <a:xfrm>
            <a:off x="1491431" y="5291040"/>
            <a:ext cx="4583144" cy="1284211"/>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84" name="TextBox 83"/>
          <p:cNvSpPr txBox="1"/>
          <p:nvPr/>
        </p:nvSpPr>
        <p:spPr>
          <a:xfrm>
            <a:off x="2319192" y="2119718"/>
            <a:ext cx="671387" cy="241381"/>
          </a:xfrm>
          <a:prstGeom prst="rect">
            <a:avLst/>
          </a:prstGeom>
          <a:no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Browser</a:t>
            </a:r>
          </a:p>
        </p:txBody>
      </p:sp>
      <p:sp>
        <p:nvSpPr>
          <p:cNvPr id="36" name="TextBox 35"/>
          <p:cNvSpPr txBox="1"/>
          <p:nvPr/>
        </p:nvSpPr>
        <p:spPr>
          <a:xfrm>
            <a:off x="6922301" y="3860946"/>
            <a:ext cx="1139133" cy="241381"/>
          </a:xfrm>
          <a:prstGeom prst="rect">
            <a:avLst/>
          </a:prstGeom>
          <a:no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App Service</a:t>
            </a:r>
          </a:p>
        </p:txBody>
      </p:sp>
      <p:cxnSp>
        <p:nvCxnSpPr>
          <p:cNvPr id="38" name="Elbow Connector 36"/>
          <p:cNvCxnSpPr>
            <a:cxnSpLocks/>
            <a:endCxn id="102" idx="0"/>
          </p:cNvCxnSpPr>
          <p:nvPr/>
        </p:nvCxnSpPr>
        <p:spPr>
          <a:xfrm>
            <a:off x="2872982" y="1929197"/>
            <a:ext cx="4637482" cy="1388633"/>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endCxn id="36" idx="2"/>
          </p:cNvCxnSpPr>
          <p:nvPr/>
        </p:nvCxnSpPr>
        <p:spPr>
          <a:xfrm flipV="1">
            <a:off x="7491865" y="4102327"/>
            <a:ext cx="3" cy="1368131"/>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938814" y="4066552"/>
            <a:ext cx="937361" cy="792466"/>
            <a:chOff x="1283690" y="4841937"/>
            <a:chExt cx="1110861" cy="939149"/>
          </a:xfrm>
        </p:grpSpPr>
        <p:sp>
          <p:nvSpPr>
            <p:cNvPr id="53" name="TextBox 52"/>
            <p:cNvSpPr txBox="1"/>
            <p:nvPr/>
          </p:nvSpPr>
          <p:spPr>
            <a:xfrm>
              <a:off x="1283690" y="5316238"/>
              <a:ext cx="1110861" cy="464848"/>
            </a:xfrm>
            <a:prstGeom prst="rect">
              <a:avLst/>
            </a:prstGeom>
            <a:no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Application insights</a:t>
              </a:r>
            </a:p>
          </p:txBody>
        </p:sp>
        <p:pic>
          <p:nvPicPr>
            <p:cNvPr id="44" name="Picture 43"/>
            <p:cNvPicPr>
              <a:picLocks noChangeAspect="1"/>
            </p:cNvPicPr>
            <p:nvPr/>
          </p:nvPicPr>
          <p:blipFill>
            <a:blip r:embed="rId3"/>
            <a:stretch>
              <a:fillRect/>
            </a:stretch>
          </p:blipFill>
          <p:spPr>
            <a:xfrm>
              <a:off x="1701048" y="4841937"/>
              <a:ext cx="295607" cy="457200"/>
            </a:xfrm>
            <a:prstGeom prst="rect">
              <a:avLst/>
            </a:prstGeom>
          </p:spPr>
        </p:pic>
      </p:grpSp>
      <p:sp>
        <p:nvSpPr>
          <p:cNvPr id="56" name="TextBox 55"/>
          <p:cNvSpPr txBox="1"/>
          <p:nvPr/>
        </p:nvSpPr>
        <p:spPr>
          <a:xfrm>
            <a:off x="8877310" y="3874367"/>
            <a:ext cx="938549" cy="392245"/>
          </a:xfrm>
          <a:prstGeom prst="rect">
            <a:avLst/>
          </a:prstGeom>
          <a:no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Identity provider</a:t>
            </a:r>
          </a:p>
        </p:txBody>
      </p:sp>
      <p:grpSp>
        <p:nvGrpSpPr>
          <p:cNvPr id="5" name="Group 4"/>
          <p:cNvGrpSpPr/>
          <p:nvPr/>
        </p:nvGrpSpPr>
        <p:grpSpPr>
          <a:xfrm>
            <a:off x="9076315" y="3317831"/>
            <a:ext cx="553086" cy="536425"/>
            <a:chOff x="3010748" y="3808938"/>
            <a:chExt cx="658240" cy="635715"/>
          </a:xfrm>
        </p:grpSpPr>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4771" y="3808938"/>
              <a:ext cx="283908" cy="283908"/>
            </a:xfrm>
            <a:prstGeom prst="rect">
              <a:avLst/>
            </a:prstGeom>
          </p:spPr>
        </p:pic>
        <p:pic>
          <p:nvPicPr>
            <p:cNvPr id="63" name="Picture 62"/>
            <p:cNvPicPr>
              <a:picLocks noChangeAspect="1"/>
            </p:cNvPicPr>
            <p:nvPr/>
          </p:nvPicPr>
          <p:blipFill>
            <a:blip r:embed="rId5"/>
            <a:stretch>
              <a:fillRect/>
            </a:stretch>
          </p:blipFill>
          <p:spPr>
            <a:xfrm>
              <a:off x="3331614" y="4121337"/>
              <a:ext cx="337374" cy="32331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0748" y="4141041"/>
              <a:ext cx="283908" cy="283908"/>
            </a:xfrm>
            <a:prstGeom prst="rect">
              <a:avLst/>
            </a:prstGeom>
            <a:solidFill>
              <a:srgbClr val="55ACEE"/>
            </a:solidFill>
            <a:ln w="444500" cap="sq">
              <a:noFill/>
              <a:miter lim="800000"/>
            </a:ln>
            <a:effectLst/>
          </p:spPr>
        </p:pic>
        <p:pic>
          <p:nvPicPr>
            <p:cNvPr id="69" name="Picture 68"/>
            <p:cNvPicPr>
              <a:picLocks noChangeAspect="1"/>
            </p:cNvPicPr>
            <p:nvPr/>
          </p:nvPicPr>
          <p:blipFill>
            <a:blip r:embed="rId7"/>
            <a:stretch>
              <a:fillRect/>
            </a:stretch>
          </p:blipFill>
          <p:spPr>
            <a:xfrm>
              <a:off x="3030283" y="3823410"/>
              <a:ext cx="283464" cy="283682"/>
            </a:xfrm>
            <a:prstGeom prst="rect">
              <a:avLst/>
            </a:prstGeom>
          </p:spPr>
        </p:pic>
      </p:grpSp>
      <p:sp>
        <p:nvSpPr>
          <p:cNvPr id="49" name="TextBox 48"/>
          <p:cNvSpPr txBox="1"/>
          <p:nvPr/>
        </p:nvSpPr>
        <p:spPr>
          <a:xfrm>
            <a:off x="1538345" y="6336061"/>
            <a:ext cx="4515034" cy="241381"/>
          </a:xfrm>
          <a:prstGeom prst="rect">
            <a:avLst/>
          </a:prstGeom>
          <a:noFill/>
        </p:spPr>
        <p:txBody>
          <a:bodyPr wrap="square" rtlCol="0">
            <a:spAutoFit/>
          </a:bodyPr>
          <a:lstStyle/>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Optional: Brand and campaign management solution template</a:t>
            </a:r>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49141" y="5654711"/>
            <a:ext cx="369716" cy="385791"/>
          </a:xfrm>
          <a:prstGeom prst="rect">
            <a:avLst/>
          </a:prstGeom>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7868" y="5652327"/>
            <a:ext cx="388176" cy="388176"/>
          </a:xfrm>
          <a:prstGeom prst="rect">
            <a:avLst/>
          </a:prstGeom>
          <a:solidFill>
            <a:srgbClr val="55ACEE"/>
          </a:solidFill>
          <a:ln w="444500" cap="sq">
            <a:noFill/>
            <a:miter lim="800000"/>
          </a:ln>
          <a:effectLst/>
        </p:spPr>
      </p:pic>
      <p:sp>
        <p:nvSpPr>
          <p:cNvPr id="85" name="TextBox 84"/>
          <p:cNvSpPr txBox="1"/>
          <p:nvPr/>
        </p:nvSpPr>
        <p:spPr>
          <a:xfrm>
            <a:off x="1479004" y="5991658"/>
            <a:ext cx="732859" cy="241381"/>
          </a:xfrm>
          <a:prstGeom prst="rect">
            <a:avLst/>
          </a:prstGeom>
          <a:noFill/>
        </p:spPr>
        <p:txBody>
          <a:bodyPr wrap="square" rtlCol="0">
            <a:spAutoFit/>
          </a:bodyPr>
          <a:lstStyle/>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Twitter</a:t>
            </a:r>
          </a:p>
        </p:txBody>
      </p:sp>
      <p:grpSp>
        <p:nvGrpSpPr>
          <p:cNvPr id="13" name="Group 12">
            <a:extLst>
              <a:ext uri="{FF2B5EF4-FFF2-40B4-BE49-F238E27FC236}">
                <a16:creationId xmlns:a16="http://schemas.microsoft.com/office/drawing/2014/main" id="{D1F596C5-EDF3-4FE3-A541-85F2D6AA9DD1}"/>
              </a:ext>
            </a:extLst>
          </p:cNvPr>
          <p:cNvGrpSpPr/>
          <p:nvPr/>
        </p:nvGrpSpPr>
        <p:grpSpPr>
          <a:xfrm>
            <a:off x="2479999" y="5423235"/>
            <a:ext cx="2807931" cy="848742"/>
            <a:chOff x="2479999" y="5423235"/>
            <a:chExt cx="2807931" cy="848742"/>
          </a:xfrm>
        </p:grpSpPr>
        <p:sp>
          <p:nvSpPr>
            <p:cNvPr id="70" name="Rounded Rectangle 74"/>
            <p:cNvSpPr/>
            <p:nvPr/>
          </p:nvSpPr>
          <p:spPr>
            <a:xfrm>
              <a:off x="2605856" y="5423235"/>
              <a:ext cx="2624889" cy="848742"/>
            </a:xfrm>
            <a:prstGeom prst="roundRect">
              <a:avLst>
                <a:gd name="adj" fmla="val 0"/>
              </a:avLst>
            </a:prstGeom>
            <a:solidFill>
              <a:schemeClr val="bg2"/>
            </a:solidFill>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314"/>
              <a:endParaRPr lang="en-GB"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pic>
          <p:nvPicPr>
            <p:cNvPr id="71" name="Picture 70"/>
            <p:cNvPicPr>
              <a:picLocks noChangeAspect="1"/>
            </p:cNvPicPr>
            <p:nvPr/>
          </p:nvPicPr>
          <p:blipFill>
            <a:blip r:embed="rId9"/>
            <a:stretch>
              <a:fillRect/>
            </a:stretch>
          </p:blipFill>
          <p:spPr>
            <a:xfrm>
              <a:off x="4651934" y="5520913"/>
              <a:ext cx="293436" cy="385792"/>
            </a:xfrm>
            <a:prstGeom prst="rect">
              <a:avLst/>
            </a:prstGeom>
          </p:spPr>
        </p:pic>
        <p:pic>
          <p:nvPicPr>
            <p:cNvPr id="72" name="Picture 71"/>
            <p:cNvPicPr>
              <a:picLocks noChangeAspect="1"/>
            </p:cNvPicPr>
            <p:nvPr/>
          </p:nvPicPr>
          <p:blipFill>
            <a:blip r:embed="rId10"/>
            <a:stretch>
              <a:fillRect/>
            </a:stretch>
          </p:blipFill>
          <p:spPr>
            <a:xfrm>
              <a:off x="3737175" y="5517564"/>
              <a:ext cx="414405" cy="385792"/>
            </a:xfrm>
            <a:prstGeom prst="rect">
              <a:avLst/>
            </a:prstGeom>
          </p:spPr>
        </p:pic>
        <p:cxnSp>
          <p:nvCxnSpPr>
            <p:cNvPr id="77" name="Straight Connector 76"/>
            <p:cNvCxnSpPr>
              <a:cxnSpLocks/>
              <a:stCxn id="72" idx="1"/>
            </p:cNvCxnSpPr>
            <p:nvPr/>
          </p:nvCxnSpPr>
          <p:spPr>
            <a:xfrm flipH="1">
              <a:off x="3236635" y="5710461"/>
              <a:ext cx="500540" cy="3349"/>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a:stCxn id="71" idx="1"/>
              <a:endCxn id="72" idx="3"/>
            </p:cNvCxnSpPr>
            <p:nvPr/>
          </p:nvCxnSpPr>
          <p:spPr>
            <a:xfrm flipH="1" flipV="1">
              <a:off x="4151580" y="5710460"/>
              <a:ext cx="500354" cy="3349"/>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479999" y="5874660"/>
              <a:ext cx="1092834" cy="392244"/>
            </a:xfrm>
            <a:prstGeom prst="rect">
              <a:avLst/>
            </a:prstGeom>
            <a:noFill/>
          </p:spPr>
          <p:txBody>
            <a:bodyPr wrap="square" rtlCol="0">
              <a:spAutoFit/>
            </a:bodyPr>
            <a:lstStyle/>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Logic Apps </a:t>
              </a:r>
            </a:p>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Twitter feed</a:t>
              </a:r>
            </a:p>
          </p:txBody>
        </p:sp>
        <p:sp>
          <p:nvSpPr>
            <p:cNvPr id="88" name="TextBox 87"/>
            <p:cNvSpPr txBox="1"/>
            <p:nvPr/>
          </p:nvSpPr>
          <p:spPr>
            <a:xfrm>
              <a:off x="3445685" y="5874660"/>
              <a:ext cx="939401" cy="241381"/>
            </a:xfrm>
            <a:prstGeom prst="rect">
              <a:avLst/>
            </a:prstGeom>
            <a:noFill/>
          </p:spPr>
          <p:txBody>
            <a:bodyPr wrap="square" rtlCol="0">
              <a:spAutoFit/>
            </a:bodyPr>
            <a:lstStyle/>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Function</a:t>
              </a:r>
            </a:p>
          </p:txBody>
        </p:sp>
        <p:sp>
          <p:nvSpPr>
            <p:cNvPr id="89" name="TextBox 88"/>
            <p:cNvSpPr txBox="1"/>
            <p:nvPr/>
          </p:nvSpPr>
          <p:spPr>
            <a:xfrm>
              <a:off x="4329881" y="5874660"/>
              <a:ext cx="958049" cy="392244"/>
            </a:xfrm>
            <a:prstGeom prst="rect">
              <a:avLst/>
            </a:prstGeom>
            <a:noFill/>
          </p:spPr>
          <p:txBody>
            <a:bodyPr wrap="square" rtlCol="0">
              <a:spAutoFit/>
            </a:bodyPr>
            <a:lstStyle/>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SQLDB Twitter data</a:t>
              </a:r>
            </a:p>
          </p:txBody>
        </p:sp>
      </p:grpSp>
      <p:sp>
        <p:nvSpPr>
          <p:cNvPr id="90" name="TextBox 89"/>
          <p:cNvSpPr txBox="1"/>
          <p:nvPr/>
        </p:nvSpPr>
        <p:spPr>
          <a:xfrm>
            <a:off x="5455990" y="6004529"/>
            <a:ext cx="564221" cy="392245"/>
          </a:xfrm>
          <a:prstGeom prst="rect">
            <a:avLst/>
          </a:prstGeom>
          <a:noFill/>
        </p:spPr>
        <p:txBody>
          <a:bodyPr wrap="square" rtlCol="0">
            <a:spAutoFit/>
          </a:bodyPr>
          <a:lstStyle/>
          <a:p>
            <a:pPr algn="ctr" defTabSz="914314"/>
            <a:r>
              <a:rPr lang="en-US" sz="980" dirty="0" err="1">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PowerBI</a:t>
            </a:r>
            <a:endPar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75" name="Rounded Rectangle 74"/>
          <p:cNvSpPr/>
          <p:nvPr/>
        </p:nvSpPr>
        <p:spPr>
          <a:xfrm>
            <a:off x="6305376" y="5433107"/>
            <a:ext cx="3086334" cy="1029110"/>
          </a:xfrm>
          <a:prstGeom prst="roundRect">
            <a:avLst>
              <a:gd name="adj" fmla="val 0"/>
            </a:avLst>
          </a:prstGeom>
          <a:solidFill>
            <a:schemeClr val="bg1"/>
          </a:solidFill>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314"/>
            <a:endParaRPr lang="en-GB"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sp>
        <p:nvSpPr>
          <p:cNvPr id="47" name="TextBox 46"/>
          <p:cNvSpPr txBox="1"/>
          <p:nvPr/>
        </p:nvSpPr>
        <p:spPr>
          <a:xfrm>
            <a:off x="8666432" y="5884528"/>
            <a:ext cx="729540" cy="392245"/>
          </a:xfrm>
          <a:prstGeom prst="rect">
            <a:avLst/>
          </a:prstGeom>
          <a:noFill/>
        </p:spPr>
        <p:txBody>
          <a:bodyPr wrap="square" rtlCol="0">
            <a:spAutoFit/>
          </a:bodyPr>
          <a:lstStyle/>
          <a:p>
            <a:pPr algn="ctr" defTabSz="914314"/>
            <a:r>
              <a:rPr lang="en-GB" sz="980" dirty="0" err="1">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Redis</a:t>
            </a:r>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 cache</a:t>
            </a:r>
          </a:p>
        </p:txBody>
      </p:sp>
      <p:pic>
        <p:nvPicPr>
          <p:cNvPr id="39" name="Picture 38"/>
          <p:cNvPicPr>
            <a:picLocks noChangeAspect="1"/>
          </p:cNvPicPr>
          <p:nvPr/>
        </p:nvPicPr>
        <p:blipFill>
          <a:blip r:embed="rId11"/>
          <a:stretch>
            <a:fillRect/>
          </a:stretch>
        </p:blipFill>
        <p:spPr>
          <a:xfrm>
            <a:off x="7345658" y="5530783"/>
            <a:ext cx="294790" cy="385791"/>
          </a:xfrm>
          <a:prstGeom prst="rect">
            <a:avLst/>
          </a:prstGeom>
        </p:spPr>
      </p:pic>
      <p:sp>
        <p:nvSpPr>
          <p:cNvPr id="40" name="TextBox 39"/>
          <p:cNvSpPr txBox="1"/>
          <p:nvPr/>
        </p:nvSpPr>
        <p:spPr>
          <a:xfrm>
            <a:off x="7012042" y="5884528"/>
            <a:ext cx="991859" cy="392245"/>
          </a:xfrm>
          <a:prstGeom prst="rect">
            <a:avLst/>
          </a:prstGeom>
          <a:noFill/>
        </p:spPr>
        <p:txBody>
          <a:bodyPr wrap="square" rtlCol="0">
            <a:spAutoFit/>
          </a:bodyPr>
          <a:lstStyle/>
          <a:p>
            <a:pPr algn="ctr" defTabSz="914314"/>
            <a:r>
              <a:rPr lang="en-US" sz="980" dirty="0" err="1">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DocumentDB</a:t>
            </a:r>
            <a:endPar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site content</a:t>
            </a:r>
          </a:p>
        </p:txBody>
      </p:sp>
      <p:pic>
        <p:nvPicPr>
          <p:cNvPr id="41" name="Picture 40"/>
          <p:cNvPicPr>
            <a:picLocks noChangeAspect="1"/>
          </p:cNvPicPr>
          <p:nvPr/>
        </p:nvPicPr>
        <p:blipFill>
          <a:blip r:embed="rId9"/>
          <a:stretch>
            <a:fillRect/>
          </a:stretch>
        </p:blipFill>
        <p:spPr>
          <a:xfrm>
            <a:off x="8114144" y="5530783"/>
            <a:ext cx="293436" cy="385791"/>
          </a:xfrm>
          <a:prstGeom prst="rect">
            <a:avLst/>
          </a:prstGeom>
        </p:spPr>
      </p:pic>
      <p:pic>
        <p:nvPicPr>
          <p:cNvPr id="43" name="Picture 42"/>
          <p:cNvPicPr>
            <a:picLocks noChangeAspect="1"/>
          </p:cNvPicPr>
          <p:nvPr/>
        </p:nvPicPr>
        <p:blipFill>
          <a:blip r:embed="rId12"/>
          <a:stretch>
            <a:fillRect/>
          </a:stretch>
        </p:blipFill>
        <p:spPr>
          <a:xfrm>
            <a:off x="8844731" y="5530783"/>
            <a:ext cx="378610" cy="385791"/>
          </a:xfrm>
          <a:prstGeom prst="rect">
            <a:avLst/>
          </a:prstGeom>
        </p:spPr>
      </p:pic>
      <p:sp>
        <p:nvSpPr>
          <p:cNvPr id="91" name="TextBox 90"/>
          <p:cNvSpPr txBox="1"/>
          <p:nvPr/>
        </p:nvSpPr>
        <p:spPr>
          <a:xfrm>
            <a:off x="7871248" y="5884528"/>
            <a:ext cx="827377" cy="543108"/>
          </a:xfrm>
          <a:prstGeom prst="rect">
            <a:avLst/>
          </a:prstGeom>
          <a:noFill/>
        </p:spPr>
        <p:txBody>
          <a:bodyPr wrap="square" rtlCol="0">
            <a:spAutoFit/>
          </a:bodyPr>
          <a:lstStyle/>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SQL database</a:t>
            </a:r>
          </a:p>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contacts</a:t>
            </a:r>
          </a:p>
        </p:txBody>
      </p:sp>
      <p:cxnSp>
        <p:nvCxnSpPr>
          <p:cNvPr id="92" name="Straight Connector 91"/>
          <p:cNvCxnSpPr>
            <a:cxnSpLocks/>
            <a:stCxn id="102" idx="3"/>
          </p:cNvCxnSpPr>
          <p:nvPr/>
        </p:nvCxnSpPr>
        <p:spPr>
          <a:xfrm flipV="1">
            <a:off x="7789111" y="3593585"/>
            <a:ext cx="1218520" cy="3111"/>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82" name="Elbow Connector 36"/>
          <p:cNvCxnSpPr>
            <a:cxnSpLocks/>
            <a:stCxn id="2" idx="3"/>
            <a:endCxn id="102" idx="1"/>
          </p:cNvCxnSpPr>
          <p:nvPr/>
        </p:nvCxnSpPr>
        <p:spPr>
          <a:xfrm flipV="1">
            <a:off x="4024755" y="3596694"/>
            <a:ext cx="3207060" cy="514071"/>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13"/>
          <a:stretch>
            <a:fillRect/>
          </a:stretch>
        </p:blipFill>
        <p:spPr>
          <a:xfrm>
            <a:off x="7231815" y="3317830"/>
            <a:ext cx="557297" cy="557726"/>
          </a:xfrm>
          <a:prstGeom prst="rect">
            <a:avLst/>
          </a:prstGeom>
        </p:spPr>
      </p:pic>
      <p:pic>
        <p:nvPicPr>
          <p:cNvPr id="104" name="Picture 103"/>
          <p:cNvPicPr>
            <a:picLocks noChangeAspect="1"/>
          </p:cNvPicPr>
          <p:nvPr/>
        </p:nvPicPr>
        <p:blipFill>
          <a:blip r:embed="rId14"/>
          <a:stretch>
            <a:fillRect/>
          </a:stretch>
        </p:blipFill>
        <p:spPr>
          <a:xfrm>
            <a:off x="6490653" y="5530783"/>
            <a:ext cx="451958" cy="385791"/>
          </a:xfrm>
          <a:prstGeom prst="rect">
            <a:avLst/>
          </a:prstGeom>
        </p:spPr>
      </p:pic>
      <p:sp>
        <p:nvSpPr>
          <p:cNvPr id="105" name="TextBox 104"/>
          <p:cNvSpPr txBox="1"/>
          <p:nvPr/>
        </p:nvSpPr>
        <p:spPr>
          <a:xfrm>
            <a:off x="6321247" y="5884528"/>
            <a:ext cx="827377" cy="543108"/>
          </a:xfrm>
          <a:prstGeom prst="rect">
            <a:avLst/>
          </a:prstGeom>
          <a:noFill/>
        </p:spPr>
        <p:txBody>
          <a:bodyPr wrap="square" rtlCol="0">
            <a:spAutoFit/>
          </a:bodyPr>
          <a:lstStyle/>
          <a:p>
            <a:pPr algn="ctr" defTabSz="914314"/>
            <a:r>
              <a:rPr lang="en-US"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Blob storage for images</a:t>
            </a:r>
          </a:p>
        </p:txBody>
      </p:sp>
      <p:pic>
        <p:nvPicPr>
          <p:cNvPr id="58" name="Picture 57"/>
          <p:cNvPicPr>
            <a:picLocks noChangeAspect="1"/>
          </p:cNvPicPr>
          <p:nvPr/>
        </p:nvPicPr>
        <p:blipFill>
          <a:blip r:embed="rId1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25676" y="2320246"/>
            <a:ext cx="658420" cy="658419"/>
          </a:xfrm>
          <a:prstGeom prst="rect">
            <a:avLst/>
          </a:prstGeom>
        </p:spPr>
      </p:pic>
      <p:sp>
        <p:nvSpPr>
          <p:cNvPr id="59" name="TextBox 58"/>
          <p:cNvSpPr txBox="1"/>
          <p:nvPr/>
        </p:nvSpPr>
        <p:spPr>
          <a:xfrm>
            <a:off x="2211863" y="3093105"/>
            <a:ext cx="886045" cy="392245"/>
          </a:xfrm>
          <a:prstGeom prst="rect">
            <a:avLst/>
          </a:prstGeom>
          <a:no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Phone and tablet</a:t>
            </a:r>
          </a:p>
        </p:txBody>
      </p:sp>
      <p:cxnSp>
        <p:nvCxnSpPr>
          <p:cNvPr id="81" name="Straight Connector 80"/>
          <p:cNvCxnSpPr>
            <a:cxnSpLocks/>
            <a:stCxn id="70" idx="1"/>
            <a:endCxn id="74" idx="3"/>
          </p:cNvCxnSpPr>
          <p:nvPr/>
        </p:nvCxnSpPr>
        <p:spPr>
          <a:xfrm flipH="1" flipV="1">
            <a:off x="2046044" y="5846415"/>
            <a:ext cx="559813" cy="1190"/>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p:cNvCxnSpPr>
          <p:nvPr/>
        </p:nvCxnSpPr>
        <p:spPr>
          <a:xfrm flipH="1">
            <a:off x="5230745" y="5847606"/>
            <a:ext cx="318396" cy="0"/>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flipH="1" flipV="1">
            <a:off x="5918858" y="5847606"/>
            <a:ext cx="386518" cy="0"/>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00" name="Elbow Connector 36"/>
          <p:cNvCxnSpPr>
            <a:cxnSpLocks/>
            <a:stCxn id="97" idx="3"/>
          </p:cNvCxnSpPr>
          <p:nvPr/>
        </p:nvCxnSpPr>
        <p:spPr>
          <a:xfrm flipV="1">
            <a:off x="3954584" y="2648967"/>
            <a:ext cx="3555880" cy="658397"/>
          </a:xfrm>
          <a:prstGeom prst="bentConnector3">
            <a:avLst>
              <a:gd name="adj1" fmla="val 11061"/>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06" name="Elbow Connector 36"/>
          <p:cNvCxnSpPr>
            <a:cxnSpLocks/>
            <a:stCxn id="58" idx="3"/>
            <a:endCxn id="97" idx="1"/>
          </p:cNvCxnSpPr>
          <p:nvPr/>
        </p:nvCxnSpPr>
        <p:spPr>
          <a:xfrm>
            <a:off x="2984096" y="2649456"/>
            <a:ext cx="704042" cy="657909"/>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3388894" y="3114469"/>
            <a:ext cx="886045" cy="758923"/>
            <a:chOff x="4953973" y="2633639"/>
            <a:chExt cx="1050049" cy="899396"/>
          </a:xfrm>
        </p:grpSpPr>
        <p:pic>
          <p:nvPicPr>
            <p:cNvPr id="97" name="Picture 96"/>
            <p:cNvPicPr>
              <a:picLocks noChangeAspect="1"/>
            </p:cNvPicPr>
            <p:nvPr/>
          </p:nvPicPr>
          <p:blipFill>
            <a:blip r:embed="rId16"/>
            <a:stretch>
              <a:fillRect/>
            </a:stretch>
          </p:blipFill>
          <p:spPr>
            <a:xfrm>
              <a:off x="5308607" y="2633639"/>
              <a:ext cx="315762" cy="457200"/>
            </a:xfrm>
            <a:prstGeom prst="rect">
              <a:avLst/>
            </a:prstGeom>
          </p:spPr>
        </p:pic>
        <p:sp>
          <p:nvSpPr>
            <p:cNvPr id="107" name="TextBox 106"/>
            <p:cNvSpPr txBox="1"/>
            <p:nvPr/>
          </p:nvSpPr>
          <p:spPr>
            <a:xfrm>
              <a:off x="4953973" y="3068188"/>
              <a:ext cx="1050049" cy="464847"/>
            </a:xfrm>
            <a:prstGeom prst="rect">
              <a:avLst/>
            </a:prstGeom>
            <a:no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Mobile engagement</a:t>
              </a:r>
            </a:p>
          </p:txBody>
        </p:sp>
      </p:grpSp>
      <p:grpSp>
        <p:nvGrpSpPr>
          <p:cNvPr id="113" name="Group 112"/>
          <p:cNvGrpSpPr/>
          <p:nvPr/>
        </p:nvGrpSpPr>
        <p:grpSpPr>
          <a:xfrm>
            <a:off x="3396754" y="3917868"/>
            <a:ext cx="886045" cy="756318"/>
            <a:chOff x="5007517" y="3686547"/>
            <a:chExt cx="1050049" cy="896310"/>
          </a:xfrm>
        </p:grpSpPr>
        <p:pic>
          <p:nvPicPr>
            <p:cNvPr id="2" name="Picture 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94558" y="3686547"/>
              <a:ext cx="457200" cy="457200"/>
            </a:xfrm>
            <a:prstGeom prst="rect">
              <a:avLst/>
            </a:prstGeom>
          </p:spPr>
        </p:pic>
        <p:sp>
          <p:nvSpPr>
            <p:cNvPr id="108" name="TextBox 107"/>
            <p:cNvSpPr txBox="1"/>
            <p:nvPr/>
          </p:nvSpPr>
          <p:spPr>
            <a:xfrm>
              <a:off x="5007517" y="4118009"/>
              <a:ext cx="1050049" cy="464848"/>
            </a:xfrm>
            <a:prstGeom prst="rect">
              <a:avLst/>
            </a:prstGeom>
            <a:noFill/>
          </p:spPr>
          <p:txBody>
            <a:bodyPr wrap="square" rtlCol="0">
              <a:spAutoFit/>
            </a:bodyPr>
            <a:lstStyle/>
            <a:p>
              <a:pPr algn="ctr" defTabSz="914314"/>
              <a:r>
                <a:rPr lang="en-GB" sz="980" dirty="0" err="1">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SendGrid</a:t>
              </a:r>
              <a:endPar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email</a:t>
              </a:r>
            </a:p>
          </p:txBody>
        </p:sp>
      </p:grpSp>
      <p:cxnSp>
        <p:nvCxnSpPr>
          <p:cNvPr id="109" name="Elbow Connector 36"/>
          <p:cNvCxnSpPr>
            <a:cxnSpLocks/>
            <a:endCxn id="102" idx="0"/>
          </p:cNvCxnSpPr>
          <p:nvPr/>
        </p:nvCxnSpPr>
        <p:spPr>
          <a:xfrm rot="10800000" flipV="1">
            <a:off x="7510463" y="1910385"/>
            <a:ext cx="2379847" cy="1407446"/>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20" name="Elbow Connector 36"/>
          <p:cNvCxnSpPr>
            <a:cxnSpLocks/>
            <a:stCxn id="110" idx="2"/>
            <a:endCxn id="90" idx="2"/>
          </p:cNvCxnSpPr>
          <p:nvPr/>
        </p:nvCxnSpPr>
        <p:spPr>
          <a:xfrm rot="5400000">
            <a:off x="6072873" y="2214699"/>
            <a:ext cx="3847305" cy="4516847"/>
          </a:xfrm>
          <a:prstGeom prst="bentConnector3">
            <a:avLst>
              <a:gd name="adj1" fmla="val 105825"/>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5450399" y="4328375"/>
            <a:ext cx="538709" cy="517748"/>
            <a:chOff x="7232313" y="4578669"/>
            <a:chExt cx="638422" cy="613582"/>
          </a:xfrm>
        </p:grpSpPr>
        <p:pic>
          <p:nvPicPr>
            <p:cNvPr id="125" name="Picture 12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32313" y="4908787"/>
              <a:ext cx="283464" cy="283464"/>
            </a:xfrm>
            <a:prstGeom prst="rect">
              <a:avLst/>
            </a:prstGeom>
            <a:solidFill>
              <a:schemeClr val="bg1"/>
            </a:solidFill>
            <a:ln>
              <a:noFill/>
            </a:ln>
          </p:spPr>
        </p:pic>
        <p:pic>
          <p:nvPicPr>
            <p:cNvPr id="126" name="Picture 12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587271" y="4908787"/>
              <a:ext cx="283464" cy="283464"/>
            </a:xfrm>
            <a:prstGeom prst="rect">
              <a:avLst/>
            </a:prstGeom>
            <a:solidFill>
              <a:schemeClr val="bg1"/>
            </a:solidFill>
          </p:spPr>
        </p:pic>
        <p:pic>
          <p:nvPicPr>
            <p:cNvPr id="127" name="Picture 12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232313" y="4581272"/>
              <a:ext cx="283464" cy="283464"/>
            </a:xfrm>
            <a:prstGeom prst="rect">
              <a:avLst/>
            </a:prstGeom>
            <a:noFill/>
          </p:spPr>
        </p:pic>
        <p:pic>
          <p:nvPicPr>
            <p:cNvPr id="128" name="Graphic 127"/>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7271" y="4578669"/>
              <a:ext cx="283464" cy="283464"/>
            </a:xfrm>
            <a:prstGeom prst="rect">
              <a:avLst/>
            </a:prstGeom>
          </p:spPr>
        </p:pic>
      </p:grpSp>
      <p:sp>
        <p:nvSpPr>
          <p:cNvPr id="129" name="TextBox 128"/>
          <p:cNvSpPr txBox="1"/>
          <p:nvPr/>
        </p:nvSpPr>
        <p:spPr>
          <a:xfrm>
            <a:off x="4909481" y="4829467"/>
            <a:ext cx="1627262" cy="392245"/>
          </a:xfrm>
          <a:prstGeom prst="rect">
            <a:avLst/>
          </a:prstGeom>
          <a:no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Continuous integration and deployment</a:t>
            </a:r>
          </a:p>
        </p:txBody>
      </p:sp>
      <p:cxnSp>
        <p:nvCxnSpPr>
          <p:cNvPr id="133" name="Elbow Connector 36"/>
          <p:cNvCxnSpPr>
            <a:cxnSpLocks/>
            <a:stCxn id="128" idx="3"/>
            <a:endCxn id="36" idx="2"/>
          </p:cNvCxnSpPr>
          <p:nvPr/>
        </p:nvCxnSpPr>
        <p:spPr>
          <a:xfrm flipV="1">
            <a:off x="5989107" y="4102327"/>
            <a:ext cx="1502761" cy="345644"/>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23"/>
          <a:stretch>
            <a:fillRect/>
          </a:stretch>
        </p:blipFill>
        <p:spPr>
          <a:xfrm>
            <a:off x="2461991" y="4608033"/>
            <a:ext cx="385791" cy="221434"/>
          </a:xfrm>
          <a:prstGeom prst="rect">
            <a:avLst/>
          </a:prstGeom>
        </p:spPr>
      </p:pic>
      <p:cxnSp>
        <p:nvCxnSpPr>
          <p:cNvPr id="140" name="Straight Connector 139"/>
          <p:cNvCxnSpPr>
            <a:cxnSpLocks/>
            <a:stCxn id="125" idx="1"/>
            <a:endCxn id="139" idx="3"/>
          </p:cNvCxnSpPr>
          <p:nvPr/>
        </p:nvCxnSpPr>
        <p:spPr>
          <a:xfrm flipH="1" flipV="1">
            <a:off x="2847782" y="4718750"/>
            <a:ext cx="2602617" cy="7778"/>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a:stCxn id="139" idx="0"/>
            <a:endCxn id="59" idx="2"/>
          </p:cNvCxnSpPr>
          <p:nvPr/>
        </p:nvCxnSpPr>
        <p:spPr>
          <a:xfrm flipH="1" flipV="1">
            <a:off x="2654886" y="3485350"/>
            <a:ext cx="1" cy="1122683"/>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99" name="Elbow Connector 36"/>
          <p:cNvCxnSpPr>
            <a:cxnSpLocks/>
            <a:stCxn id="58" idx="3"/>
            <a:endCxn id="102" idx="0"/>
          </p:cNvCxnSpPr>
          <p:nvPr/>
        </p:nvCxnSpPr>
        <p:spPr>
          <a:xfrm>
            <a:off x="2984096" y="2649456"/>
            <a:ext cx="4526367" cy="668375"/>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113339" y="2767586"/>
            <a:ext cx="757910" cy="502254"/>
            <a:chOff x="5136500" y="1728396"/>
            <a:chExt cx="898195" cy="595220"/>
          </a:xfrm>
        </p:grpSpPr>
        <p:sp>
          <p:nvSpPr>
            <p:cNvPr id="79" name="TextBox 78"/>
            <p:cNvSpPr txBox="1"/>
            <p:nvPr/>
          </p:nvSpPr>
          <p:spPr>
            <a:xfrm>
              <a:off x="5136500" y="2037556"/>
              <a:ext cx="898195" cy="286060"/>
            </a:xfrm>
            <a:prstGeom prst="rect">
              <a:avLst/>
            </a:prstGeom>
            <a:solidFill>
              <a:schemeClr val="bg1"/>
            </a:solid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CDN</a:t>
              </a:r>
            </a:p>
          </p:txBody>
        </p:sp>
        <p:pic>
          <p:nvPicPr>
            <p:cNvPr id="45" name="Picture 44"/>
            <p:cNvPicPr>
              <a:picLocks noChangeAspect="1"/>
            </p:cNvPicPr>
            <p:nvPr/>
          </p:nvPicPr>
          <p:blipFill>
            <a:blip r:embed="rId24"/>
            <a:stretch>
              <a:fillRect/>
            </a:stretch>
          </p:blipFill>
          <p:spPr>
            <a:xfrm>
              <a:off x="5371814" y="1728396"/>
              <a:ext cx="457200" cy="309521"/>
            </a:xfrm>
            <a:prstGeom prst="rect">
              <a:avLst/>
            </a:prstGeom>
          </p:spPr>
        </p:pic>
      </p:grpSp>
      <p:sp>
        <p:nvSpPr>
          <p:cNvPr id="96" name="TextBox 95">
            <a:extLst>
              <a:ext uri="{FF2B5EF4-FFF2-40B4-BE49-F238E27FC236}">
                <a16:creationId xmlns:a16="http://schemas.microsoft.com/office/drawing/2014/main" id="{2118E356-ED7D-4249-B88F-41A80B32C387}"/>
              </a:ext>
            </a:extLst>
          </p:cNvPr>
          <p:cNvSpPr txBox="1"/>
          <p:nvPr/>
        </p:nvSpPr>
        <p:spPr>
          <a:xfrm>
            <a:off x="4223237" y="2112579"/>
            <a:ext cx="676082" cy="392245"/>
          </a:xfrm>
          <a:prstGeom prst="rect">
            <a:avLst/>
          </a:prstGeom>
          <a:no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Traffic Manager</a:t>
            </a:r>
          </a:p>
        </p:txBody>
      </p:sp>
      <p:pic>
        <p:nvPicPr>
          <p:cNvPr id="101" name="Picture 100"/>
          <p:cNvPicPr>
            <a:picLocks noChangeAspect="1"/>
          </p:cNvPicPr>
          <p:nvPr/>
        </p:nvPicPr>
        <p:blipFill rotWithShape="1">
          <a:blip r:embed="rId25" cstate="print">
            <a:duotone>
              <a:prstClr val="black"/>
              <a:schemeClr val="accent5">
                <a:tint val="45000"/>
                <a:satMod val="400000"/>
              </a:schemeClr>
            </a:duotone>
            <a:extLst>
              <a:ext uri="{28A0092B-C50C-407E-A947-70E740481C1C}">
                <a14:useLocalDpi xmlns:a14="http://schemas.microsoft.com/office/drawing/2010/main" val="0"/>
              </a:ext>
            </a:extLst>
          </a:blip>
          <a:srcRect l="12658" r="12713"/>
          <a:stretch/>
        </p:blipFill>
        <p:spPr>
          <a:xfrm>
            <a:off x="2475913" y="2582841"/>
            <a:ext cx="357947" cy="479634"/>
          </a:xfrm>
          <a:prstGeom prst="rect">
            <a:avLst/>
          </a:prstGeom>
          <a:solidFill>
            <a:schemeClr val="bg1"/>
          </a:solidFill>
        </p:spPr>
      </p:pic>
      <p:sp>
        <p:nvSpPr>
          <p:cNvPr id="93" name="Rectangle 92"/>
          <p:cNvSpPr/>
          <p:nvPr/>
        </p:nvSpPr>
        <p:spPr>
          <a:xfrm>
            <a:off x="9576806" y="1508757"/>
            <a:ext cx="1344636" cy="1106302"/>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sz="980">
              <a:gradFill>
                <a:gsLst>
                  <a:gs pos="0">
                    <a:srgbClr val="353535"/>
                  </a:gs>
                  <a:gs pos="100000">
                    <a:srgbClr val="353535"/>
                  </a:gs>
                </a:gsLst>
                <a:lin ang="5400000" scaled="1"/>
              </a:gradFill>
              <a:latin typeface="Segoe UI" panose="020B0502040204020203" pitchFamily="34" charset="0"/>
              <a:cs typeface="Segoe UI" panose="020B0502040204020203" pitchFamily="34" charset="0"/>
            </a:endParaRPr>
          </a:p>
        </p:txBody>
      </p:sp>
      <p:grpSp>
        <p:nvGrpSpPr>
          <p:cNvPr id="157" name="Group 156"/>
          <p:cNvGrpSpPr/>
          <p:nvPr/>
        </p:nvGrpSpPr>
        <p:grpSpPr>
          <a:xfrm>
            <a:off x="9566041" y="1630151"/>
            <a:ext cx="1377812" cy="919319"/>
            <a:chOff x="10012355" y="778378"/>
            <a:chExt cx="1632841" cy="1089480"/>
          </a:xfrm>
        </p:grpSpPr>
        <p:sp>
          <p:nvSpPr>
            <p:cNvPr id="110" name="TextBox 109"/>
            <p:cNvSpPr txBox="1"/>
            <p:nvPr/>
          </p:nvSpPr>
          <p:spPr>
            <a:xfrm>
              <a:off x="10012355" y="1403011"/>
              <a:ext cx="1632841" cy="464847"/>
            </a:xfrm>
            <a:prstGeom prst="rect">
              <a:avLst/>
            </a:prstGeom>
            <a:noFill/>
          </p:spPr>
          <p:txBody>
            <a:bodyPr wrap="square" rtlCol="0">
              <a:spAutoFit/>
            </a:bodyPr>
            <a:lstStyle/>
            <a:p>
              <a:pPr algn="ctr" defTabSz="914314"/>
              <a:r>
                <a:rPr lang="en-GB" sz="980"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Optional: Web Analytics Platform</a:t>
              </a:r>
            </a:p>
          </p:txBody>
        </p:sp>
        <p:grpSp>
          <p:nvGrpSpPr>
            <p:cNvPr id="118" name="Group 117"/>
            <p:cNvGrpSpPr/>
            <p:nvPr/>
          </p:nvGrpSpPr>
          <p:grpSpPr>
            <a:xfrm>
              <a:off x="10486495" y="778378"/>
              <a:ext cx="679835" cy="633870"/>
              <a:chOff x="8383936" y="1346617"/>
              <a:chExt cx="679835" cy="633870"/>
            </a:xfrm>
          </p:grpSpPr>
          <p:pic>
            <p:nvPicPr>
              <p:cNvPr id="31" name="Picture 3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388678" y="1359085"/>
                <a:ext cx="283464" cy="283464"/>
              </a:xfrm>
              <a:prstGeom prst="rect">
                <a:avLst/>
              </a:prstGeom>
            </p:spPr>
          </p:pic>
          <p:pic>
            <p:nvPicPr>
              <p:cNvPr id="34" name="Picture 3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768574" y="1346617"/>
                <a:ext cx="283464" cy="283464"/>
              </a:xfrm>
              <a:prstGeom prst="rect">
                <a:avLst/>
              </a:prstGeom>
            </p:spPr>
          </p:pic>
          <p:pic>
            <p:nvPicPr>
              <p:cNvPr id="115" name="Picture 114"/>
              <p:cNvPicPr>
                <a:picLocks noChangeAspect="1"/>
              </p:cNvPicPr>
              <p:nvPr/>
            </p:nvPicPr>
            <p:blipFill rotWithShape="1">
              <a:blip r:embed="rId28">
                <a:extLst>
                  <a:ext uri="{28A0092B-C50C-407E-A947-70E740481C1C}">
                    <a14:useLocalDpi xmlns:a14="http://schemas.microsoft.com/office/drawing/2010/main" val="0"/>
                  </a:ext>
                </a:extLst>
              </a:blip>
              <a:srcRect l="10528" t="16924" r="8828" b="9853"/>
              <a:stretch/>
            </p:blipFill>
            <p:spPr>
              <a:xfrm>
                <a:off x="8383936" y="1697023"/>
                <a:ext cx="312194" cy="283464"/>
              </a:xfrm>
              <a:prstGeom prst="rect">
                <a:avLst/>
              </a:prstGeom>
            </p:spPr>
          </p:pic>
          <p:pic>
            <p:nvPicPr>
              <p:cNvPr id="117" name="Picture 116"/>
              <p:cNvPicPr>
                <a:picLocks noChangeAspect="1"/>
              </p:cNvPicPr>
              <p:nvPr/>
            </p:nvPicPr>
            <p:blipFill rotWithShape="1">
              <a:blip r:embed="rId29">
                <a:extLst>
                  <a:ext uri="{28A0092B-C50C-407E-A947-70E740481C1C}">
                    <a14:useLocalDpi xmlns:a14="http://schemas.microsoft.com/office/drawing/2010/main" val="0"/>
                  </a:ext>
                </a:extLst>
              </a:blip>
              <a:srcRect l="26831" t="27314" r="27871" b="27922"/>
              <a:stretch/>
            </p:blipFill>
            <p:spPr>
              <a:xfrm>
                <a:off x="8776927" y="1680245"/>
                <a:ext cx="286844" cy="283464"/>
              </a:xfrm>
              <a:prstGeom prst="rect">
                <a:avLst/>
              </a:prstGeom>
            </p:spPr>
          </p:pic>
        </p:grpSp>
      </p:grpSp>
      <p:pic>
        <p:nvPicPr>
          <p:cNvPr id="116" name="Picture 115">
            <a:extLst>
              <a:ext uri="{FF2B5EF4-FFF2-40B4-BE49-F238E27FC236}">
                <a16:creationId xmlns:a16="http://schemas.microsoft.com/office/drawing/2014/main" id="{0255DAE6-C882-43ED-B981-8479A9740218}"/>
              </a:ext>
            </a:extLst>
          </p:cNvPr>
          <p:cNvPicPr>
            <a:picLocks noChangeAspect="1"/>
          </p:cNvPicPr>
          <p:nvPr/>
        </p:nvPicPr>
        <p:blipFill>
          <a:blip r:embed="rId30"/>
          <a:stretch>
            <a:fillRect/>
          </a:stretch>
        </p:blipFill>
        <p:spPr>
          <a:xfrm>
            <a:off x="2399241" y="1684527"/>
            <a:ext cx="511290" cy="442949"/>
          </a:xfrm>
          <a:prstGeom prst="rect">
            <a:avLst/>
          </a:prstGeom>
        </p:spPr>
      </p:pic>
      <p:pic>
        <p:nvPicPr>
          <p:cNvPr id="119" name="Picture 118">
            <a:extLst>
              <a:ext uri="{FF2B5EF4-FFF2-40B4-BE49-F238E27FC236}">
                <a16:creationId xmlns:a16="http://schemas.microsoft.com/office/drawing/2014/main" id="{E30B0EB9-B290-4C22-BA91-01925B64C29F}"/>
              </a:ext>
            </a:extLst>
          </p:cNvPr>
          <p:cNvPicPr>
            <a:picLocks noChangeAspect="1"/>
          </p:cNvPicPr>
          <p:nvPr/>
        </p:nvPicPr>
        <p:blipFill>
          <a:blip r:embed="rId31"/>
          <a:stretch>
            <a:fillRect/>
          </a:stretch>
        </p:blipFill>
        <p:spPr>
          <a:xfrm>
            <a:off x="4306476" y="1624444"/>
            <a:ext cx="509604" cy="509997"/>
          </a:xfrm>
          <a:prstGeom prst="rect">
            <a:avLst/>
          </a:prstGeom>
        </p:spPr>
      </p:pic>
      <p:pic>
        <p:nvPicPr>
          <p:cNvPr id="95" name="Picture 94">
            <a:extLst>
              <a:ext uri="{FF2B5EF4-FFF2-40B4-BE49-F238E27FC236}">
                <a16:creationId xmlns:a16="http://schemas.microsoft.com/office/drawing/2014/main" id="{E0A8DF1A-1C37-4AE1-A36B-BC3F846D425B}"/>
              </a:ext>
            </a:extLst>
          </p:cNvPr>
          <p:cNvPicPr>
            <a:picLocks noChangeAspect="1"/>
          </p:cNvPicPr>
          <p:nvPr/>
        </p:nvPicPr>
        <p:blipFill>
          <a:blip r:embed="rId32"/>
          <a:stretch>
            <a:fillRect/>
          </a:stretch>
        </p:blipFill>
        <p:spPr>
          <a:xfrm>
            <a:off x="2734594" y="5459361"/>
            <a:ext cx="499887" cy="499887"/>
          </a:xfrm>
          <a:prstGeom prst="rect">
            <a:avLst/>
          </a:prstGeom>
        </p:spPr>
      </p:pic>
    </p:spTree>
    <p:extLst>
      <p:ext uri="{BB962C8B-B14F-4D97-AF65-F5344CB8AC3E}">
        <p14:creationId xmlns:p14="http://schemas.microsoft.com/office/powerpoint/2010/main" val="8732939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8" name="TextBox 477">
            <a:extLst>
              <a:ext uri="{FF2B5EF4-FFF2-40B4-BE49-F238E27FC236}">
                <a16:creationId xmlns:a16="http://schemas.microsoft.com/office/drawing/2014/main" id="{E73D2772-74B6-4E6D-9EC9-F7E898FB33B9}"/>
              </a:ext>
            </a:extLst>
          </p:cNvPr>
          <p:cNvSpPr txBox="1"/>
          <p:nvPr/>
        </p:nvSpPr>
        <p:spPr>
          <a:xfrm>
            <a:off x="2427934" y="4467859"/>
            <a:ext cx="4626009" cy="1821221"/>
          </a:xfrm>
          <a:prstGeom prst="rect">
            <a:avLst/>
          </a:prstGeom>
          <a:noFill/>
        </p:spPr>
        <p:txBody>
          <a:bodyPr wrap="square" lIns="179285" tIns="143428" rIns="179285" bIns="143428" rtlCol="0">
            <a:noAutofit/>
          </a:bodyPr>
          <a:lstStyle/>
          <a:p>
            <a:pPr marL="280121" indent="-280121" defTabSz="914314">
              <a:lnSpc>
                <a:spcPct val="90000"/>
              </a:lnSpc>
              <a:spcAft>
                <a:spcPts val="2941"/>
              </a:spcAft>
              <a:buClr>
                <a:srgbClr val="004C93"/>
              </a:buClr>
              <a:buFont typeface="Wingdings" panose="05000000000000000000" pitchFamily="2" charset="2"/>
              <a:buChar char="ü"/>
            </a:pPr>
            <a:r>
              <a:rPr lang="en-US" sz="1765" spc="-78" dirty="0">
                <a:gradFill>
                  <a:gsLst>
                    <a:gs pos="2917">
                      <a:srgbClr val="353535"/>
                    </a:gs>
                    <a:gs pos="30000">
                      <a:srgbClr val="353535"/>
                    </a:gs>
                  </a:gsLst>
                  <a:lin ang="5400000" scaled="0"/>
                </a:gradFill>
                <a:latin typeface="Segoe UI Semilight"/>
              </a:rPr>
              <a:t>Connect to enterprise </a:t>
            </a:r>
            <a:br>
              <a:rPr lang="en-US" sz="1765" spc="-78" dirty="0">
                <a:gradFill>
                  <a:gsLst>
                    <a:gs pos="2917">
                      <a:srgbClr val="353535"/>
                    </a:gs>
                    <a:gs pos="30000">
                      <a:srgbClr val="353535"/>
                    </a:gs>
                  </a:gsLst>
                  <a:lin ang="5400000" scaled="0"/>
                </a:gradFill>
                <a:latin typeface="Segoe UI Semilight"/>
              </a:rPr>
            </a:br>
            <a:r>
              <a:rPr lang="en-US" sz="1765" spc="-78" dirty="0">
                <a:gradFill>
                  <a:gsLst>
                    <a:gs pos="2917">
                      <a:srgbClr val="353535"/>
                    </a:gs>
                    <a:gs pos="30000">
                      <a:srgbClr val="353535"/>
                    </a:gs>
                  </a:gsLst>
                  <a:lin ang="5400000" scaled="0"/>
                </a:gradFill>
                <a:latin typeface="Segoe UI Semilight"/>
              </a:rPr>
              <a:t>systems or on-</a:t>
            </a:r>
            <a:r>
              <a:rPr lang="en-US" sz="1765" spc="-78" dirty="0" err="1">
                <a:gradFill>
                  <a:gsLst>
                    <a:gs pos="2917">
                      <a:srgbClr val="353535"/>
                    </a:gs>
                    <a:gs pos="30000">
                      <a:srgbClr val="353535"/>
                    </a:gs>
                  </a:gsLst>
                  <a:lin ang="5400000" scaled="0"/>
                </a:gradFill>
                <a:latin typeface="Segoe UI Semilight"/>
              </a:rPr>
              <a:t>prem</a:t>
            </a:r>
            <a:r>
              <a:rPr lang="en-US" sz="1765" spc="-78" dirty="0">
                <a:gradFill>
                  <a:gsLst>
                    <a:gs pos="2917">
                      <a:srgbClr val="353535"/>
                    </a:gs>
                    <a:gs pos="30000">
                      <a:srgbClr val="353535"/>
                    </a:gs>
                  </a:gsLst>
                  <a:lin ang="5400000" scaled="0"/>
                </a:gradFill>
                <a:latin typeface="Segoe UI Semilight"/>
              </a:rPr>
              <a:t> </a:t>
            </a:r>
            <a:br>
              <a:rPr lang="en-US" sz="1765" spc="-78"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resources </a:t>
            </a:r>
          </a:p>
          <a:p>
            <a:pPr marL="280121" indent="-280121" defTabSz="914314">
              <a:lnSpc>
                <a:spcPct val="90000"/>
              </a:lnSpc>
              <a:spcAft>
                <a:spcPts val="2941"/>
              </a:spcAft>
              <a:buClr>
                <a:srgbClr val="004C93"/>
              </a:buClr>
              <a:buFont typeface="Wingdings" panose="05000000000000000000" pitchFamily="2" charset="2"/>
              <a:buChar char="ü"/>
            </a:pPr>
            <a:r>
              <a:rPr lang="en-US" sz="1765" dirty="0">
                <a:gradFill>
                  <a:gsLst>
                    <a:gs pos="2917">
                      <a:srgbClr val="353535"/>
                    </a:gs>
                    <a:gs pos="30000">
                      <a:srgbClr val="353535"/>
                    </a:gs>
                  </a:gsLst>
                  <a:lin ang="5400000" scaled="0"/>
                </a:gradFill>
                <a:latin typeface="Segoe UI Semilight"/>
              </a:rPr>
              <a:t>Simplify B2C and B2B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sign on process </a:t>
            </a:r>
          </a:p>
          <a:p>
            <a:pPr marL="280121" indent="-280121" defTabSz="914314">
              <a:lnSpc>
                <a:spcPct val="90000"/>
              </a:lnSpc>
              <a:spcAft>
                <a:spcPts val="2941"/>
              </a:spcAft>
              <a:buClr>
                <a:srgbClr val="0078D7"/>
              </a:buClr>
              <a:buFont typeface="Wingdings" panose="05000000000000000000" pitchFamily="2" charset="2"/>
              <a:buChar char="ü"/>
            </a:pPr>
            <a:endParaRPr lang="en-US" sz="1765" dirty="0">
              <a:gradFill>
                <a:gsLst>
                  <a:gs pos="2917">
                    <a:srgbClr val="353535"/>
                  </a:gs>
                  <a:gs pos="30000">
                    <a:srgbClr val="353535"/>
                  </a:gs>
                </a:gsLst>
                <a:lin ang="5400000" scaled="0"/>
              </a:gradFill>
              <a:latin typeface="Segoe UI Semilight"/>
            </a:endParaRPr>
          </a:p>
        </p:txBody>
      </p:sp>
      <p:sp>
        <p:nvSpPr>
          <p:cNvPr id="28" name="Title 8"/>
          <p:cNvSpPr>
            <a:spLocks noGrp="1"/>
          </p:cNvSpPr>
          <p:nvPr>
            <p:ph type="title"/>
          </p:nvPr>
        </p:nvSpPr>
        <p:spPr/>
        <p:txBody>
          <a:bodyPr/>
          <a:lstStyle/>
          <a:p>
            <a:r>
              <a:rPr lang="en-US" sz="4313" dirty="0"/>
              <a:t>Transactional apps</a:t>
            </a:r>
            <a:br>
              <a:rPr lang="en-US" sz="4313" dirty="0"/>
            </a:br>
            <a:r>
              <a:rPr lang="en-US" sz="3137" spc="-147" dirty="0">
                <a:gradFill>
                  <a:gsLst>
                    <a:gs pos="1250">
                      <a:schemeClr val="accent5"/>
                    </a:gs>
                    <a:gs pos="100000">
                      <a:schemeClr val="accent5"/>
                    </a:gs>
                  </a:gsLst>
                  <a:lin ang="5400000" scaled="0"/>
                </a:gradFill>
              </a:rPr>
              <a:t>Deliver personalized, scalable, and secure transactional experience</a:t>
            </a:r>
            <a:endParaRPr lang="en-US" sz="4313" dirty="0">
              <a:gradFill>
                <a:gsLst>
                  <a:gs pos="1250">
                    <a:schemeClr val="accent5"/>
                  </a:gs>
                  <a:gs pos="100000">
                    <a:schemeClr val="accent5"/>
                  </a:gs>
                </a:gsLst>
                <a:lin ang="5400000" scaled="0"/>
              </a:gradFill>
            </a:endParaRPr>
          </a:p>
        </p:txBody>
      </p:sp>
      <p:sp>
        <p:nvSpPr>
          <p:cNvPr id="196" name="TextBox 195">
            <a:extLst>
              <a:ext uri="{FF2B5EF4-FFF2-40B4-BE49-F238E27FC236}">
                <a16:creationId xmlns:a16="http://schemas.microsoft.com/office/drawing/2014/main" id="{760C88F7-DFD6-4089-BA45-96784132FE3C}"/>
              </a:ext>
            </a:extLst>
          </p:cNvPr>
          <p:cNvSpPr txBox="1"/>
          <p:nvPr/>
        </p:nvSpPr>
        <p:spPr>
          <a:xfrm>
            <a:off x="7311736" y="1898519"/>
            <a:ext cx="4622958" cy="4667969"/>
          </a:xfrm>
          <a:prstGeom prst="rect">
            <a:avLst/>
          </a:prstGeom>
          <a:noFill/>
        </p:spPr>
        <p:txBody>
          <a:bodyPr wrap="square" lIns="179285" tIns="143428" rIns="179285" bIns="143428" rtlCol="0">
            <a:noAutofit/>
          </a:bodyPr>
          <a:lstStyle/>
          <a:p>
            <a:pPr defTabSz="914314">
              <a:lnSpc>
                <a:spcPct val="90000"/>
              </a:lnSpc>
              <a:spcAft>
                <a:spcPts val="1176"/>
              </a:spcAft>
              <a:buClr>
                <a:srgbClr val="0078D7"/>
              </a:buClr>
            </a:pPr>
            <a:r>
              <a:rPr lang="en-US" sz="196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For technical leaders</a:t>
            </a:r>
          </a:p>
          <a:p>
            <a:pPr marL="280121" indent="-280121" defTabSz="914314">
              <a:lnSpc>
                <a:spcPct val="90000"/>
              </a:lnSpc>
              <a:spcAft>
                <a:spcPts val="2941"/>
              </a:spcAft>
              <a:buClr>
                <a:srgbClr val="002050"/>
              </a:buClr>
              <a:buFont typeface="Wingdings" panose="05000000000000000000" pitchFamily="2" charset="2"/>
              <a:buChar char="ü"/>
            </a:pPr>
            <a:r>
              <a:rPr lang="en-US" sz="1765" spc="-29" dirty="0">
                <a:gradFill>
                  <a:gsLst>
                    <a:gs pos="2917">
                      <a:srgbClr val="353535"/>
                    </a:gs>
                    <a:gs pos="30000">
                      <a:srgbClr val="353535"/>
                    </a:gs>
                  </a:gsLst>
                  <a:lin ang="5400000" scaled="0"/>
                </a:gradFill>
                <a:latin typeface="Segoe UI Semilight"/>
              </a:rPr>
              <a:t>Handle peak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load and traffic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seasonality </a:t>
            </a:r>
          </a:p>
          <a:p>
            <a:pPr marL="280121" indent="-280121" defTabSz="914314">
              <a:lnSpc>
                <a:spcPct val="90000"/>
              </a:lnSpc>
              <a:spcAft>
                <a:spcPts val="2941"/>
              </a:spcAft>
              <a:buClr>
                <a:srgbClr val="002050"/>
              </a:buClr>
              <a:buFont typeface="Wingdings" panose="05000000000000000000" pitchFamily="2" charset="2"/>
              <a:buChar char="ü"/>
            </a:pPr>
            <a:r>
              <a:rPr lang="en-US" sz="1765" spc="-29" dirty="0">
                <a:gradFill>
                  <a:gsLst>
                    <a:gs pos="2917">
                      <a:srgbClr val="353535"/>
                    </a:gs>
                    <a:gs pos="30000">
                      <a:srgbClr val="353535"/>
                    </a:gs>
                  </a:gsLst>
                  <a:lin ang="5400000" scaled="0"/>
                </a:gradFill>
                <a:latin typeface="Segoe UI Semilight"/>
              </a:rPr>
              <a:t>Transform products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through data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driven approach </a:t>
            </a:r>
          </a:p>
          <a:p>
            <a:pPr marL="280121" indent="-280121" defTabSz="914314">
              <a:lnSpc>
                <a:spcPct val="90000"/>
              </a:lnSpc>
              <a:spcAft>
                <a:spcPts val="2941"/>
              </a:spcAft>
              <a:buClr>
                <a:srgbClr val="002050"/>
              </a:buClr>
              <a:buFont typeface="Wingdings" panose="05000000000000000000" pitchFamily="2" charset="2"/>
              <a:buChar char="ü"/>
            </a:pPr>
            <a:r>
              <a:rPr lang="en-US" sz="1765" spc="-29" dirty="0">
                <a:gradFill>
                  <a:gsLst>
                    <a:gs pos="2917">
                      <a:srgbClr val="353535"/>
                    </a:gs>
                    <a:gs pos="30000">
                      <a:srgbClr val="353535"/>
                    </a:gs>
                  </a:gsLst>
                  <a:lin ang="5400000" scaled="0"/>
                </a:gradFill>
                <a:latin typeface="Segoe UI Semilight"/>
              </a:rPr>
              <a:t>Secure critical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customer and </a:t>
            </a:r>
            <a:br>
              <a:rPr lang="en-US" sz="1765" spc="-29" dirty="0">
                <a:gradFill>
                  <a:gsLst>
                    <a:gs pos="2917">
                      <a:srgbClr val="353535"/>
                    </a:gs>
                    <a:gs pos="30000">
                      <a:srgbClr val="353535"/>
                    </a:gs>
                  </a:gsLst>
                  <a:lin ang="5400000" scaled="0"/>
                </a:gradFill>
                <a:latin typeface="Segoe UI Semilight"/>
              </a:rPr>
            </a:br>
            <a:r>
              <a:rPr lang="en-US" sz="1765" spc="-78" dirty="0">
                <a:gradFill>
                  <a:gsLst>
                    <a:gs pos="2917">
                      <a:srgbClr val="353535"/>
                    </a:gs>
                    <a:gs pos="30000">
                      <a:srgbClr val="353535"/>
                    </a:gs>
                  </a:gsLst>
                  <a:lin ang="5400000" scaled="0"/>
                </a:gradFill>
                <a:latin typeface="Segoe UI Semilight"/>
              </a:rPr>
              <a:t>company information </a:t>
            </a:r>
          </a:p>
          <a:p>
            <a:pPr marL="280121" indent="-280121" defTabSz="914314">
              <a:lnSpc>
                <a:spcPct val="90000"/>
              </a:lnSpc>
              <a:spcAft>
                <a:spcPts val="2941"/>
              </a:spcAft>
              <a:buClr>
                <a:srgbClr val="002050"/>
              </a:buClr>
              <a:buFont typeface="Wingdings" panose="05000000000000000000" pitchFamily="2" charset="2"/>
              <a:buChar char="ü"/>
            </a:pPr>
            <a:r>
              <a:rPr lang="en-US" sz="1765" spc="-29" dirty="0">
                <a:gradFill>
                  <a:gsLst>
                    <a:gs pos="2917">
                      <a:srgbClr val="353535"/>
                    </a:gs>
                    <a:gs pos="30000">
                      <a:srgbClr val="353535"/>
                    </a:gs>
                  </a:gsLst>
                  <a:lin ang="5400000" scaled="0"/>
                </a:gradFill>
                <a:latin typeface="Segoe UI Semilight"/>
              </a:rPr>
              <a:t>Deliver cross-platform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experience minimizing </a:t>
            </a:r>
            <a:br>
              <a:rPr lang="en-US" sz="1765" spc="-29" dirty="0">
                <a:gradFill>
                  <a:gsLst>
                    <a:gs pos="2917">
                      <a:srgbClr val="353535"/>
                    </a:gs>
                    <a:gs pos="30000">
                      <a:srgbClr val="353535"/>
                    </a:gs>
                  </a:gsLst>
                  <a:lin ang="5400000" scaled="0"/>
                </a:gradFill>
                <a:latin typeface="Segoe UI Semilight"/>
              </a:rPr>
            </a:br>
            <a:r>
              <a:rPr lang="en-US" sz="1765" spc="-29" dirty="0">
                <a:gradFill>
                  <a:gsLst>
                    <a:gs pos="2917">
                      <a:srgbClr val="353535"/>
                    </a:gs>
                    <a:gs pos="30000">
                      <a:srgbClr val="353535"/>
                    </a:gs>
                  </a:gsLst>
                  <a:lin ang="5400000" scaled="0"/>
                </a:gradFill>
                <a:latin typeface="Segoe UI Semilight"/>
              </a:rPr>
              <a:t>development redundancy </a:t>
            </a:r>
          </a:p>
        </p:txBody>
      </p:sp>
      <p:sp>
        <p:nvSpPr>
          <p:cNvPr id="206" name="TextBox 205">
            <a:extLst>
              <a:ext uri="{FF2B5EF4-FFF2-40B4-BE49-F238E27FC236}">
                <a16:creationId xmlns:a16="http://schemas.microsoft.com/office/drawing/2014/main" id="{37784733-24FF-460C-93E8-3C7E49671773}"/>
              </a:ext>
            </a:extLst>
          </p:cNvPr>
          <p:cNvSpPr txBox="1"/>
          <p:nvPr/>
        </p:nvSpPr>
        <p:spPr>
          <a:xfrm>
            <a:off x="2427934" y="1898519"/>
            <a:ext cx="4626009" cy="2192020"/>
          </a:xfrm>
          <a:prstGeom prst="rect">
            <a:avLst/>
          </a:prstGeom>
          <a:noFill/>
        </p:spPr>
        <p:txBody>
          <a:bodyPr wrap="square" lIns="179285" tIns="143428" rIns="179285" bIns="143428" rtlCol="0">
            <a:noAutofit/>
          </a:bodyPr>
          <a:lstStyle/>
          <a:p>
            <a:pPr defTabSz="914314">
              <a:lnSpc>
                <a:spcPct val="90000"/>
              </a:lnSpc>
              <a:spcAft>
                <a:spcPts val="1176"/>
              </a:spcAft>
              <a:buClr>
                <a:srgbClr val="0078D7"/>
              </a:buClr>
            </a:pPr>
            <a:r>
              <a:rPr lang="en-US" sz="1961"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For developers</a:t>
            </a:r>
          </a:p>
          <a:p>
            <a:pPr marL="280121" indent="-280121" defTabSz="914314">
              <a:lnSpc>
                <a:spcPct val="90000"/>
              </a:lnSpc>
              <a:spcAft>
                <a:spcPts val="2941"/>
              </a:spcAft>
              <a:buClr>
                <a:srgbClr val="0078D7"/>
              </a:buClr>
              <a:buFont typeface="Wingdings" panose="05000000000000000000" pitchFamily="2" charset="2"/>
              <a:buChar char="ü"/>
            </a:pPr>
            <a:r>
              <a:rPr lang="en-US" sz="1765" dirty="0">
                <a:gradFill>
                  <a:gsLst>
                    <a:gs pos="2917">
                      <a:srgbClr val="353535"/>
                    </a:gs>
                    <a:gs pos="30000">
                      <a:srgbClr val="353535"/>
                    </a:gs>
                  </a:gsLst>
                  <a:lin ang="5400000" scaled="0"/>
                </a:gradFill>
                <a:latin typeface="Segoe UI Semilight"/>
              </a:rPr>
              <a:t>Deliver fast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and fluid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app experience</a:t>
            </a:r>
          </a:p>
          <a:p>
            <a:pPr marL="280121" indent="-280121" defTabSz="914314">
              <a:lnSpc>
                <a:spcPct val="90000"/>
              </a:lnSpc>
              <a:spcAft>
                <a:spcPts val="2941"/>
              </a:spcAft>
              <a:buClr>
                <a:srgbClr val="0078D7"/>
              </a:buClr>
              <a:buFont typeface="Wingdings" panose="05000000000000000000" pitchFamily="2" charset="2"/>
              <a:buChar char="ü"/>
            </a:pPr>
            <a:r>
              <a:rPr lang="en-US" sz="1765" dirty="0">
                <a:gradFill>
                  <a:gsLst>
                    <a:gs pos="2917">
                      <a:srgbClr val="353535"/>
                    </a:gs>
                    <a:gs pos="30000">
                      <a:srgbClr val="353535"/>
                    </a:gs>
                  </a:gsLst>
                  <a:lin ang="5400000" scaled="0"/>
                </a:gradFill>
                <a:latin typeface="Segoe UI Semilight"/>
              </a:rPr>
              <a:t>Push out feature </a:t>
            </a:r>
            <a:br>
              <a:rPr lang="en-US" sz="1765" dirty="0">
                <a:gradFill>
                  <a:gsLst>
                    <a:gs pos="2917">
                      <a:srgbClr val="353535"/>
                    </a:gs>
                    <a:gs pos="30000">
                      <a:srgbClr val="353535"/>
                    </a:gs>
                  </a:gsLst>
                  <a:lin ang="5400000" scaled="0"/>
                </a:gradFill>
                <a:latin typeface="Segoe UI Semilight"/>
              </a:rPr>
            </a:br>
            <a:r>
              <a:rPr lang="en-US" sz="1765" dirty="0">
                <a:gradFill>
                  <a:gsLst>
                    <a:gs pos="2917">
                      <a:srgbClr val="353535"/>
                    </a:gs>
                    <a:gs pos="30000">
                      <a:srgbClr val="353535"/>
                    </a:gs>
                  </a:gsLst>
                  <a:lin ang="5400000" scaled="0"/>
                </a:gradFill>
                <a:latin typeface="Segoe UI Semilight"/>
              </a:rPr>
              <a:t>updates quickly </a:t>
            </a:r>
          </a:p>
        </p:txBody>
      </p:sp>
      <p:sp>
        <p:nvSpPr>
          <p:cNvPr id="209" name="TextBox 208">
            <a:extLst>
              <a:ext uri="{FF2B5EF4-FFF2-40B4-BE49-F238E27FC236}">
                <a16:creationId xmlns:a16="http://schemas.microsoft.com/office/drawing/2014/main" id="{51112792-2540-4EFB-98C7-FED15D4A5EB5}"/>
              </a:ext>
            </a:extLst>
          </p:cNvPr>
          <p:cNvSpPr txBox="1"/>
          <p:nvPr/>
        </p:nvSpPr>
        <p:spPr>
          <a:xfrm>
            <a:off x="5199585" y="2827375"/>
            <a:ext cx="817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High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availability</a:t>
            </a:r>
          </a:p>
        </p:txBody>
      </p:sp>
      <p:sp>
        <p:nvSpPr>
          <p:cNvPr id="215" name="TextBox 214">
            <a:extLst>
              <a:ext uri="{FF2B5EF4-FFF2-40B4-BE49-F238E27FC236}">
                <a16:creationId xmlns:a16="http://schemas.microsoft.com/office/drawing/2014/main" id="{1A4927A6-FEDC-4FA5-B290-AF25B9C638C2}"/>
              </a:ext>
            </a:extLst>
          </p:cNvPr>
          <p:cNvSpPr txBox="1"/>
          <p:nvPr/>
        </p:nvSpPr>
        <p:spPr>
          <a:xfrm>
            <a:off x="6241177" y="2827375"/>
            <a:ext cx="875218"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Backup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restore</a:t>
            </a:r>
          </a:p>
        </p:txBody>
      </p:sp>
      <p:cxnSp>
        <p:nvCxnSpPr>
          <p:cNvPr id="320" name="Straight Connector 319">
            <a:extLst>
              <a:ext uri="{FF2B5EF4-FFF2-40B4-BE49-F238E27FC236}">
                <a16:creationId xmlns:a16="http://schemas.microsoft.com/office/drawing/2014/main" id="{7E18A818-699C-4336-B256-626CA27B5963}"/>
              </a:ext>
            </a:extLst>
          </p:cNvPr>
          <p:cNvCxnSpPr>
            <a:cxnSpLocks/>
          </p:cNvCxnSpPr>
          <p:nvPr/>
        </p:nvCxnSpPr>
        <p:spPr>
          <a:xfrm>
            <a:off x="2937421" y="3387742"/>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940274A-8B49-4D29-912B-D15A939DE04C}"/>
              </a:ext>
            </a:extLst>
          </p:cNvPr>
          <p:cNvCxnSpPr>
            <a:cxnSpLocks/>
          </p:cNvCxnSpPr>
          <p:nvPr/>
        </p:nvCxnSpPr>
        <p:spPr>
          <a:xfrm>
            <a:off x="2427934" y="1898519"/>
            <a:ext cx="0" cy="2192020"/>
          </a:xfrm>
          <a:prstGeom prst="line">
            <a:avLst/>
          </a:prstGeom>
          <a:solidFill>
            <a:schemeClr val="bg2"/>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3" name="Straight Connector 322">
            <a:extLst>
              <a:ext uri="{FF2B5EF4-FFF2-40B4-BE49-F238E27FC236}">
                <a16:creationId xmlns:a16="http://schemas.microsoft.com/office/drawing/2014/main" id="{84945F2A-A954-4F9E-BD9F-AB6E73B55034}"/>
              </a:ext>
            </a:extLst>
          </p:cNvPr>
          <p:cNvCxnSpPr/>
          <p:nvPr/>
        </p:nvCxnSpPr>
        <p:spPr>
          <a:xfrm>
            <a:off x="7311736" y="1898519"/>
            <a:ext cx="0" cy="4667969"/>
          </a:xfrm>
          <a:prstGeom prst="line">
            <a:avLst/>
          </a:prstGeom>
          <a:solidFill>
            <a:schemeClr val="bg2"/>
          </a:solid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9" name="Straight Connector 328">
            <a:extLst>
              <a:ext uri="{FF2B5EF4-FFF2-40B4-BE49-F238E27FC236}">
                <a16:creationId xmlns:a16="http://schemas.microsoft.com/office/drawing/2014/main" id="{9A6EDBE9-CFB6-41EA-97C0-4218E2CF8557}"/>
              </a:ext>
            </a:extLst>
          </p:cNvPr>
          <p:cNvCxnSpPr>
            <a:cxnSpLocks/>
          </p:cNvCxnSpPr>
          <p:nvPr/>
        </p:nvCxnSpPr>
        <p:spPr>
          <a:xfrm>
            <a:off x="2937421" y="5584539"/>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13FC2AE-7ABE-40D2-93ED-D4C52FFE8D6D}"/>
              </a:ext>
            </a:extLst>
          </p:cNvPr>
          <p:cNvCxnSpPr>
            <a:cxnSpLocks/>
          </p:cNvCxnSpPr>
          <p:nvPr/>
        </p:nvCxnSpPr>
        <p:spPr>
          <a:xfrm>
            <a:off x="7788661" y="3387742"/>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975BE1E-DE59-471B-B0F4-55B61129188A}"/>
              </a:ext>
            </a:extLst>
          </p:cNvPr>
          <p:cNvCxnSpPr>
            <a:cxnSpLocks/>
          </p:cNvCxnSpPr>
          <p:nvPr/>
        </p:nvCxnSpPr>
        <p:spPr>
          <a:xfrm>
            <a:off x="7788661" y="448614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3814724F-A837-4B04-B439-6F19E1C6504E}"/>
              </a:ext>
            </a:extLst>
          </p:cNvPr>
          <p:cNvCxnSpPr>
            <a:cxnSpLocks/>
          </p:cNvCxnSpPr>
          <p:nvPr/>
        </p:nvCxnSpPr>
        <p:spPr>
          <a:xfrm>
            <a:off x="7788661" y="5572402"/>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5" name="Group 334">
            <a:extLst>
              <a:ext uri="{FF2B5EF4-FFF2-40B4-BE49-F238E27FC236}">
                <a16:creationId xmlns:a16="http://schemas.microsoft.com/office/drawing/2014/main" id="{14412C97-A0E0-451D-98AA-53001C28FEE0}"/>
              </a:ext>
            </a:extLst>
          </p:cNvPr>
          <p:cNvGrpSpPr>
            <a:grpSpLocks noChangeAspect="1"/>
          </p:cNvGrpSpPr>
          <p:nvPr/>
        </p:nvGrpSpPr>
        <p:grpSpPr>
          <a:xfrm>
            <a:off x="296827" y="1898519"/>
            <a:ext cx="1918349" cy="1918349"/>
            <a:chOff x="536756" y="1425852"/>
            <a:chExt cx="3304942" cy="3619205"/>
          </a:xfrm>
        </p:grpSpPr>
        <p:sp>
          <p:nvSpPr>
            <p:cNvPr id="338" name="Oval 337">
              <a:extLst>
                <a:ext uri="{FF2B5EF4-FFF2-40B4-BE49-F238E27FC236}">
                  <a16:creationId xmlns:a16="http://schemas.microsoft.com/office/drawing/2014/main" id="{5E7F763B-14A9-405B-A642-5274ECF182E5}"/>
                </a:ext>
              </a:extLst>
            </p:cNvPr>
            <p:cNvSpPr/>
            <p:nvPr/>
          </p:nvSpPr>
          <p:spPr bwMode="auto">
            <a:xfrm>
              <a:off x="536756" y="1425852"/>
              <a:ext cx="3304942" cy="3619205"/>
            </a:xfrm>
            <a:prstGeom prst="ellipse">
              <a:avLst/>
            </a:prstGeom>
            <a:solidFill>
              <a:schemeClr val="bg2"/>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grpSp>
          <p:nvGrpSpPr>
            <p:cNvPr id="339" name="Group 338">
              <a:extLst>
                <a:ext uri="{FF2B5EF4-FFF2-40B4-BE49-F238E27FC236}">
                  <a16:creationId xmlns:a16="http://schemas.microsoft.com/office/drawing/2014/main" id="{FE7554E0-4BAC-41F5-876D-5F16EACE5948}"/>
                </a:ext>
              </a:extLst>
            </p:cNvPr>
            <p:cNvGrpSpPr/>
            <p:nvPr/>
          </p:nvGrpSpPr>
          <p:grpSpPr>
            <a:xfrm>
              <a:off x="559026" y="2346150"/>
              <a:ext cx="3031885" cy="2351229"/>
              <a:chOff x="552676" y="2352500"/>
              <a:chExt cx="3031885" cy="2351229"/>
            </a:xfrm>
          </p:grpSpPr>
          <p:sp>
            <p:nvSpPr>
              <p:cNvPr id="340" name="AutoShape 3">
                <a:extLst>
                  <a:ext uri="{FF2B5EF4-FFF2-40B4-BE49-F238E27FC236}">
                    <a16:creationId xmlns:a16="http://schemas.microsoft.com/office/drawing/2014/main" id="{45D5E5B1-554E-4CED-88BE-11145A077EBE}"/>
                  </a:ext>
                </a:extLst>
              </p:cNvPr>
              <p:cNvSpPr>
                <a:spLocks noChangeAspect="1" noChangeArrowheads="1" noTextEdit="1"/>
              </p:cNvSpPr>
              <p:nvPr/>
            </p:nvSpPr>
            <p:spPr bwMode="auto">
              <a:xfrm>
                <a:off x="552676" y="2352500"/>
                <a:ext cx="3031885" cy="228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41" name="Freeform 321">
                <a:extLst>
                  <a:ext uri="{FF2B5EF4-FFF2-40B4-BE49-F238E27FC236}">
                    <a16:creationId xmlns:a16="http://schemas.microsoft.com/office/drawing/2014/main" id="{8991048F-9480-4613-B72E-FC8C250105B6}"/>
                  </a:ext>
                </a:extLst>
              </p:cNvPr>
              <p:cNvSpPr>
                <a:spLocks/>
              </p:cNvSpPr>
              <p:nvPr/>
            </p:nvSpPr>
            <p:spPr bwMode="auto">
              <a:xfrm rot="384771">
                <a:off x="736793" y="3353297"/>
                <a:ext cx="700701" cy="1209946"/>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defTabSz="878727">
                  <a:defRPr/>
                </a:pPr>
                <a:endParaRPr lang="en-US" sz="1730" kern="0">
                  <a:solidFill>
                    <a:sysClr val="windowText" lastClr="000000"/>
                  </a:solidFill>
                  <a:latin typeface="Segoe UI"/>
                </a:endParaRPr>
              </a:p>
            </p:txBody>
          </p:sp>
          <p:sp>
            <p:nvSpPr>
              <p:cNvPr id="342" name="Freeform 8">
                <a:extLst>
                  <a:ext uri="{FF2B5EF4-FFF2-40B4-BE49-F238E27FC236}">
                    <a16:creationId xmlns:a16="http://schemas.microsoft.com/office/drawing/2014/main" id="{B7C0D5E8-C58B-48C8-B12F-FADDD4FA17B5}"/>
                  </a:ext>
                </a:extLst>
              </p:cNvPr>
              <p:cNvSpPr>
                <a:spLocks/>
              </p:cNvSpPr>
              <p:nvPr/>
            </p:nvSpPr>
            <p:spPr bwMode="auto">
              <a:xfrm>
                <a:off x="881654" y="2358593"/>
                <a:ext cx="2646045" cy="1650987"/>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latin typeface="Segoe UI"/>
                </a:endParaRPr>
              </a:p>
            </p:txBody>
          </p:sp>
          <p:sp>
            <p:nvSpPr>
              <p:cNvPr id="343" name="Freeform 9">
                <a:extLst>
                  <a:ext uri="{FF2B5EF4-FFF2-40B4-BE49-F238E27FC236}">
                    <a16:creationId xmlns:a16="http://schemas.microsoft.com/office/drawing/2014/main" id="{8266D9DA-4A0A-4654-9D08-1D26090B55FE}"/>
                  </a:ext>
                </a:extLst>
              </p:cNvPr>
              <p:cNvSpPr>
                <a:spLocks/>
              </p:cNvSpPr>
              <p:nvPr/>
            </p:nvSpPr>
            <p:spPr bwMode="auto">
              <a:xfrm>
                <a:off x="1086758" y="2557605"/>
                <a:ext cx="2239899" cy="1238747"/>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44" name="Freeform 161">
                <a:extLst>
                  <a:ext uri="{FF2B5EF4-FFF2-40B4-BE49-F238E27FC236}">
                    <a16:creationId xmlns:a16="http://schemas.microsoft.com/office/drawing/2014/main" id="{176912DD-3D90-4B42-BA76-8465ECC81E1C}"/>
                  </a:ext>
                </a:extLst>
              </p:cNvPr>
              <p:cNvSpPr>
                <a:spLocks/>
              </p:cNvSpPr>
              <p:nvPr/>
            </p:nvSpPr>
            <p:spPr bwMode="auto">
              <a:xfrm>
                <a:off x="739503" y="3164793"/>
                <a:ext cx="308672" cy="335072"/>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45" name="Freeform 162">
                <a:extLst>
                  <a:ext uri="{FF2B5EF4-FFF2-40B4-BE49-F238E27FC236}">
                    <a16:creationId xmlns:a16="http://schemas.microsoft.com/office/drawing/2014/main" id="{178E1993-6951-4F20-942D-685C2DF07873}"/>
                  </a:ext>
                </a:extLst>
              </p:cNvPr>
              <p:cNvSpPr>
                <a:spLocks/>
              </p:cNvSpPr>
              <p:nvPr/>
            </p:nvSpPr>
            <p:spPr bwMode="auto">
              <a:xfrm>
                <a:off x="739503" y="3319129"/>
                <a:ext cx="186827" cy="471130"/>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46" name="Freeform 163">
                <a:extLst>
                  <a:ext uri="{FF2B5EF4-FFF2-40B4-BE49-F238E27FC236}">
                    <a16:creationId xmlns:a16="http://schemas.microsoft.com/office/drawing/2014/main" id="{22173ADB-CB54-4A28-9B37-7AA9CCBF2040}"/>
                  </a:ext>
                </a:extLst>
              </p:cNvPr>
              <p:cNvSpPr>
                <a:spLocks/>
              </p:cNvSpPr>
              <p:nvPr/>
            </p:nvSpPr>
            <p:spPr bwMode="auto">
              <a:xfrm>
                <a:off x="893839" y="3164793"/>
                <a:ext cx="89352" cy="77168"/>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47" name="Freeform 323">
                <a:extLst>
                  <a:ext uri="{FF2B5EF4-FFF2-40B4-BE49-F238E27FC236}">
                    <a16:creationId xmlns:a16="http://schemas.microsoft.com/office/drawing/2014/main" id="{2B2AC1B7-8CCC-4BBA-91A0-FA1A379239FC}"/>
                  </a:ext>
                </a:extLst>
              </p:cNvPr>
              <p:cNvSpPr>
                <a:spLocks/>
              </p:cNvSpPr>
              <p:nvPr/>
            </p:nvSpPr>
            <p:spPr bwMode="auto">
              <a:xfrm>
                <a:off x="861347" y="3642016"/>
                <a:ext cx="308672" cy="758620"/>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defTabSz="878727">
                  <a:defRPr/>
                </a:pPr>
                <a:endParaRPr lang="en-US" sz="1730" kern="0">
                  <a:solidFill>
                    <a:sysClr val="windowText" lastClr="000000"/>
                  </a:solidFill>
                  <a:latin typeface="Segoe UI"/>
                </a:endParaRPr>
              </a:p>
            </p:txBody>
          </p:sp>
          <p:sp>
            <p:nvSpPr>
              <p:cNvPr id="348" name="Freeform 165">
                <a:extLst>
                  <a:ext uri="{FF2B5EF4-FFF2-40B4-BE49-F238E27FC236}">
                    <a16:creationId xmlns:a16="http://schemas.microsoft.com/office/drawing/2014/main" id="{5D9AB13A-1C94-4777-96D3-8DCFF2484BF6}"/>
                  </a:ext>
                </a:extLst>
              </p:cNvPr>
              <p:cNvSpPr>
                <a:spLocks/>
              </p:cNvSpPr>
              <p:nvPr/>
            </p:nvSpPr>
            <p:spPr bwMode="auto">
              <a:xfrm>
                <a:off x="1170019" y="4009578"/>
                <a:ext cx="257903" cy="16855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grpSp>
            <p:nvGrpSpPr>
              <p:cNvPr id="349" name="Group 348">
                <a:extLst>
                  <a:ext uri="{FF2B5EF4-FFF2-40B4-BE49-F238E27FC236}">
                    <a16:creationId xmlns:a16="http://schemas.microsoft.com/office/drawing/2014/main" id="{08067198-16F7-4023-BFC5-189D66590ABC}"/>
                  </a:ext>
                </a:extLst>
              </p:cNvPr>
              <p:cNvGrpSpPr/>
              <p:nvPr/>
            </p:nvGrpSpPr>
            <p:grpSpPr>
              <a:xfrm>
                <a:off x="1186262" y="2722908"/>
                <a:ext cx="2042919" cy="926014"/>
                <a:chOff x="687388" y="1860551"/>
                <a:chExt cx="1597026" cy="723900"/>
              </a:xfrm>
            </p:grpSpPr>
            <p:sp>
              <p:nvSpPr>
                <p:cNvPr id="373" name="Rectangle 8">
                  <a:extLst>
                    <a:ext uri="{FF2B5EF4-FFF2-40B4-BE49-F238E27FC236}">
                      <a16:creationId xmlns:a16="http://schemas.microsoft.com/office/drawing/2014/main" id="{76E2C20E-3D0E-446C-BA83-D6014A9E9B6A}"/>
                    </a:ext>
                  </a:extLst>
                </p:cNvPr>
                <p:cNvSpPr>
                  <a:spLocks noChangeArrowheads="1"/>
                </p:cNvSpPr>
                <p:nvPr/>
              </p:nvSpPr>
              <p:spPr bwMode="auto">
                <a:xfrm>
                  <a:off x="1720851" y="186055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74" name="Rectangle 9">
                  <a:extLst>
                    <a:ext uri="{FF2B5EF4-FFF2-40B4-BE49-F238E27FC236}">
                      <a16:creationId xmlns:a16="http://schemas.microsoft.com/office/drawing/2014/main" id="{01D22BA0-6F02-486C-9B5F-8065018D7B8C}"/>
                    </a:ext>
                  </a:extLst>
                </p:cNvPr>
                <p:cNvSpPr>
                  <a:spLocks noChangeArrowheads="1"/>
                </p:cNvSpPr>
                <p:nvPr/>
              </p:nvSpPr>
              <p:spPr bwMode="auto">
                <a:xfrm>
                  <a:off x="1720851" y="2106613"/>
                  <a:ext cx="563563"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75" name="Rectangle 10">
                  <a:extLst>
                    <a:ext uri="{FF2B5EF4-FFF2-40B4-BE49-F238E27FC236}">
                      <a16:creationId xmlns:a16="http://schemas.microsoft.com/office/drawing/2014/main" id="{6E558D96-7E5C-4B99-9945-CBFFA6CE43B0}"/>
                    </a:ext>
                  </a:extLst>
                </p:cNvPr>
                <p:cNvSpPr>
                  <a:spLocks noChangeArrowheads="1"/>
                </p:cNvSpPr>
                <p:nvPr/>
              </p:nvSpPr>
              <p:spPr bwMode="auto">
                <a:xfrm>
                  <a:off x="1720851" y="234950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76" name="Rectangle 11">
                  <a:extLst>
                    <a:ext uri="{FF2B5EF4-FFF2-40B4-BE49-F238E27FC236}">
                      <a16:creationId xmlns:a16="http://schemas.microsoft.com/office/drawing/2014/main" id="{E59E2161-A908-4248-96AF-B2D21A2EDCCB}"/>
                    </a:ext>
                  </a:extLst>
                </p:cNvPr>
                <p:cNvSpPr>
                  <a:spLocks noChangeArrowheads="1"/>
                </p:cNvSpPr>
                <p:nvPr/>
              </p:nvSpPr>
              <p:spPr bwMode="auto">
                <a:xfrm>
                  <a:off x="1174751" y="2349501"/>
                  <a:ext cx="479425"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77" name="Rectangle 12">
                  <a:extLst>
                    <a:ext uri="{FF2B5EF4-FFF2-40B4-BE49-F238E27FC236}">
                      <a16:creationId xmlns:a16="http://schemas.microsoft.com/office/drawing/2014/main" id="{51F35A10-9514-412E-AE41-A949D62C52D8}"/>
                    </a:ext>
                  </a:extLst>
                </p:cNvPr>
                <p:cNvSpPr>
                  <a:spLocks noChangeArrowheads="1"/>
                </p:cNvSpPr>
                <p:nvPr/>
              </p:nvSpPr>
              <p:spPr bwMode="auto">
                <a:xfrm>
                  <a:off x="687388" y="1860551"/>
                  <a:ext cx="966788" cy="4778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78" name="Rectangle 13">
                  <a:extLst>
                    <a:ext uri="{FF2B5EF4-FFF2-40B4-BE49-F238E27FC236}">
                      <a16:creationId xmlns:a16="http://schemas.microsoft.com/office/drawing/2014/main" id="{7D75D2E9-0996-4908-8D4F-A8CEA3C6B336}"/>
                    </a:ext>
                  </a:extLst>
                </p:cNvPr>
                <p:cNvSpPr>
                  <a:spLocks noChangeArrowheads="1"/>
                </p:cNvSpPr>
                <p:nvPr/>
              </p:nvSpPr>
              <p:spPr bwMode="auto">
                <a:xfrm>
                  <a:off x="687388" y="2349501"/>
                  <a:ext cx="476250"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79" name="Freeform 14">
                  <a:extLst>
                    <a:ext uri="{FF2B5EF4-FFF2-40B4-BE49-F238E27FC236}">
                      <a16:creationId xmlns:a16="http://schemas.microsoft.com/office/drawing/2014/main" id="{96D70998-3B7B-4D9A-9F30-9290874EB7B4}"/>
                    </a:ext>
                  </a:extLst>
                </p:cNvPr>
                <p:cNvSpPr>
                  <a:spLocks/>
                </p:cNvSpPr>
                <p:nvPr/>
              </p:nvSpPr>
              <p:spPr bwMode="auto">
                <a:xfrm>
                  <a:off x="1982788" y="2157413"/>
                  <a:ext cx="136525" cy="107950"/>
                </a:xfrm>
                <a:custGeom>
                  <a:avLst/>
                  <a:gdLst>
                    <a:gd name="T0" fmla="*/ 18 w 86"/>
                    <a:gd name="T1" fmla="*/ 0 h 68"/>
                    <a:gd name="T2" fmla="*/ 86 w 86"/>
                    <a:gd name="T3" fmla="*/ 0 h 68"/>
                    <a:gd name="T4" fmla="*/ 69 w 86"/>
                    <a:gd name="T5" fmla="*/ 68 h 68"/>
                    <a:gd name="T6" fmla="*/ 0 w 86"/>
                    <a:gd name="T7" fmla="*/ 68 h 68"/>
                    <a:gd name="T8" fmla="*/ 18 w 86"/>
                    <a:gd name="T9" fmla="*/ 0 h 68"/>
                  </a:gdLst>
                  <a:ahLst/>
                  <a:cxnLst>
                    <a:cxn ang="0">
                      <a:pos x="T0" y="T1"/>
                    </a:cxn>
                    <a:cxn ang="0">
                      <a:pos x="T2" y="T3"/>
                    </a:cxn>
                    <a:cxn ang="0">
                      <a:pos x="T4" y="T5"/>
                    </a:cxn>
                    <a:cxn ang="0">
                      <a:pos x="T6" y="T7"/>
                    </a:cxn>
                    <a:cxn ang="0">
                      <a:pos x="T8" y="T9"/>
                    </a:cxn>
                  </a:cxnLst>
                  <a:rect l="0" t="0" r="r" b="b"/>
                  <a:pathLst>
                    <a:path w="86" h="68">
                      <a:moveTo>
                        <a:pt x="18" y="0"/>
                      </a:moveTo>
                      <a:lnTo>
                        <a:pt x="86" y="0"/>
                      </a:lnTo>
                      <a:lnTo>
                        <a:pt x="69" y="68"/>
                      </a:lnTo>
                      <a:lnTo>
                        <a:pt x="0" y="68"/>
                      </a:lnTo>
                      <a:lnTo>
                        <a:pt x="1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0" name="Freeform 15">
                  <a:extLst>
                    <a:ext uri="{FF2B5EF4-FFF2-40B4-BE49-F238E27FC236}">
                      <a16:creationId xmlns:a16="http://schemas.microsoft.com/office/drawing/2014/main" id="{ACDD7588-D1E6-4132-826B-DB61470F9F73}"/>
                    </a:ext>
                  </a:extLst>
                </p:cNvPr>
                <p:cNvSpPr>
                  <a:spLocks/>
                </p:cNvSpPr>
                <p:nvPr/>
              </p:nvSpPr>
              <p:spPr bwMode="auto">
                <a:xfrm>
                  <a:off x="2011363" y="2157413"/>
                  <a:ext cx="222250" cy="130175"/>
                </a:xfrm>
                <a:custGeom>
                  <a:avLst/>
                  <a:gdLst>
                    <a:gd name="T0" fmla="*/ 140 w 140"/>
                    <a:gd name="T1" fmla="*/ 82 h 82"/>
                    <a:gd name="T2" fmla="*/ 19 w 140"/>
                    <a:gd name="T3" fmla="*/ 82 h 82"/>
                    <a:gd name="T4" fmla="*/ 0 w 140"/>
                    <a:gd name="T5" fmla="*/ 0 h 82"/>
                    <a:gd name="T6" fmla="*/ 121 w 140"/>
                    <a:gd name="T7" fmla="*/ 0 h 82"/>
                    <a:gd name="T8" fmla="*/ 140 w 140"/>
                    <a:gd name="T9" fmla="*/ 82 h 82"/>
                  </a:gdLst>
                  <a:ahLst/>
                  <a:cxnLst>
                    <a:cxn ang="0">
                      <a:pos x="T0" y="T1"/>
                    </a:cxn>
                    <a:cxn ang="0">
                      <a:pos x="T2" y="T3"/>
                    </a:cxn>
                    <a:cxn ang="0">
                      <a:pos x="T4" y="T5"/>
                    </a:cxn>
                    <a:cxn ang="0">
                      <a:pos x="T6" y="T7"/>
                    </a:cxn>
                    <a:cxn ang="0">
                      <a:pos x="T8" y="T9"/>
                    </a:cxn>
                  </a:cxnLst>
                  <a:rect l="0" t="0" r="r" b="b"/>
                  <a:pathLst>
                    <a:path w="140" h="82">
                      <a:moveTo>
                        <a:pt x="140" y="82"/>
                      </a:moveTo>
                      <a:lnTo>
                        <a:pt x="19" y="82"/>
                      </a:lnTo>
                      <a:lnTo>
                        <a:pt x="0" y="0"/>
                      </a:lnTo>
                      <a:lnTo>
                        <a:pt x="121" y="0"/>
                      </a:lnTo>
                      <a:lnTo>
                        <a:pt x="14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1" name="Freeform 16">
                  <a:extLst>
                    <a:ext uri="{FF2B5EF4-FFF2-40B4-BE49-F238E27FC236}">
                      <a16:creationId xmlns:a16="http://schemas.microsoft.com/office/drawing/2014/main" id="{EFE1D511-D9E2-40E8-A9B1-7D311358E51D}"/>
                    </a:ext>
                  </a:extLst>
                </p:cNvPr>
                <p:cNvSpPr>
                  <a:spLocks/>
                </p:cNvSpPr>
                <p:nvPr/>
              </p:nvSpPr>
              <p:spPr bwMode="auto">
                <a:xfrm>
                  <a:off x="2019301" y="2168526"/>
                  <a:ext cx="207963" cy="112713"/>
                </a:xfrm>
                <a:custGeom>
                  <a:avLst/>
                  <a:gdLst>
                    <a:gd name="T0" fmla="*/ 131 w 131"/>
                    <a:gd name="T1" fmla="*/ 71 h 71"/>
                    <a:gd name="T2" fmla="*/ 17 w 131"/>
                    <a:gd name="T3" fmla="*/ 71 h 71"/>
                    <a:gd name="T4" fmla="*/ 0 w 131"/>
                    <a:gd name="T5" fmla="*/ 0 h 71"/>
                    <a:gd name="T6" fmla="*/ 114 w 131"/>
                    <a:gd name="T7" fmla="*/ 0 h 71"/>
                    <a:gd name="T8" fmla="*/ 131 w 131"/>
                    <a:gd name="T9" fmla="*/ 71 h 71"/>
                  </a:gdLst>
                  <a:ahLst/>
                  <a:cxnLst>
                    <a:cxn ang="0">
                      <a:pos x="T0" y="T1"/>
                    </a:cxn>
                    <a:cxn ang="0">
                      <a:pos x="T2" y="T3"/>
                    </a:cxn>
                    <a:cxn ang="0">
                      <a:pos x="T4" y="T5"/>
                    </a:cxn>
                    <a:cxn ang="0">
                      <a:pos x="T6" y="T7"/>
                    </a:cxn>
                    <a:cxn ang="0">
                      <a:pos x="T8" y="T9"/>
                    </a:cxn>
                  </a:cxnLst>
                  <a:rect l="0" t="0" r="r" b="b"/>
                  <a:pathLst>
                    <a:path w="131" h="71">
                      <a:moveTo>
                        <a:pt x="131" y="71"/>
                      </a:moveTo>
                      <a:lnTo>
                        <a:pt x="17" y="71"/>
                      </a:lnTo>
                      <a:lnTo>
                        <a:pt x="0" y="0"/>
                      </a:lnTo>
                      <a:lnTo>
                        <a:pt x="114" y="0"/>
                      </a:lnTo>
                      <a:lnTo>
                        <a:pt x="131" y="71"/>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2" name="Freeform 17">
                  <a:extLst>
                    <a:ext uri="{FF2B5EF4-FFF2-40B4-BE49-F238E27FC236}">
                      <a16:creationId xmlns:a16="http://schemas.microsoft.com/office/drawing/2014/main" id="{512C1E7A-6FAE-4F36-B589-15059E373874}"/>
                    </a:ext>
                  </a:extLst>
                </p:cNvPr>
                <p:cNvSpPr>
                  <a:spLocks/>
                </p:cNvSpPr>
                <p:nvPr/>
              </p:nvSpPr>
              <p:spPr bwMode="auto">
                <a:xfrm>
                  <a:off x="2041526" y="2200276"/>
                  <a:ext cx="42863" cy="15875"/>
                </a:xfrm>
                <a:custGeom>
                  <a:avLst/>
                  <a:gdLst>
                    <a:gd name="T0" fmla="*/ 27 w 27"/>
                    <a:gd name="T1" fmla="*/ 10 h 10"/>
                    <a:gd name="T2" fmla="*/ 3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3" y="10"/>
                      </a:lnTo>
                      <a:lnTo>
                        <a:pt x="0" y="0"/>
                      </a:lnTo>
                      <a:lnTo>
                        <a:pt x="26" y="0"/>
                      </a:lnTo>
                      <a:lnTo>
                        <a:pt x="27"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3" name="Freeform 18">
                  <a:extLst>
                    <a:ext uri="{FF2B5EF4-FFF2-40B4-BE49-F238E27FC236}">
                      <a16:creationId xmlns:a16="http://schemas.microsoft.com/office/drawing/2014/main" id="{9227C6D9-810B-4F91-A598-656CFF3D8381}"/>
                    </a:ext>
                  </a:extLst>
                </p:cNvPr>
                <p:cNvSpPr>
                  <a:spLocks/>
                </p:cNvSpPr>
                <p:nvPr/>
              </p:nvSpPr>
              <p:spPr bwMode="auto">
                <a:xfrm>
                  <a:off x="2046288" y="2216151"/>
                  <a:ext cx="44450" cy="17463"/>
                </a:xfrm>
                <a:custGeom>
                  <a:avLst/>
                  <a:gdLst>
                    <a:gd name="T0" fmla="*/ 28 w 28"/>
                    <a:gd name="T1" fmla="*/ 11 h 11"/>
                    <a:gd name="T2" fmla="*/ 2 w 28"/>
                    <a:gd name="T3" fmla="*/ 11 h 11"/>
                    <a:gd name="T4" fmla="*/ 0 w 28"/>
                    <a:gd name="T5" fmla="*/ 0 h 11"/>
                    <a:gd name="T6" fmla="*/ 24 w 28"/>
                    <a:gd name="T7" fmla="*/ 0 h 11"/>
                    <a:gd name="T8" fmla="*/ 28 w 28"/>
                    <a:gd name="T9" fmla="*/ 11 h 11"/>
                  </a:gdLst>
                  <a:ahLst/>
                  <a:cxnLst>
                    <a:cxn ang="0">
                      <a:pos x="T0" y="T1"/>
                    </a:cxn>
                    <a:cxn ang="0">
                      <a:pos x="T2" y="T3"/>
                    </a:cxn>
                    <a:cxn ang="0">
                      <a:pos x="T4" y="T5"/>
                    </a:cxn>
                    <a:cxn ang="0">
                      <a:pos x="T6" y="T7"/>
                    </a:cxn>
                    <a:cxn ang="0">
                      <a:pos x="T8" y="T9"/>
                    </a:cxn>
                  </a:cxnLst>
                  <a:rect l="0" t="0" r="r" b="b"/>
                  <a:pathLst>
                    <a:path w="28" h="11">
                      <a:moveTo>
                        <a:pt x="28" y="11"/>
                      </a:moveTo>
                      <a:lnTo>
                        <a:pt x="2" y="11"/>
                      </a:lnTo>
                      <a:lnTo>
                        <a:pt x="0" y="0"/>
                      </a:lnTo>
                      <a:lnTo>
                        <a:pt x="24" y="0"/>
                      </a:lnTo>
                      <a:lnTo>
                        <a:pt x="2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4" name="Freeform 19">
                  <a:extLst>
                    <a:ext uri="{FF2B5EF4-FFF2-40B4-BE49-F238E27FC236}">
                      <a16:creationId xmlns:a16="http://schemas.microsoft.com/office/drawing/2014/main" id="{CC09DDC2-F2FB-48EB-9CD1-A66241AAF97C}"/>
                    </a:ext>
                  </a:extLst>
                </p:cNvPr>
                <p:cNvSpPr>
                  <a:spLocks/>
                </p:cNvSpPr>
                <p:nvPr/>
              </p:nvSpPr>
              <p:spPr bwMode="auto">
                <a:xfrm>
                  <a:off x="2119313" y="2200276"/>
                  <a:ext cx="42863" cy="15875"/>
                </a:xfrm>
                <a:custGeom>
                  <a:avLst/>
                  <a:gdLst>
                    <a:gd name="T0" fmla="*/ 27 w 27"/>
                    <a:gd name="T1" fmla="*/ 10 h 10"/>
                    <a:gd name="T2" fmla="*/ 4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4" y="10"/>
                      </a:lnTo>
                      <a:lnTo>
                        <a:pt x="0" y="0"/>
                      </a:lnTo>
                      <a:lnTo>
                        <a:pt x="26" y="0"/>
                      </a:lnTo>
                      <a:lnTo>
                        <a:pt x="27"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5" name="Freeform 20">
                  <a:extLst>
                    <a:ext uri="{FF2B5EF4-FFF2-40B4-BE49-F238E27FC236}">
                      <a16:creationId xmlns:a16="http://schemas.microsoft.com/office/drawing/2014/main" id="{CCB1FA80-9242-42E3-AB3A-301BD6125B17}"/>
                    </a:ext>
                  </a:extLst>
                </p:cNvPr>
                <p:cNvSpPr>
                  <a:spLocks/>
                </p:cNvSpPr>
                <p:nvPr/>
              </p:nvSpPr>
              <p:spPr bwMode="auto">
                <a:xfrm>
                  <a:off x="2125663" y="2216151"/>
                  <a:ext cx="42863" cy="17463"/>
                </a:xfrm>
                <a:custGeom>
                  <a:avLst/>
                  <a:gdLst>
                    <a:gd name="T0" fmla="*/ 27 w 27"/>
                    <a:gd name="T1" fmla="*/ 11 h 11"/>
                    <a:gd name="T2" fmla="*/ 1 w 27"/>
                    <a:gd name="T3" fmla="*/ 11 h 11"/>
                    <a:gd name="T4" fmla="*/ 0 w 27"/>
                    <a:gd name="T5" fmla="*/ 0 h 11"/>
                    <a:gd name="T6" fmla="*/ 23 w 27"/>
                    <a:gd name="T7" fmla="*/ 0 h 11"/>
                    <a:gd name="T8" fmla="*/ 27 w 27"/>
                    <a:gd name="T9" fmla="*/ 11 h 11"/>
                  </a:gdLst>
                  <a:ahLst/>
                  <a:cxnLst>
                    <a:cxn ang="0">
                      <a:pos x="T0" y="T1"/>
                    </a:cxn>
                    <a:cxn ang="0">
                      <a:pos x="T2" y="T3"/>
                    </a:cxn>
                    <a:cxn ang="0">
                      <a:pos x="T4" y="T5"/>
                    </a:cxn>
                    <a:cxn ang="0">
                      <a:pos x="T6" y="T7"/>
                    </a:cxn>
                    <a:cxn ang="0">
                      <a:pos x="T8" y="T9"/>
                    </a:cxn>
                  </a:cxnLst>
                  <a:rect l="0" t="0" r="r" b="b"/>
                  <a:pathLst>
                    <a:path w="27" h="11">
                      <a:moveTo>
                        <a:pt x="27" y="11"/>
                      </a:moveTo>
                      <a:lnTo>
                        <a:pt x="1" y="11"/>
                      </a:lnTo>
                      <a:lnTo>
                        <a:pt x="0" y="0"/>
                      </a:lnTo>
                      <a:lnTo>
                        <a:pt x="23" y="0"/>
                      </a:lnTo>
                      <a:lnTo>
                        <a:pt x="27"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6" name="Freeform 21">
                  <a:extLst>
                    <a:ext uri="{FF2B5EF4-FFF2-40B4-BE49-F238E27FC236}">
                      <a16:creationId xmlns:a16="http://schemas.microsoft.com/office/drawing/2014/main" id="{4D8D8575-3661-441B-A954-7D87B8D49D51}"/>
                    </a:ext>
                  </a:extLst>
                </p:cNvPr>
                <p:cNvSpPr>
                  <a:spLocks/>
                </p:cNvSpPr>
                <p:nvPr/>
              </p:nvSpPr>
              <p:spPr bwMode="auto">
                <a:xfrm>
                  <a:off x="2049463" y="2233613"/>
                  <a:ext cx="23813" cy="15875"/>
                </a:xfrm>
                <a:custGeom>
                  <a:avLst/>
                  <a:gdLst>
                    <a:gd name="T0" fmla="*/ 15 w 15"/>
                    <a:gd name="T1" fmla="*/ 10 h 10"/>
                    <a:gd name="T2" fmla="*/ 4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4" y="10"/>
                      </a:lnTo>
                      <a:lnTo>
                        <a:pt x="0" y="0"/>
                      </a:lnTo>
                      <a:lnTo>
                        <a:pt x="12"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7" name="Freeform 22">
                  <a:extLst>
                    <a:ext uri="{FF2B5EF4-FFF2-40B4-BE49-F238E27FC236}">
                      <a16:creationId xmlns:a16="http://schemas.microsoft.com/office/drawing/2014/main" id="{5DBC1751-5636-4DE6-AEB1-811D40F910B6}"/>
                    </a:ext>
                  </a:extLst>
                </p:cNvPr>
                <p:cNvSpPr>
                  <a:spLocks/>
                </p:cNvSpPr>
                <p:nvPr/>
              </p:nvSpPr>
              <p:spPr bwMode="auto">
                <a:xfrm>
                  <a:off x="2068513" y="2233613"/>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8" name="Freeform 23">
                  <a:extLst>
                    <a:ext uri="{FF2B5EF4-FFF2-40B4-BE49-F238E27FC236}">
                      <a16:creationId xmlns:a16="http://schemas.microsoft.com/office/drawing/2014/main" id="{ED15A360-F5DF-4A4A-8842-0CA42A17AAA2}"/>
                    </a:ext>
                  </a:extLst>
                </p:cNvPr>
                <p:cNvSpPr>
                  <a:spLocks/>
                </p:cNvSpPr>
                <p:nvPr/>
              </p:nvSpPr>
              <p:spPr bwMode="auto">
                <a:xfrm>
                  <a:off x="2055813" y="2249488"/>
                  <a:ext cx="20638" cy="15875"/>
                </a:xfrm>
                <a:custGeom>
                  <a:avLst/>
                  <a:gdLst>
                    <a:gd name="T0" fmla="*/ 13 w 13"/>
                    <a:gd name="T1" fmla="*/ 10 h 10"/>
                    <a:gd name="T2" fmla="*/ 1 w 13"/>
                    <a:gd name="T3" fmla="*/ 10 h 10"/>
                    <a:gd name="T4" fmla="*/ 0 w 13"/>
                    <a:gd name="T5" fmla="*/ 0 h 10"/>
                    <a:gd name="T6" fmla="*/ 11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1"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89" name="Freeform 24">
                  <a:extLst>
                    <a:ext uri="{FF2B5EF4-FFF2-40B4-BE49-F238E27FC236}">
                      <a16:creationId xmlns:a16="http://schemas.microsoft.com/office/drawing/2014/main" id="{97D7AF76-9D50-4848-9505-C5FCED37230E}"/>
                    </a:ext>
                  </a:extLst>
                </p:cNvPr>
                <p:cNvSpPr>
                  <a:spLocks/>
                </p:cNvSpPr>
                <p:nvPr/>
              </p:nvSpPr>
              <p:spPr bwMode="auto">
                <a:xfrm>
                  <a:off x="2073276" y="2249488"/>
                  <a:ext cx="22225" cy="15875"/>
                </a:xfrm>
                <a:custGeom>
                  <a:avLst/>
                  <a:gdLst>
                    <a:gd name="T0" fmla="*/ 14 w 14"/>
                    <a:gd name="T1" fmla="*/ 10 h 10"/>
                    <a:gd name="T2" fmla="*/ 2 w 14"/>
                    <a:gd name="T3" fmla="*/ 10 h 10"/>
                    <a:gd name="T4" fmla="*/ 0 w 14"/>
                    <a:gd name="T5" fmla="*/ 0 h 10"/>
                    <a:gd name="T6" fmla="*/ 12 w 14"/>
                    <a:gd name="T7" fmla="*/ 0 h 10"/>
                    <a:gd name="T8" fmla="*/ 14 w 14"/>
                    <a:gd name="T9" fmla="*/ 10 h 10"/>
                  </a:gdLst>
                  <a:ahLst/>
                  <a:cxnLst>
                    <a:cxn ang="0">
                      <a:pos x="T0" y="T1"/>
                    </a:cxn>
                    <a:cxn ang="0">
                      <a:pos x="T2" y="T3"/>
                    </a:cxn>
                    <a:cxn ang="0">
                      <a:pos x="T4" y="T5"/>
                    </a:cxn>
                    <a:cxn ang="0">
                      <a:pos x="T6" y="T7"/>
                    </a:cxn>
                    <a:cxn ang="0">
                      <a:pos x="T8" y="T9"/>
                    </a:cxn>
                  </a:cxnLst>
                  <a:rect l="0" t="0" r="r" b="b"/>
                  <a:pathLst>
                    <a:path w="14" h="10">
                      <a:moveTo>
                        <a:pt x="14" y="10"/>
                      </a:moveTo>
                      <a:lnTo>
                        <a:pt x="2" y="10"/>
                      </a:lnTo>
                      <a:lnTo>
                        <a:pt x="0" y="0"/>
                      </a:lnTo>
                      <a:lnTo>
                        <a:pt x="12" y="0"/>
                      </a:lnTo>
                      <a:lnTo>
                        <a:pt x="14"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0" name="Freeform 25">
                  <a:extLst>
                    <a:ext uri="{FF2B5EF4-FFF2-40B4-BE49-F238E27FC236}">
                      <a16:creationId xmlns:a16="http://schemas.microsoft.com/office/drawing/2014/main" id="{26FDA599-312E-4068-B7A5-533CF9F33A7E}"/>
                    </a:ext>
                  </a:extLst>
                </p:cNvPr>
                <p:cNvSpPr>
                  <a:spLocks/>
                </p:cNvSpPr>
                <p:nvPr/>
              </p:nvSpPr>
              <p:spPr bwMode="auto">
                <a:xfrm>
                  <a:off x="2082801" y="2200276"/>
                  <a:ext cx="23813" cy="15875"/>
                </a:xfrm>
                <a:custGeom>
                  <a:avLst/>
                  <a:gdLst>
                    <a:gd name="T0" fmla="*/ 15 w 15"/>
                    <a:gd name="T1" fmla="*/ 10 h 10"/>
                    <a:gd name="T2" fmla="*/ 1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1" name="Freeform 26">
                  <a:extLst>
                    <a:ext uri="{FF2B5EF4-FFF2-40B4-BE49-F238E27FC236}">
                      <a16:creationId xmlns:a16="http://schemas.microsoft.com/office/drawing/2014/main" id="{1FA731E3-696E-4F7B-AB09-012BB5DF6E8E}"/>
                    </a:ext>
                  </a:extLst>
                </p:cNvPr>
                <p:cNvSpPr>
                  <a:spLocks/>
                </p:cNvSpPr>
                <p:nvPr/>
              </p:nvSpPr>
              <p:spPr bwMode="auto">
                <a:xfrm>
                  <a:off x="2100263" y="2200276"/>
                  <a:ext cx="25400" cy="15875"/>
                </a:xfrm>
                <a:custGeom>
                  <a:avLst/>
                  <a:gdLst>
                    <a:gd name="T0" fmla="*/ 16 w 16"/>
                    <a:gd name="T1" fmla="*/ 10 h 10"/>
                    <a:gd name="T2" fmla="*/ 4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2" name="Freeform 27">
                  <a:extLst>
                    <a:ext uri="{FF2B5EF4-FFF2-40B4-BE49-F238E27FC236}">
                      <a16:creationId xmlns:a16="http://schemas.microsoft.com/office/drawing/2014/main" id="{8714F6ED-FF07-4219-A14C-E649E622DFB5}"/>
                    </a:ext>
                  </a:extLst>
                </p:cNvPr>
                <p:cNvSpPr>
                  <a:spLocks/>
                </p:cNvSpPr>
                <p:nvPr/>
              </p:nvSpPr>
              <p:spPr bwMode="auto">
                <a:xfrm>
                  <a:off x="2084388" y="2216151"/>
                  <a:ext cx="23813" cy="17463"/>
                </a:xfrm>
                <a:custGeom>
                  <a:avLst/>
                  <a:gdLst>
                    <a:gd name="T0" fmla="*/ 15 w 15"/>
                    <a:gd name="T1" fmla="*/ 11 h 11"/>
                    <a:gd name="T2" fmla="*/ 4 w 15"/>
                    <a:gd name="T3" fmla="*/ 11 h 11"/>
                    <a:gd name="T4" fmla="*/ 0 w 15"/>
                    <a:gd name="T5" fmla="*/ 0 h 11"/>
                    <a:gd name="T6" fmla="*/ 14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4" y="11"/>
                      </a:lnTo>
                      <a:lnTo>
                        <a:pt x="0" y="0"/>
                      </a:lnTo>
                      <a:lnTo>
                        <a:pt x="14" y="0"/>
                      </a:lnTo>
                      <a:lnTo>
                        <a:pt x="15" y="1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3" name="Freeform 28">
                  <a:extLst>
                    <a:ext uri="{FF2B5EF4-FFF2-40B4-BE49-F238E27FC236}">
                      <a16:creationId xmlns:a16="http://schemas.microsoft.com/office/drawing/2014/main" id="{34356B5A-A933-435A-A68D-06BDC8549B98}"/>
                    </a:ext>
                  </a:extLst>
                </p:cNvPr>
                <p:cNvSpPr>
                  <a:spLocks/>
                </p:cNvSpPr>
                <p:nvPr/>
              </p:nvSpPr>
              <p:spPr bwMode="auto">
                <a:xfrm>
                  <a:off x="2106613" y="2216151"/>
                  <a:ext cx="20638" cy="17463"/>
                </a:xfrm>
                <a:custGeom>
                  <a:avLst/>
                  <a:gdLst>
                    <a:gd name="T0" fmla="*/ 13 w 13"/>
                    <a:gd name="T1" fmla="*/ 11 h 11"/>
                    <a:gd name="T2" fmla="*/ 1 w 13"/>
                    <a:gd name="T3" fmla="*/ 11 h 11"/>
                    <a:gd name="T4" fmla="*/ 0 w 13"/>
                    <a:gd name="T5" fmla="*/ 0 h 11"/>
                    <a:gd name="T6" fmla="*/ 12 w 13"/>
                    <a:gd name="T7" fmla="*/ 0 h 11"/>
                    <a:gd name="T8" fmla="*/ 13 w 13"/>
                    <a:gd name="T9" fmla="*/ 11 h 11"/>
                  </a:gdLst>
                  <a:ahLst/>
                  <a:cxnLst>
                    <a:cxn ang="0">
                      <a:pos x="T0" y="T1"/>
                    </a:cxn>
                    <a:cxn ang="0">
                      <a:pos x="T2" y="T3"/>
                    </a:cxn>
                    <a:cxn ang="0">
                      <a:pos x="T4" y="T5"/>
                    </a:cxn>
                    <a:cxn ang="0">
                      <a:pos x="T6" y="T7"/>
                    </a:cxn>
                    <a:cxn ang="0">
                      <a:pos x="T8" y="T9"/>
                    </a:cxn>
                  </a:cxnLst>
                  <a:rect l="0" t="0" r="r" b="b"/>
                  <a:pathLst>
                    <a:path w="13" h="11">
                      <a:moveTo>
                        <a:pt x="13" y="11"/>
                      </a:moveTo>
                      <a:lnTo>
                        <a:pt x="1" y="11"/>
                      </a:lnTo>
                      <a:lnTo>
                        <a:pt x="0" y="0"/>
                      </a:lnTo>
                      <a:lnTo>
                        <a:pt x="12" y="0"/>
                      </a:lnTo>
                      <a:lnTo>
                        <a:pt x="13" y="1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4" name="Freeform 29">
                  <a:extLst>
                    <a:ext uri="{FF2B5EF4-FFF2-40B4-BE49-F238E27FC236}">
                      <a16:creationId xmlns:a16="http://schemas.microsoft.com/office/drawing/2014/main" id="{B22C6896-6453-4315-8FBF-378648E1BB5B}"/>
                    </a:ext>
                  </a:extLst>
                </p:cNvPr>
                <p:cNvSpPr>
                  <a:spLocks/>
                </p:cNvSpPr>
                <p:nvPr/>
              </p:nvSpPr>
              <p:spPr bwMode="auto">
                <a:xfrm>
                  <a:off x="2127251" y="2233613"/>
                  <a:ext cx="25400" cy="15875"/>
                </a:xfrm>
                <a:custGeom>
                  <a:avLst/>
                  <a:gdLst>
                    <a:gd name="T0" fmla="*/ 16 w 16"/>
                    <a:gd name="T1" fmla="*/ 10 h 10"/>
                    <a:gd name="T2" fmla="*/ 2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2"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5" name="Freeform 30">
                  <a:extLst>
                    <a:ext uri="{FF2B5EF4-FFF2-40B4-BE49-F238E27FC236}">
                      <a16:creationId xmlns:a16="http://schemas.microsoft.com/office/drawing/2014/main" id="{F1194679-5BA4-4FC9-A5C6-F8BB01329C29}"/>
                    </a:ext>
                  </a:extLst>
                </p:cNvPr>
                <p:cNvSpPr>
                  <a:spLocks/>
                </p:cNvSpPr>
                <p:nvPr/>
              </p:nvSpPr>
              <p:spPr bwMode="auto">
                <a:xfrm>
                  <a:off x="2146301" y="2233613"/>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6" name="Freeform 31">
                  <a:extLst>
                    <a:ext uri="{FF2B5EF4-FFF2-40B4-BE49-F238E27FC236}">
                      <a16:creationId xmlns:a16="http://schemas.microsoft.com/office/drawing/2014/main" id="{920F426A-32FE-4852-862C-C40551CB0B63}"/>
                    </a:ext>
                  </a:extLst>
                </p:cNvPr>
                <p:cNvSpPr>
                  <a:spLocks/>
                </p:cNvSpPr>
                <p:nvPr/>
              </p:nvSpPr>
              <p:spPr bwMode="auto">
                <a:xfrm>
                  <a:off x="2130426" y="2249488"/>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7" name="Freeform 32">
                  <a:extLst>
                    <a:ext uri="{FF2B5EF4-FFF2-40B4-BE49-F238E27FC236}">
                      <a16:creationId xmlns:a16="http://schemas.microsoft.com/office/drawing/2014/main" id="{A591499F-9D8C-48B4-89E0-EFBD5464C61A}"/>
                    </a:ext>
                  </a:extLst>
                </p:cNvPr>
                <p:cNvSpPr>
                  <a:spLocks/>
                </p:cNvSpPr>
                <p:nvPr/>
              </p:nvSpPr>
              <p:spPr bwMode="auto">
                <a:xfrm>
                  <a:off x="2152651" y="2249488"/>
                  <a:ext cx="20638" cy="15875"/>
                </a:xfrm>
                <a:custGeom>
                  <a:avLst/>
                  <a:gdLst>
                    <a:gd name="T0" fmla="*/ 13 w 13"/>
                    <a:gd name="T1" fmla="*/ 10 h 10"/>
                    <a:gd name="T2" fmla="*/ 1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2"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8" name="Freeform 33">
                  <a:extLst>
                    <a:ext uri="{FF2B5EF4-FFF2-40B4-BE49-F238E27FC236}">
                      <a16:creationId xmlns:a16="http://schemas.microsoft.com/office/drawing/2014/main" id="{2167EB6B-D40E-462F-ABC9-D2BB181B6047}"/>
                    </a:ext>
                  </a:extLst>
                </p:cNvPr>
                <p:cNvSpPr>
                  <a:spLocks/>
                </p:cNvSpPr>
                <p:nvPr/>
              </p:nvSpPr>
              <p:spPr bwMode="auto">
                <a:xfrm>
                  <a:off x="2176463" y="2233613"/>
                  <a:ext cx="20638" cy="15875"/>
                </a:xfrm>
                <a:custGeom>
                  <a:avLst/>
                  <a:gdLst>
                    <a:gd name="T0" fmla="*/ 13 w 13"/>
                    <a:gd name="T1" fmla="*/ 10 h 10"/>
                    <a:gd name="T2" fmla="*/ 2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2" y="10"/>
                      </a:lnTo>
                      <a:lnTo>
                        <a:pt x="0" y="0"/>
                      </a:lnTo>
                      <a:lnTo>
                        <a:pt x="12" y="0"/>
                      </a:lnTo>
                      <a:lnTo>
                        <a:pt x="1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99" name="Freeform 34">
                  <a:extLst>
                    <a:ext uri="{FF2B5EF4-FFF2-40B4-BE49-F238E27FC236}">
                      <a16:creationId xmlns:a16="http://schemas.microsoft.com/office/drawing/2014/main" id="{452D0498-C6C9-4EF7-952C-2DC9C6773821}"/>
                    </a:ext>
                  </a:extLst>
                </p:cNvPr>
                <p:cNvSpPr>
                  <a:spLocks/>
                </p:cNvSpPr>
                <p:nvPr/>
              </p:nvSpPr>
              <p:spPr bwMode="auto">
                <a:xfrm>
                  <a:off x="2195513" y="2233613"/>
                  <a:ext cx="23813" cy="15875"/>
                </a:xfrm>
                <a:custGeom>
                  <a:avLst/>
                  <a:gdLst>
                    <a:gd name="T0" fmla="*/ 15 w 15"/>
                    <a:gd name="T1" fmla="*/ 10 h 10"/>
                    <a:gd name="T2" fmla="*/ 1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2"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0" name="Freeform 35">
                  <a:extLst>
                    <a:ext uri="{FF2B5EF4-FFF2-40B4-BE49-F238E27FC236}">
                      <a16:creationId xmlns:a16="http://schemas.microsoft.com/office/drawing/2014/main" id="{4DC6E1D5-9000-40AB-B334-33EBD5475F45}"/>
                    </a:ext>
                  </a:extLst>
                </p:cNvPr>
                <p:cNvSpPr>
                  <a:spLocks/>
                </p:cNvSpPr>
                <p:nvPr/>
              </p:nvSpPr>
              <p:spPr bwMode="auto">
                <a:xfrm>
                  <a:off x="2179638" y="2249488"/>
                  <a:ext cx="23813" cy="15875"/>
                </a:xfrm>
                <a:custGeom>
                  <a:avLst/>
                  <a:gdLst>
                    <a:gd name="T0" fmla="*/ 15 w 15"/>
                    <a:gd name="T1" fmla="*/ 10 h 10"/>
                    <a:gd name="T2" fmla="*/ 3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1" name="Freeform 36">
                  <a:extLst>
                    <a:ext uri="{FF2B5EF4-FFF2-40B4-BE49-F238E27FC236}">
                      <a16:creationId xmlns:a16="http://schemas.microsoft.com/office/drawing/2014/main" id="{5872D9EC-8368-4E64-9FD2-EF9954837B16}"/>
                    </a:ext>
                  </a:extLst>
                </p:cNvPr>
                <p:cNvSpPr>
                  <a:spLocks/>
                </p:cNvSpPr>
                <p:nvPr/>
              </p:nvSpPr>
              <p:spPr bwMode="auto">
                <a:xfrm>
                  <a:off x="2197101" y="2249488"/>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2" name="Freeform 37">
                  <a:extLst>
                    <a:ext uri="{FF2B5EF4-FFF2-40B4-BE49-F238E27FC236}">
                      <a16:creationId xmlns:a16="http://schemas.microsoft.com/office/drawing/2014/main" id="{65A66723-06C5-4C57-8594-AD47EDE1A270}"/>
                    </a:ext>
                  </a:extLst>
                </p:cNvPr>
                <p:cNvSpPr>
                  <a:spLocks/>
                </p:cNvSpPr>
                <p:nvPr/>
              </p:nvSpPr>
              <p:spPr bwMode="auto">
                <a:xfrm>
                  <a:off x="2168526" y="2200276"/>
                  <a:ext cx="23813" cy="15875"/>
                </a:xfrm>
                <a:custGeom>
                  <a:avLst/>
                  <a:gdLst>
                    <a:gd name="T0" fmla="*/ 15 w 15"/>
                    <a:gd name="T1" fmla="*/ 10 h 10"/>
                    <a:gd name="T2" fmla="*/ 2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2" y="10"/>
                      </a:lnTo>
                      <a:lnTo>
                        <a:pt x="0" y="0"/>
                      </a:lnTo>
                      <a:lnTo>
                        <a:pt x="12" y="0"/>
                      </a:lnTo>
                      <a:lnTo>
                        <a:pt x="15"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3" name="Freeform 38">
                  <a:extLst>
                    <a:ext uri="{FF2B5EF4-FFF2-40B4-BE49-F238E27FC236}">
                      <a16:creationId xmlns:a16="http://schemas.microsoft.com/office/drawing/2014/main" id="{62BD92FE-2E33-4EFA-8C63-D3D1B67CFD5A}"/>
                    </a:ext>
                  </a:extLst>
                </p:cNvPr>
                <p:cNvSpPr>
                  <a:spLocks/>
                </p:cNvSpPr>
                <p:nvPr/>
              </p:nvSpPr>
              <p:spPr bwMode="auto">
                <a:xfrm>
                  <a:off x="2187576" y="2200276"/>
                  <a:ext cx="23813" cy="15875"/>
                </a:xfrm>
                <a:custGeom>
                  <a:avLst/>
                  <a:gdLst>
                    <a:gd name="T0" fmla="*/ 15 w 15"/>
                    <a:gd name="T1" fmla="*/ 10 h 10"/>
                    <a:gd name="T2" fmla="*/ 3 w 15"/>
                    <a:gd name="T3" fmla="*/ 10 h 10"/>
                    <a:gd name="T4" fmla="*/ 0 w 15"/>
                    <a:gd name="T5" fmla="*/ 0 h 10"/>
                    <a:gd name="T6" fmla="*/ 13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3"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4" name="Freeform 39">
                  <a:extLst>
                    <a:ext uri="{FF2B5EF4-FFF2-40B4-BE49-F238E27FC236}">
                      <a16:creationId xmlns:a16="http://schemas.microsoft.com/office/drawing/2014/main" id="{C765575C-90DC-42C9-923B-8D241D468AEC}"/>
                    </a:ext>
                  </a:extLst>
                </p:cNvPr>
                <p:cNvSpPr>
                  <a:spLocks/>
                </p:cNvSpPr>
                <p:nvPr/>
              </p:nvSpPr>
              <p:spPr bwMode="auto">
                <a:xfrm>
                  <a:off x="2171701" y="2216151"/>
                  <a:ext cx="23813" cy="17463"/>
                </a:xfrm>
                <a:custGeom>
                  <a:avLst/>
                  <a:gdLst>
                    <a:gd name="T0" fmla="*/ 15 w 15"/>
                    <a:gd name="T1" fmla="*/ 11 h 11"/>
                    <a:gd name="T2" fmla="*/ 3 w 15"/>
                    <a:gd name="T3" fmla="*/ 11 h 11"/>
                    <a:gd name="T4" fmla="*/ 0 w 15"/>
                    <a:gd name="T5" fmla="*/ 0 h 11"/>
                    <a:gd name="T6" fmla="*/ 13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3" y="11"/>
                      </a:lnTo>
                      <a:lnTo>
                        <a:pt x="0" y="0"/>
                      </a:lnTo>
                      <a:lnTo>
                        <a:pt x="13" y="0"/>
                      </a:lnTo>
                      <a:lnTo>
                        <a:pt x="15"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5" name="Freeform 40">
                  <a:extLst>
                    <a:ext uri="{FF2B5EF4-FFF2-40B4-BE49-F238E27FC236}">
                      <a16:creationId xmlns:a16="http://schemas.microsoft.com/office/drawing/2014/main" id="{9C7CE675-7F2E-4A36-9DB2-1E760B8D9752}"/>
                    </a:ext>
                  </a:extLst>
                </p:cNvPr>
                <p:cNvSpPr>
                  <a:spLocks/>
                </p:cNvSpPr>
                <p:nvPr/>
              </p:nvSpPr>
              <p:spPr bwMode="auto">
                <a:xfrm>
                  <a:off x="2192338" y="2216151"/>
                  <a:ext cx="22225" cy="17463"/>
                </a:xfrm>
                <a:custGeom>
                  <a:avLst/>
                  <a:gdLst>
                    <a:gd name="T0" fmla="*/ 14 w 14"/>
                    <a:gd name="T1" fmla="*/ 11 h 11"/>
                    <a:gd name="T2" fmla="*/ 2 w 14"/>
                    <a:gd name="T3" fmla="*/ 11 h 11"/>
                    <a:gd name="T4" fmla="*/ 0 w 14"/>
                    <a:gd name="T5" fmla="*/ 0 h 11"/>
                    <a:gd name="T6" fmla="*/ 12 w 14"/>
                    <a:gd name="T7" fmla="*/ 0 h 11"/>
                    <a:gd name="T8" fmla="*/ 14 w 14"/>
                    <a:gd name="T9" fmla="*/ 11 h 11"/>
                  </a:gdLst>
                  <a:ahLst/>
                  <a:cxnLst>
                    <a:cxn ang="0">
                      <a:pos x="T0" y="T1"/>
                    </a:cxn>
                    <a:cxn ang="0">
                      <a:pos x="T2" y="T3"/>
                    </a:cxn>
                    <a:cxn ang="0">
                      <a:pos x="T4" y="T5"/>
                    </a:cxn>
                    <a:cxn ang="0">
                      <a:pos x="T6" y="T7"/>
                    </a:cxn>
                    <a:cxn ang="0">
                      <a:pos x="T8" y="T9"/>
                    </a:cxn>
                  </a:cxnLst>
                  <a:rect l="0" t="0" r="r" b="b"/>
                  <a:pathLst>
                    <a:path w="14" h="11">
                      <a:moveTo>
                        <a:pt x="14" y="11"/>
                      </a:moveTo>
                      <a:lnTo>
                        <a:pt x="2" y="11"/>
                      </a:lnTo>
                      <a:lnTo>
                        <a:pt x="0" y="0"/>
                      </a:lnTo>
                      <a:lnTo>
                        <a:pt x="12" y="0"/>
                      </a:lnTo>
                      <a:lnTo>
                        <a:pt x="14" y="1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6" name="Freeform 41">
                  <a:extLst>
                    <a:ext uri="{FF2B5EF4-FFF2-40B4-BE49-F238E27FC236}">
                      <a16:creationId xmlns:a16="http://schemas.microsoft.com/office/drawing/2014/main" id="{CD6ED08C-D4E2-44AA-BBF7-D18A2134217B}"/>
                    </a:ext>
                  </a:extLst>
                </p:cNvPr>
                <p:cNvSpPr>
                  <a:spLocks/>
                </p:cNvSpPr>
                <p:nvPr/>
              </p:nvSpPr>
              <p:spPr bwMode="auto">
                <a:xfrm>
                  <a:off x="2090738" y="2233613"/>
                  <a:ext cx="42863" cy="15875"/>
                </a:xfrm>
                <a:custGeom>
                  <a:avLst/>
                  <a:gdLst>
                    <a:gd name="T0" fmla="*/ 27 w 27"/>
                    <a:gd name="T1" fmla="*/ 10 h 10"/>
                    <a:gd name="T2" fmla="*/ 1 w 27"/>
                    <a:gd name="T3" fmla="*/ 10 h 10"/>
                    <a:gd name="T4" fmla="*/ 0 w 27"/>
                    <a:gd name="T5" fmla="*/ 0 h 10"/>
                    <a:gd name="T6" fmla="*/ 23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1" y="10"/>
                      </a:lnTo>
                      <a:lnTo>
                        <a:pt x="0" y="0"/>
                      </a:lnTo>
                      <a:lnTo>
                        <a:pt x="23" y="0"/>
                      </a:lnTo>
                      <a:lnTo>
                        <a:pt x="27"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7" name="Freeform 42">
                  <a:extLst>
                    <a:ext uri="{FF2B5EF4-FFF2-40B4-BE49-F238E27FC236}">
                      <a16:creationId xmlns:a16="http://schemas.microsoft.com/office/drawing/2014/main" id="{245873BC-B0CD-4208-8153-9298734319DE}"/>
                    </a:ext>
                  </a:extLst>
                </p:cNvPr>
                <p:cNvSpPr>
                  <a:spLocks/>
                </p:cNvSpPr>
                <p:nvPr/>
              </p:nvSpPr>
              <p:spPr bwMode="auto">
                <a:xfrm>
                  <a:off x="2092326" y="2249488"/>
                  <a:ext cx="42863" cy="15875"/>
                </a:xfrm>
                <a:custGeom>
                  <a:avLst/>
                  <a:gdLst>
                    <a:gd name="T0" fmla="*/ 27 w 27"/>
                    <a:gd name="T1" fmla="*/ 10 h 10"/>
                    <a:gd name="T2" fmla="*/ 2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2" y="10"/>
                      </a:lnTo>
                      <a:lnTo>
                        <a:pt x="0" y="0"/>
                      </a:lnTo>
                      <a:lnTo>
                        <a:pt x="26" y="0"/>
                      </a:lnTo>
                      <a:lnTo>
                        <a:pt x="2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8" name="Freeform 43">
                  <a:extLst>
                    <a:ext uri="{FF2B5EF4-FFF2-40B4-BE49-F238E27FC236}">
                      <a16:creationId xmlns:a16="http://schemas.microsoft.com/office/drawing/2014/main" id="{980A3B0B-32F3-4974-ABBF-3E3B7B2B3A71}"/>
                    </a:ext>
                  </a:extLst>
                </p:cNvPr>
                <p:cNvSpPr>
                  <a:spLocks/>
                </p:cNvSpPr>
                <p:nvPr/>
              </p:nvSpPr>
              <p:spPr bwMode="auto">
                <a:xfrm>
                  <a:off x="2187576" y="2181226"/>
                  <a:ext cx="9525" cy="7938"/>
                </a:xfrm>
                <a:custGeom>
                  <a:avLst/>
                  <a:gdLst>
                    <a:gd name="T0" fmla="*/ 0 w 6"/>
                    <a:gd name="T1" fmla="*/ 0 h 5"/>
                    <a:gd name="T2" fmla="*/ 5 w 6"/>
                    <a:gd name="T3" fmla="*/ 0 h 5"/>
                    <a:gd name="T4" fmla="*/ 6 w 6"/>
                    <a:gd name="T5" fmla="*/ 5 h 5"/>
                    <a:gd name="T6" fmla="*/ 1 w 6"/>
                    <a:gd name="T7" fmla="*/ 5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lnTo>
                        <a:pt x="5" y="0"/>
                      </a:lnTo>
                      <a:lnTo>
                        <a:pt x="6" y="5"/>
                      </a:lnTo>
                      <a:lnTo>
                        <a:pt x="1" y="5"/>
                      </a:lnTo>
                      <a:lnTo>
                        <a:pt x="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09" name="Freeform 44">
                  <a:extLst>
                    <a:ext uri="{FF2B5EF4-FFF2-40B4-BE49-F238E27FC236}">
                      <a16:creationId xmlns:a16="http://schemas.microsoft.com/office/drawing/2014/main" id="{FAB21E40-EB2A-48E4-A99D-F577C6962990}"/>
                    </a:ext>
                  </a:extLst>
                </p:cNvPr>
                <p:cNvSpPr>
                  <a:spLocks/>
                </p:cNvSpPr>
                <p:nvPr/>
              </p:nvSpPr>
              <p:spPr bwMode="auto">
                <a:xfrm>
                  <a:off x="2011363" y="1914526"/>
                  <a:ext cx="185738" cy="69850"/>
                </a:xfrm>
                <a:custGeom>
                  <a:avLst/>
                  <a:gdLst>
                    <a:gd name="T0" fmla="*/ 9 w 117"/>
                    <a:gd name="T1" fmla="*/ 8 h 44"/>
                    <a:gd name="T2" fmla="*/ 0 w 117"/>
                    <a:gd name="T3" fmla="*/ 44 h 44"/>
                    <a:gd name="T4" fmla="*/ 117 w 117"/>
                    <a:gd name="T5" fmla="*/ 44 h 44"/>
                    <a:gd name="T6" fmla="*/ 109 w 117"/>
                    <a:gd name="T7" fmla="*/ 8 h 44"/>
                    <a:gd name="T8" fmla="*/ 99 w 117"/>
                    <a:gd name="T9" fmla="*/ 2 h 44"/>
                    <a:gd name="T10" fmla="*/ 85 w 117"/>
                    <a:gd name="T11" fmla="*/ 2 h 44"/>
                    <a:gd name="T12" fmla="*/ 75 w 117"/>
                    <a:gd name="T13" fmla="*/ 3 h 44"/>
                    <a:gd name="T14" fmla="*/ 39 w 117"/>
                    <a:gd name="T15" fmla="*/ 3 h 44"/>
                    <a:gd name="T16" fmla="*/ 31 w 117"/>
                    <a:gd name="T17" fmla="*/ 0 h 44"/>
                    <a:gd name="T18" fmla="*/ 19 w 117"/>
                    <a:gd name="T19" fmla="*/ 3 h 44"/>
                    <a:gd name="T20" fmla="*/ 9 w 117"/>
                    <a:gd name="T21"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44">
                      <a:moveTo>
                        <a:pt x="9" y="8"/>
                      </a:moveTo>
                      <a:lnTo>
                        <a:pt x="0" y="44"/>
                      </a:lnTo>
                      <a:lnTo>
                        <a:pt x="117" y="44"/>
                      </a:lnTo>
                      <a:lnTo>
                        <a:pt x="109" y="8"/>
                      </a:lnTo>
                      <a:lnTo>
                        <a:pt x="99" y="2"/>
                      </a:lnTo>
                      <a:lnTo>
                        <a:pt x="85" y="2"/>
                      </a:lnTo>
                      <a:lnTo>
                        <a:pt x="75" y="3"/>
                      </a:lnTo>
                      <a:lnTo>
                        <a:pt x="39" y="3"/>
                      </a:lnTo>
                      <a:lnTo>
                        <a:pt x="31" y="0"/>
                      </a:lnTo>
                      <a:lnTo>
                        <a:pt x="19" y="3"/>
                      </a:lnTo>
                      <a:lnTo>
                        <a:pt x="9"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0" name="Freeform 45">
                  <a:extLst>
                    <a:ext uri="{FF2B5EF4-FFF2-40B4-BE49-F238E27FC236}">
                      <a16:creationId xmlns:a16="http://schemas.microsoft.com/office/drawing/2014/main" id="{71B3DC01-B1F6-4F3C-871F-880111773A35}"/>
                    </a:ext>
                  </a:extLst>
                </p:cNvPr>
                <p:cNvSpPr>
                  <a:spLocks/>
                </p:cNvSpPr>
                <p:nvPr/>
              </p:nvSpPr>
              <p:spPr bwMode="auto">
                <a:xfrm>
                  <a:off x="2025651" y="1909763"/>
                  <a:ext cx="158750" cy="31750"/>
                </a:xfrm>
                <a:custGeom>
                  <a:avLst/>
                  <a:gdLst>
                    <a:gd name="T0" fmla="*/ 59 w 59"/>
                    <a:gd name="T1" fmla="*/ 7 h 12"/>
                    <a:gd name="T2" fmla="*/ 58 w 59"/>
                    <a:gd name="T3" fmla="*/ 5 h 12"/>
                    <a:gd name="T4" fmla="*/ 56 w 59"/>
                    <a:gd name="T5" fmla="*/ 3 h 12"/>
                    <a:gd name="T6" fmla="*/ 49 w 59"/>
                    <a:gd name="T7" fmla="*/ 0 h 12"/>
                    <a:gd name="T8" fmla="*/ 45 w 59"/>
                    <a:gd name="T9" fmla="*/ 0 h 12"/>
                    <a:gd name="T10" fmla="*/ 43 w 59"/>
                    <a:gd name="T11" fmla="*/ 0 h 12"/>
                    <a:gd name="T12" fmla="*/ 40 w 59"/>
                    <a:gd name="T13" fmla="*/ 2 h 12"/>
                    <a:gd name="T14" fmla="*/ 30 w 59"/>
                    <a:gd name="T15" fmla="*/ 2 h 12"/>
                    <a:gd name="T16" fmla="*/ 19 w 59"/>
                    <a:gd name="T17" fmla="*/ 2 h 12"/>
                    <a:gd name="T18" fmla="*/ 16 w 59"/>
                    <a:gd name="T19" fmla="*/ 0 h 12"/>
                    <a:gd name="T20" fmla="*/ 14 w 59"/>
                    <a:gd name="T21" fmla="*/ 0 h 12"/>
                    <a:gd name="T22" fmla="*/ 10 w 59"/>
                    <a:gd name="T23" fmla="*/ 0 h 12"/>
                    <a:gd name="T24" fmla="*/ 3 w 59"/>
                    <a:gd name="T25" fmla="*/ 3 h 12"/>
                    <a:gd name="T26" fmla="*/ 1 w 59"/>
                    <a:gd name="T27" fmla="*/ 5 h 12"/>
                    <a:gd name="T28" fmla="*/ 0 w 59"/>
                    <a:gd name="T29" fmla="*/ 7 h 12"/>
                    <a:gd name="T30" fmla="*/ 13 w 59"/>
                    <a:gd name="T31" fmla="*/ 3 h 12"/>
                    <a:gd name="T32" fmla="*/ 18 w 59"/>
                    <a:gd name="T33" fmla="*/ 8 h 12"/>
                    <a:gd name="T34" fmla="*/ 24 w 59"/>
                    <a:gd name="T35" fmla="*/ 12 h 12"/>
                    <a:gd name="T36" fmla="*/ 35 w 59"/>
                    <a:gd name="T37" fmla="*/ 12 h 12"/>
                    <a:gd name="T38" fmla="*/ 40 w 59"/>
                    <a:gd name="T39" fmla="*/ 8 h 12"/>
                    <a:gd name="T40" fmla="*/ 46 w 59"/>
                    <a:gd name="T41" fmla="*/ 3 h 12"/>
                    <a:gd name="T42" fmla="*/ 59 w 59"/>
                    <a:gd name="T43"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12">
                      <a:moveTo>
                        <a:pt x="59" y="7"/>
                      </a:moveTo>
                      <a:cubicBezTo>
                        <a:pt x="59" y="6"/>
                        <a:pt x="58" y="5"/>
                        <a:pt x="58" y="5"/>
                      </a:cubicBezTo>
                      <a:cubicBezTo>
                        <a:pt x="58" y="4"/>
                        <a:pt x="57" y="4"/>
                        <a:pt x="56" y="3"/>
                      </a:cubicBezTo>
                      <a:cubicBezTo>
                        <a:pt x="55" y="2"/>
                        <a:pt x="51" y="0"/>
                        <a:pt x="49" y="0"/>
                      </a:cubicBezTo>
                      <a:cubicBezTo>
                        <a:pt x="48" y="0"/>
                        <a:pt x="46" y="0"/>
                        <a:pt x="45" y="0"/>
                      </a:cubicBezTo>
                      <a:cubicBezTo>
                        <a:pt x="45" y="0"/>
                        <a:pt x="44" y="0"/>
                        <a:pt x="43" y="0"/>
                      </a:cubicBezTo>
                      <a:cubicBezTo>
                        <a:pt x="43" y="1"/>
                        <a:pt x="41" y="2"/>
                        <a:pt x="40" y="2"/>
                      </a:cubicBezTo>
                      <a:cubicBezTo>
                        <a:pt x="39" y="2"/>
                        <a:pt x="30" y="2"/>
                        <a:pt x="30" y="2"/>
                      </a:cubicBezTo>
                      <a:cubicBezTo>
                        <a:pt x="30" y="2"/>
                        <a:pt x="20" y="2"/>
                        <a:pt x="19" y="2"/>
                      </a:cubicBezTo>
                      <a:cubicBezTo>
                        <a:pt x="18" y="2"/>
                        <a:pt x="16" y="1"/>
                        <a:pt x="16" y="0"/>
                      </a:cubicBezTo>
                      <a:cubicBezTo>
                        <a:pt x="15" y="0"/>
                        <a:pt x="15" y="0"/>
                        <a:pt x="14" y="0"/>
                      </a:cubicBezTo>
                      <a:cubicBezTo>
                        <a:pt x="13" y="0"/>
                        <a:pt x="11" y="0"/>
                        <a:pt x="10" y="0"/>
                      </a:cubicBezTo>
                      <a:cubicBezTo>
                        <a:pt x="8" y="0"/>
                        <a:pt x="4" y="2"/>
                        <a:pt x="3" y="3"/>
                      </a:cubicBezTo>
                      <a:cubicBezTo>
                        <a:pt x="2" y="4"/>
                        <a:pt x="1" y="4"/>
                        <a:pt x="1" y="5"/>
                      </a:cubicBezTo>
                      <a:cubicBezTo>
                        <a:pt x="1" y="5"/>
                        <a:pt x="0" y="7"/>
                        <a:pt x="0" y="7"/>
                      </a:cubicBezTo>
                      <a:cubicBezTo>
                        <a:pt x="3" y="5"/>
                        <a:pt x="10" y="3"/>
                        <a:pt x="13" y="3"/>
                      </a:cubicBezTo>
                      <a:cubicBezTo>
                        <a:pt x="15" y="3"/>
                        <a:pt x="16" y="6"/>
                        <a:pt x="18" y="8"/>
                      </a:cubicBezTo>
                      <a:cubicBezTo>
                        <a:pt x="21" y="12"/>
                        <a:pt x="22" y="12"/>
                        <a:pt x="24" y="12"/>
                      </a:cubicBezTo>
                      <a:cubicBezTo>
                        <a:pt x="25" y="12"/>
                        <a:pt x="34" y="12"/>
                        <a:pt x="35" y="12"/>
                      </a:cubicBezTo>
                      <a:cubicBezTo>
                        <a:pt x="37" y="12"/>
                        <a:pt x="38" y="12"/>
                        <a:pt x="40" y="8"/>
                      </a:cubicBezTo>
                      <a:cubicBezTo>
                        <a:pt x="42" y="6"/>
                        <a:pt x="44" y="3"/>
                        <a:pt x="46" y="3"/>
                      </a:cubicBezTo>
                      <a:cubicBezTo>
                        <a:pt x="49" y="3"/>
                        <a:pt x="56" y="5"/>
                        <a:pt x="59"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1" name="Oval 46">
                  <a:extLst>
                    <a:ext uri="{FF2B5EF4-FFF2-40B4-BE49-F238E27FC236}">
                      <a16:creationId xmlns:a16="http://schemas.microsoft.com/office/drawing/2014/main" id="{49ADE875-22AE-4479-B527-AC9B1BFC15E7}"/>
                    </a:ext>
                  </a:extLst>
                </p:cNvPr>
                <p:cNvSpPr>
                  <a:spLocks noChangeArrowheads="1"/>
                </p:cNvSpPr>
                <p:nvPr/>
              </p:nvSpPr>
              <p:spPr bwMode="auto">
                <a:xfrm>
                  <a:off x="2092326" y="1917701"/>
                  <a:ext cx="22225"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2" name="Freeform 47">
                  <a:extLst>
                    <a:ext uri="{FF2B5EF4-FFF2-40B4-BE49-F238E27FC236}">
                      <a16:creationId xmlns:a16="http://schemas.microsoft.com/office/drawing/2014/main" id="{80650455-171C-4AFC-984B-FF90E76A8364}"/>
                    </a:ext>
                  </a:extLst>
                </p:cNvPr>
                <p:cNvSpPr>
                  <a:spLocks/>
                </p:cNvSpPr>
                <p:nvPr/>
              </p:nvSpPr>
              <p:spPr bwMode="auto">
                <a:xfrm>
                  <a:off x="2098676" y="1919288"/>
                  <a:ext cx="12700" cy="17463"/>
                </a:xfrm>
                <a:custGeom>
                  <a:avLst/>
                  <a:gdLst>
                    <a:gd name="T0" fmla="*/ 3 w 5"/>
                    <a:gd name="T1" fmla="*/ 2 h 6"/>
                    <a:gd name="T2" fmla="*/ 5 w 5"/>
                    <a:gd name="T3" fmla="*/ 1 h 6"/>
                    <a:gd name="T4" fmla="*/ 2 w 5"/>
                    <a:gd name="T5" fmla="*/ 1 h 6"/>
                    <a:gd name="T6" fmla="*/ 0 w 5"/>
                    <a:gd name="T7" fmla="*/ 1 h 6"/>
                    <a:gd name="T8" fmla="*/ 2 w 5"/>
                    <a:gd name="T9" fmla="*/ 2 h 6"/>
                    <a:gd name="T10" fmla="*/ 0 w 5"/>
                    <a:gd name="T11" fmla="*/ 6 h 6"/>
                    <a:gd name="T12" fmla="*/ 2 w 5"/>
                    <a:gd name="T13" fmla="*/ 2 h 6"/>
                    <a:gd name="T14" fmla="*/ 5 w 5"/>
                    <a:gd name="T15" fmla="*/ 6 h 6"/>
                    <a:gd name="T16" fmla="*/ 3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3" y="2"/>
                      </a:moveTo>
                      <a:cubicBezTo>
                        <a:pt x="4" y="1"/>
                        <a:pt x="5" y="1"/>
                        <a:pt x="5" y="1"/>
                      </a:cubicBezTo>
                      <a:cubicBezTo>
                        <a:pt x="5" y="0"/>
                        <a:pt x="3" y="0"/>
                        <a:pt x="2" y="1"/>
                      </a:cubicBezTo>
                      <a:cubicBezTo>
                        <a:pt x="1" y="0"/>
                        <a:pt x="0" y="0"/>
                        <a:pt x="0" y="1"/>
                      </a:cubicBezTo>
                      <a:cubicBezTo>
                        <a:pt x="0" y="1"/>
                        <a:pt x="1" y="1"/>
                        <a:pt x="2" y="2"/>
                      </a:cubicBezTo>
                      <a:cubicBezTo>
                        <a:pt x="1" y="2"/>
                        <a:pt x="0" y="4"/>
                        <a:pt x="0" y="6"/>
                      </a:cubicBezTo>
                      <a:cubicBezTo>
                        <a:pt x="0" y="6"/>
                        <a:pt x="1" y="4"/>
                        <a:pt x="2" y="2"/>
                      </a:cubicBezTo>
                      <a:cubicBezTo>
                        <a:pt x="4" y="4"/>
                        <a:pt x="5" y="6"/>
                        <a:pt x="5" y="6"/>
                      </a:cubicBezTo>
                      <a:cubicBezTo>
                        <a:pt x="5" y="4"/>
                        <a:pt x="4" y="2"/>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3" name="Freeform 48">
                  <a:extLst>
                    <a:ext uri="{FF2B5EF4-FFF2-40B4-BE49-F238E27FC236}">
                      <a16:creationId xmlns:a16="http://schemas.microsoft.com/office/drawing/2014/main" id="{EB00A45C-11B1-453D-8276-B2844373F7C5}"/>
                    </a:ext>
                  </a:extLst>
                </p:cNvPr>
                <p:cNvSpPr>
                  <a:spLocks/>
                </p:cNvSpPr>
                <p:nvPr/>
              </p:nvSpPr>
              <p:spPr bwMode="auto">
                <a:xfrm>
                  <a:off x="2184401"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4" name="Freeform 49">
                  <a:extLst>
                    <a:ext uri="{FF2B5EF4-FFF2-40B4-BE49-F238E27FC236}">
                      <a16:creationId xmlns:a16="http://schemas.microsoft.com/office/drawing/2014/main" id="{04AE1FA8-7D72-40CC-A5AC-745631529B9C}"/>
                    </a:ext>
                  </a:extLst>
                </p:cNvPr>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5" name="Freeform 50">
                  <a:extLst>
                    <a:ext uri="{FF2B5EF4-FFF2-40B4-BE49-F238E27FC236}">
                      <a16:creationId xmlns:a16="http://schemas.microsoft.com/office/drawing/2014/main" id="{90C6B376-C7C6-4BA4-8DB3-F299F65F821B}"/>
                    </a:ext>
                  </a:extLst>
                </p:cNvPr>
                <p:cNvSpPr>
                  <a:spLocks/>
                </p:cNvSpPr>
                <p:nvPr/>
              </p:nvSpPr>
              <p:spPr bwMode="auto">
                <a:xfrm>
                  <a:off x="2181226"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6" name="Freeform 51">
                  <a:extLst>
                    <a:ext uri="{FF2B5EF4-FFF2-40B4-BE49-F238E27FC236}">
                      <a16:creationId xmlns:a16="http://schemas.microsoft.com/office/drawing/2014/main" id="{F2DC67BE-5956-4221-9CF6-24499079BEC9}"/>
                    </a:ext>
                  </a:extLst>
                </p:cNvPr>
                <p:cNvSpPr>
                  <a:spLocks/>
                </p:cNvSpPr>
                <p:nvPr/>
              </p:nvSpPr>
              <p:spPr bwMode="auto">
                <a:xfrm>
                  <a:off x="1993901" y="1917701"/>
                  <a:ext cx="222250" cy="139700"/>
                </a:xfrm>
                <a:custGeom>
                  <a:avLst/>
                  <a:gdLst>
                    <a:gd name="T0" fmla="*/ 73 w 83"/>
                    <a:gd name="T1" fmla="*/ 6 h 52"/>
                    <a:gd name="T2" fmla="*/ 71 w 83"/>
                    <a:gd name="T3" fmla="*/ 4 h 52"/>
                    <a:gd name="T4" fmla="*/ 71 w 83"/>
                    <a:gd name="T5" fmla="*/ 4 h 52"/>
                    <a:gd name="T6" fmla="*/ 71 w 83"/>
                    <a:gd name="T7" fmla="*/ 4 h 52"/>
                    <a:gd name="T8" fmla="*/ 58 w 83"/>
                    <a:gd name="T9" fmla="*/ 0 h 52"/>
                    <a:gd name="T10" fmla="*/ 52 w 83"/>
                    <a:gd name="T11" fmla="*/ 5 h 52"/>
                    <a:gd name="T12" fmla="*/ 47 w 83"/>
                    <a:gd name="T13" fmla="*/ 9 h 52"/>
                    <a:gd name="T14" fmla="*/ 36 w 83"/>
                    <a:gd name="T15" fmla="*/ 9 h 52"/>
                    <a:gd name="T16" fmla="*/ 30 w 83"/>
                    <a:gd name="T17" fmla="*/ 5 h 52"/>
                    <a:gd name="T18" fmla="*/ 25 w 83"/>
                    <a:gd name="T19" fmla="*/ 0 h 52"/>
                    <a:gd name="T20" fmla="*/ 12 w 83"/>
                    <a:gd name="T21" fmla="*/ 4 h 52"/>
                    <a:gd name="T22" fmla="*/ 10 w 83"/>
                    <a:gd name="T23" fmla="*/ 6 h 52"/>
                    <a:gd name="T24" fmla="*/ 0 w 83"/>
                    <a:gd name="T25" fmla="*/ 40 h 52"/>
                    <a:gd name="T26" fmla="*/ 9 w 83"/>
                    <a:gd name="T27" fmla="*/ 52 h 52"/>
                    <a:gd name="T28" fmla="*/ 21 w 83"/>
                    <a:gd name="T29" fmla="*/ 41 h 52"/>
                    <a:gd name="T30" fmla="*/ 28 w 83"/>
                    <a:gd name="T31" fmla="*/ 38 h 52"/>
                    <a:gd name="T32" fmla="*/ 42 w 83"/>
                    <a:gd name="T33" fmla="*/ 38 h 52"/>
                    <a:gd name="T34" fmla="*/ 55 w 83"/>
                    <a:gd name="T35" fmla="*/ 38 h 52"/>
                    <a:gd name="T36" fmla="*/ 62 w 83"/>
                    <a:gd name="T37" fmla="*/ 41 h 52"/>
                    <a:gd name="T38" fmla="*/ 74 w 83"/>
                    <a:gd name="T39" fmla="*/ 52 h 52"/>
                    <a:gd name="T40" fmla="*/ 83 w 83"/>
                    <a:gd name="T41" fmla="*/ 40 h 52"/>
                    <a:gd name="T42" fmla="*/ 73 w 83"/>
                    <a:gd name="T43"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52">
                      <a:moveTo>
                        <a:pt x="73" y="6"/>
                      </a:moveTo>
                      <a:cubicBezTo>
                        <a:pt x="73" y="4"/>
                        <a:pt x="71" y="4"/>
                        <a:pt x="71" y="4"/>
                      </a:cubicBezTo>
                      <a:cubicBezTo>
                        <a:pt x="71" y="4"/>
                        <a:pt x="71" y="4"/>
                        <a:pt x="71" y="4"/>
                      </a:cubicBezTo>
                      <a:cubicBezTo>
                        <a:pt x="71" y="4"/>
                        <a:pt x="71" y="4"/>
                        <a:pt x="71" y="4"/>
                      </a:cubicBezTo>
                      <a:cubicBezTo>
                        <a:pt x="68" y="2"/>
                        <a:pt x="61" y="0"/>
                        <a:pt x="58" y="0"/>
                      </a:cubicBezTo>
                      <a:cubicBezTo>
                        <a:pt x="56" y="0"/>
                        <a:pt x="54" y="3"/>
                        <a:pt x="52" y="5"/>
                      </a:cubicBezTo>
                      <a:cubicBezTo>
                        <a:pt x="50" y="9"/>
                        <a:pt x="49" y="9"/>
                        <a:pt x="47" y="9"/>
                      </a:cubicBezTo>
                      <a:cubicBezTo>
                        <a:pt x="46" y="9"/>
                        <a:pt x="37" y="9"/>
                        <a:pt x="36" y="9"/>
                      </a:cubicBezTo>
                      <a:cubicBezTo>
                        <a:pt x="34" y="9"/>
                        <a:pt x="33" y="9"/>
                        <a:pt x="30" y="5"/>
                      </a:cubicBezTo>
                      <a:cubicBezTo>
                        <a:pt x="28" y="3"/>
                        <a:pt x="27" y="0"/>
                        <a:pt x="25" y="0"/>
                      </a:cubicBezTo>
                      <a:cubicBezTo>
                        <a:pt x="22" y="0"/>
                        <a:pt x="15" y="2"/>
                        <a:pt x="12" y="4"/>
                      </a:cubicBezTo>
                      <a:cubicBezTo>
                        <a:pt x="12" y="4"/>
                        <a:pt x="11" y="4"/>
                        <a:pt x="10" y="6"/>
                      </a:cubicBezTo>
                      <a:cubicBezTo>
                        <a:pt x="9" y="9"/>
                        <a:pt x="0" y="31"/>
                        <a:pt x="0" y="40"/>
                      </a:cubicBezTo>
                      <a:cubicBezTo>
                        <a:pt x="0" y="51"/>
                        <a:pt x="8" y="52"/>
                        <a:pt x="9" y="52"/>
                      </a:cubicBezTo>
                      <a:cubicBezTo>
                        <a:pt x="10" y="52"/>
                        <a:pt x="19" y="43"/>
                        <a:pt x="21" y="41"/>
                      </a:cubicBezTo>
                      <a:cubicBezTo>
                        <a:pt x="24" y="38"/>
                        <a:pt x="26" y="38"/>
                        <a:pt x="28" y="38"/>
                      </a:cubicBezTo>
                      <a:cubicBezTo>
                        <a:pt x="30" y="38"/>
                        <a:pt x="32" y="38"/>
                        <a:pt x="42" y="38"/>
                      </a:cubicBezTo>
                      <a:cubicBezTo>
                        <a:pt x="51" y="38"/>
                        <a:pt x="53" y="38"/>
                        <a:pt x="55" y="38"/>
                      </a:cubicBezTo>
                      <a:cubicBezTo>
                        <a:pt x="57" y="38"/>
                        <a:pt x="59" y="38"/>
                        <a:pt x="62" y="41"/>
                      </a:cubicBezTo>
                      <a:cubicBezTo>
                        <a:pt x="65" y="43"/>
                        <a:pt x="73" y="52"/>
                        <a:pt x="74" y="52"/>
                      </a:cubicBezTo>
                      <a:cubicBezTo>
                        <a:pt x="75" y="52"/>
                        <a:pt x="83" y="51"/>
                        <a:pt x="83" y="40"/>
                      </a:cubicBezTo>
                      <a:cubicBezTo>
                        <a:pt x="83" y="31"/>
                        <a:pt x="74" y="9"/>
                        <a:pt x="7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7" name="Freeform 52">
                  <a:extLst>
                    <a:ext uri="{FF2B5EF4-FFF2-40B4-BE49-F238E27FC236}">
                      <a16:creationId xmlns:a16="http://schemas.microsoft.com/office/drawing/2014/main" id="{67F3BFFA-DE47-4D8C-97E5-28FD01EBFAAD}"/>
                    </a:ext>
                  </a:extLst>
                </p:cNvPr>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8" name="Freeform 53">
                  <a:extLst>
                    <a:ext uri="{FF2B5EF4-FFF2-40B4-BE49-F238E27FC236}">
                      <a16:creationId xmlns:a16="http://schemas.microsoft.com/office/drawing/2014/main" id="{DD42A087-0861-4A4A-BDAF-048A84AFAAE8}"/>
                    </a:ext>
                  </a:extLst>
                </p:cNvPr>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19" name="Oval 54">
                  <a:extLst>
                    <a:ext uri="{FF2B5EF4-FFF2-40B4-BE49-F238E27FC236}">
                      <a16:creationId xmlns:a16="http://schemas.microsoft.com/office/drawing/2014/main" id="{4FC5D0EC-8FBF-4DA0-BA2D-E61037D3CD16}"/>
                    </a:ext>
                  </a:extLst>
                </p:cNvPr>
                <p:cNvSpPr>
                  <a:spLocks noChangeArrowheads="1"/>
                </p:cNvSpPr>
                <p:nvPr/>
              </p:nvSpPr>
              <p:spPr bwMode="auto">
                <a:xfrm>
                  <a:off x="2111376" y="19685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0" name="Oval 55">
                  <a:extLst>
                    <a:ext uri="{FF2B5EF4-FFF2-40B4-BE49-F238E27FC236}">
                      <a16:creationId xmlns:a16="http://schemas.microsoft.com/office/drawing/2014/main" id="{869B2E62-2B30-4BDD-8307-CF0D6569F5B6}"/>
                    </a:ext>
                  </a:extLst>
                </p:cNvPr>
                <p:cNvSpPr>
                  <a:spLocks noChangeArrowheads="1"/>
                </p:cNvSpPr>
                <p:nvPr/>
              </p:nvSpPr>
              <p:spPr bwMode="auto">
                <a:xfrm>
                  <a:off x="211455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1" name="Oval 56">
                  <a:extLst>
                    <a:ext uri="{FF2B5EF4-FFF2-40B4-BE49-F238E27FC236}">
                      <a16:creationId xmlns:a16="http://schemas.microsoft.com/office/drawing/2014/main" id="{C11B3886-F0A3-4812-9452-84038CBA0F4D}"/>
                    </a:ext>
                  </a:extLst>
                </p:cNvPr>
                <p:cNvSpPr>
                  <a:spLocks noChangeArrowheads="1"/>
                </p:cNvSpPr>
                <p:nvPr/>
              </p:nvSpPr>
              <p:spPr bwMode="auto">
                <a:xfrm>
                  <a:off x="205740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2" name="Oval 57">
                  <a:extLst>
                    <a:ext uri="{FF2B5EF4-FFF2-40B4-BE49-F238E27FC236}">
                      <a16:creationId xmlns:a16="http://schemas.microsoft.com/office/drawing/2014/main" id="{C518EFFF-2B6C-4F78-B169-067FBD98D5C8}"/>
                    </a:ext>
                  </a:extLst>
                </p:cNvPr>
                <p:cNvSpPr>
                  <a:spLocks noChangeArrowheads="1"/>
                </p:cNvSpPr>
                <p:nvPr/>
              </p:nvSpPr>
              <p:spPr bwMode="auto">
                <a:xfrm>
                  <a:off x="2025651" y="19304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3" name="Oval 58">
                  <a:extLst>
                    <a:ext uri="{FF2B5EF4-FFF2-40B4-BE49-F238E27FC236}">
                      <a16:creationId xmlns:a16="http://schemas.microsoft.com/office/drawing/2014/main" id="{3456DD5A-A758-4848-9892-F0992AAEB2C9}"/>
                    </a:ext>
                  </a:extLst>
                </p:cNvPr>
                <p:cNvSpPr>
                  <a:spLocks noChangeArrowheads="1"/>
                </p:cNvSpPr>
                <p:nvPr/>
              </p:nvSpPr>
              <p:spPr bwMode="auto">
                <a:xfrm>
                  <a:off x="2028826" y="1933576"/>
                  <a:ext cx="36513"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4" name="Oval 59">
                  <a:extLst>
                    <a:ext uri="{FF2B5EF4-FFF2-40B4-BE49-F238E27FC236}">
                      <a16:creationId xmlns:a16="http://schemas.microsoft.com/office/drawing/2014/main" id="{1649392A-2512-4BC8-BFB5-9686A0D27B9C}"/>
                    </a:ext>
                  </a:extLst>
                </p:cNvPr>
                <p:cNvSpPr>
                  <a:spLocks noChangeArrowheads="1"/>
                </p:cNvSpPr>
                <p:nvPr/>
              </p:nvSpPr>
              <p:spPr bwMode="auto">
                <a:xfrm>
                  <a:off x="2154238" y="1960563"/>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5" name="Oval 60">
                  <a:extLst>
                    <a:ext uri="{FF2B5EF4-FFF2-40B4-BE49-F238E27FC236}">
                      <a16:creationId xmlns:a16="http://schemas.microsoft.com/office/drawing/2014/main" id="{B67856CC-3344-49E3-8A6B-B54576D56EA1}"/>
                    </a:ext>
                  </a:extLst>
                </p:cNvPr>
                <p:cNvSpPr>
                  <a:spLocks noChangeArrowheads="1"/>
                </p:cNvSpPr>
                <p:nvPr/>
              </p:nvSpPr>
              <p:spPr bwMode="auto">
                <a:xfrm>
                  <a:off x="2154238" y="1930401"/>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6" name="Oval 61">
                  <a:extLst>
                    <a:ext uri="{FF2B5EF4-FFF2-40B4-BE49-F238E27FC236}">
                      <a16:creationId xmlns:a16="http://schemas.microsoft.com/office/drawing/2014/main" id="{9449561F-CC7B-48C2-9B86-696DBA75DD5B}"/>
                    </a:ext>
                  </a:extLst>
                </p:cNvPr>
                <p:cNvSpPr>
                  <a:spLocks noChangeArrowheads="1"/>
                </p:cNvSpPr>
                <p:nvPr/>
              </p:nvSpPr>
              <p:spPr bwMode="auto">
                <a:xfrm>
                  <a:off x="2168526"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7" name="Oval 62">
                  <a:extLst>
                    <a:ext uri="{FF2B5EF4-FFF2-40B4-BE49-F238E27FC236}">
                      <a16:creationId xmlns:a16="http://schemas.microsoft.com/office/drawing/2014/main" id="{FE800EF3-246A-4438-A283-22B41D27E415}"/>
                    </a:ext>
                  </a:extLst>
                </p:cNvPr>
                <p:cNvSpPr>
                  <a:spLocks noChangeArrowheads="1"/>
                </p:cNvSpPr>
                <p:nvPr/>
              </p:nvSpPr>
              <p:spPr bwMode="auto">
                <a:xfrm>
                  <a:off x="2138363"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8" name="Oval 63">
                  <a:extLst>
                    <a:ext uri="{FF2B5EF4-FFF2-40B4-BE49-F238E27FC236}">
                      <a16:creationId xmlns:a16="http://schemas.microsoft.com/office/drawing/2014/main" id="{63D25ADF-D02D-41D8-8538-6AE20DD1E0D2}"/>
                    </a:ext>
                  </a:extLst>
                </p:cNvPr>
                <p:cNvSpPr>
                  <a:spLocks noChangeArrowheads="1"/>
                </p:cNvSpPr>
                <p:nvPr/>
              </p:nvSpPr>
              <p:spPr bwMode="auto">
                <a:xfrm>
                  <a:off x="2122488" y="1976438"/>
                  <a:ext cx="23813" cy="269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29" name="Oval 64">
                  <a:extLst>
                    <a:ext uri="{FF2B5EF4-FFF2-40B4-BE49-F238E27FC236}">
                      <a16:creationId xmlns:a16="http://schemas.microsoft.com/office/drawing/2014/main" id="{8761A04B-284D-4DB4-8417-6A80A036DEBA}"/>
                    </a:ext>
                  </a:extLst>
                </p:cNvPr>
                <p:cNvSpPr>
                  <a:spLocks noChangeArrowheads="1"/>
                </p:cNvSpPr>
                <p:nvPr/>
              </p:nvSpPr>
              <p:spPr bwMode="auto">
                <a:xfrm>
                  <a:off x="2084388" y="1949451"/>
                  <a:ext cx="11113"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30" name="Oval 65">
                  <a:extLst>
                    <a:ext uri="{FF2B5EF4-FFF2-40B4-BE49-F238E27FC236}">
                      <a16:creationId xmlns:a16="http://schemas.microsoft.com/office/drawing/2014/main" id="{3064FCC5-4CF1-426E-9D04-24967147FDBE}"/>
                    </a:ext>
                  </a:extLst>
                </p:cNvPr>
                <p:cNvSpPr>
                  <a:spLocks noChangeArrowheads="1"/>
                </p:cNvSpPr>
                <p:nvPr/>
              </p:nvSpPr>
              <p:spPr bwMode="auto">
                <a:xfrm>
                  <a:off x="2114551" y="1949451"/>
                  <a:ext cx="12700"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31" name="Rectangle 66">
                  <a:extLst>
                    <a:ext uri="{FF2B5EF4-FFF2-40B4-BE49-F238E27FC236}">
                      <a16:creationId xmlns:a16="http://schemas.microsoft.com/office/drawing/2014/main" id="{1F9B153D-CD3D-43B8-AE58-84F1815A8E3F}"/>
                    </a:ext>
                  </a:extLst>
                </p:cNvPr>
                <p:cNvSpPr>
                  <a:spLocks noChangeArrowheads="1"/>
                </p:cNvSpPr>
                <p:nvPr/>
              </p:nvSpPr>
              <p:spPr bwMode="auto">
                <a:xfrm>
                  <a:off x="2159000" y="1931988"/>
                  <a:ext cx="863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100" b="1" kern="0">
                      <a:solidFill>
                        <a:srgbClr val="FCD116"/>
                      </a:solidFill>
                      <a:latin typeface="Myriad Pro Light" panose="020B0403030403020204" pitchFamily="34" charset="0"/>
                    </a:rPr>
                    <a:t>Y</a:t>
                  </a:r>
                  <a:endParaRPr lang="en-US" altLang="en-US" sz="1730" kern="0">
                    <a:solidFill>
                      <a:srgbClr val="FFFFFF"/>
                    </a:solidFill>
                  </a:endParaRPr>
                </a:p>
              </p:txBody>
            </p:sp>
            <p:sp>
              <p:nvSpPr>
                <p:cNvPr id="432" name="Rectangle 67">
                  <a:extLst>
                    <a:ext uri="{FF2B5EF4-FFF2-40B4-BE49-F238E27FC236}">
                      <a16:creationId xmlns:a16="http://schemas.microsoft.com/office/drawing/2014/main" id="{AC259B09-73E6-44AA-9C08-DE6DC41EE6CF}"/>
                    </a:ext>
                  </a:extLst>
                </p:cNvPr>
                <p:cNvSpPr>
                  <a:spLocks noChangeArrowheads="1"/>
                </p:cNvSpPr>
                <p:nvPr/>
              </p:nvSpPr>
              <p:spPr bwMode="auto">
                <a:xfrm>
                  <a:off x="2157412" y="1962150"/>
                  <a:ext cx="1079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100" b="1" kern="0">
                      <a:solidFill>
                        <a:srgbClr val="7FBA00"/>
                      </a:solidFill>
                      <a:latin typeface="Myriad Pro Light" panose="020B0403030403020204" pitchFamily="34" charset="0"/>
                    </a:rPr>
                    <a:t>A</a:t>
                  </a:r>
                  <a:endParaRPr lang="en-US" altLang="en-US" sz="1730" kern="0">
                    <a:solidFill>
                      <a:srgbClr val="FFFFFF"/>
                    </a:solidFill>
                  </a:endParaRPr>
                </a:p>
              </p:txBody>
            </p:sp>
            <p:sp>
              <p:nvSpPr>
                <p:cNvPr id="433" name="Rectangle 68">
                  <a:extLst>
                    <a:ext uri="{FF2B5EF4-FFF2-40B4-BE49-F238E27FC236}">
                      <a16:creationId xmlns:a16="http://schemas.microsoft.com/office/drawing/2014/main" id="{4BC635BA-2872-4407-9B08-0FCA0189DCE5}"/>
                    </a:ext>
                  </a:extLst>
                </p:cNvPr>
                <p:cNvSpPr>
                  <a:spLocks noChangeArrowheads="1"/>
                </p:cNvSpPr>
                <p:nvPr/>
              </p:nvSpPr>
              <p:spPr bwMode="auto">
                <a:xfrm>
                  <a:off x="2143127" y="1947863"/>
                  <a:ext cx="1079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100" b="1" kern="0">
                      <a:solidFill>
                        <a:srgbClr val="00BCF2"/>
                      </a:solidFill>
                      <a:latin typeface="Myriad Pro Light" panose="020B0403030403020204" pitchFamily="34" charset="0"/>
                    </a:rPr>
                    <a:t>X</a:t>
                  </a:r>
                  <a:endParaRPr lang="en-US" altLang="en-US" sz="1730" kern="0">
                    <a:solidFill>
                      <a:srgbClr val="FFFFFF"/>
                    </a:solidFill>
                  </a:endParaRPr>
                </a:p>
              </p:txBody>
            </p:sp>
            <p:sp>
              <p:nvSpPr>
                <p:cNvPr id="434" name="Rectangle 69">
                  <a:extLst>
                    <a:ext uri="{FF2B5EF4-FFF2-40B4-BE49-F238E27FC236}">
                      <a16:creationId xmlns:a16="http://schemas.microsoft.com/office/drawing/2014/main" id="{CBF3924E-033C-4C1B-A862-E70D9A828D86}"/>
                    </a:ext>
                  </a:extLst>
                </p:cNvPr>
                <p:cNvSpPr>
                  <a:spLocks noChangeArrowheads="1"/>
                </p:cNvSpPr>
                <p:nvPr/>
              </p:nvSpPr>
              <p:spPr bwMode="auto">
                <a:xfrm>
                  <a:off x="2173288" y="1947863"/>
                  <a:ext cx="863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100" b="1" kern="0">
                      <a:solidFill>
                        <a:srgbClr val="E81123"/>
                      </a:solidFill>
                      <a:latin typeface="Myriad Pro Light" panose="020B0403030403020204" pitchFamily="34" charset="0"/>
                    </a:rPr>
                    <a:t>B</a:t>
                  </a:r>
                  <a:endParaRPr lang="en-US" altLang="en-US" sz="1730" kern="0">
                    <a:solidFill>
                      <a:srgbClr val="FFFFFF"/>
                    </a:solidFill>
                  </a:endParaRPr>
                </a:p>
              </p:txBody>
            </p:sp>
            <p:sp>
              <p:nvSpPr>
                <p:cNvPr id="435" name="Freeform 70">
                  <a:extLst>
                    <a:ext uri="{FF2B5EF4-FFF2-40B4-BE49-F238E27FC236}">
                      <a16:creationId xmlns:a16="http://schemas.microsoft.com/office/drawing/2014/main" id="{4D30CC65-1182-4F33-9D41-0541E7221A68}"/>
                    </a:ext>
                  </a:extLst>
                </p:cNvPr>
                <p:cNvSpPr>
                  <a:spLocks/>
                </p:cNvSpPr>
                <p:nvPr/>
              </p:nvSpPr>
              <p:spPr bwMode="auto">
                <a:xfrm>
                  <a:off x="2060576" y="1973263"/>
                  <a:ext cx="31750" cy="33338"/>
                </a:xfrm>
                <a:custGeom>
                  <a:avLst/>
                  <a:gdLst>
                    <a:gd name="T0" fmla="*/ 11 w 12"/>
                    <a:gd name="T1" fmla="*/ 4 h 12"/>
                    <a:gd name="T2" fmla="*/ 8 w 12"/>
                    <a:gd name="T3" fmla="*/ 4 h 12"/>
                    <a:gd name="T4" fmla="*/ 8 w 12"/>
                    <a:gd name="T5" fmla="*/ 0 h 12"/>
                    <a:gd name="T6" fmla="*/ 7 w 12"/>
                    <a:gd name="T7" fmla="*/ 0 h 12"/>
                    <a:gd name="T8" fmla="*/ 4 w 12"/>
                    <a:gd name="T9" fmla="*/ 0 h 12"/>
                    <a:gd name="T10" fmla="*/ 4 w 12"/>
                    <a:gd name="T11" fmla="*/ 0 h 12"/>
                    <a:gd name="T12" fmla="*/ 4 w 12"/>
                    <a:gd name="T13" fmla="*/ 4 h 12"/>
                    <a:gd name="T14" fmla="*/ 0 w 12"/>
                    <a:gd name="T15" fmla="*/ 4 h 12"/>
                    <a:gd name="T16" fmla="*/ 0 w 12"/>
                    <a:gd name="T17" fmla="*/ 5 h 12"/>
                    <a:gd name="T18" fmla="*/ 0 w 12"/>
                    <a:gd name="T19" fmla="*/ 7 h 12"/>
                    <a:gd name="T20" fmla="*/ 0 w 12"/>
                    <a:gd name="T21" fmla="*/ 8 h 12"/>
                    <a:gd name="T22" fmla="*/ 4 w 12"/>
                    <a:gd name="T23" fmla="*/ 8 h 12"/>
                    <a:gd name="T24" fmla="*/ 4 w 12"/>
                    <a:gd name="T25" fmla="*/ 11 h 12"/>
                    <a:gd name="T26" fmla="*/ 4 w 12"/>
                    <a:gd name="T27" fmla="*/ 12 h 12"/>
                    <a:gd name="T28" fmla="*/ 7 w 12"/>
                    <a:gd name="T29" fmla="*/ 12 h 12"/>
                    <a:gd name="T30" fmla="*/ 8 w 12"/>
                    <a:gd name="T31" fmla="*/ 11 h 12"/>
                    <a:gd name="T32" fmla="*/ 8 w 12"/>
                    <a:gd name="T33" fmla="*/ 8 h 12"/>
                    <a:gd name="T34" fmla="*/ 11 w 12"/>
                    <a:gd name="T35" fmla="*/ 8 h 12"/>
                    <a:gd name="T36" fmla="*/ 12 w 12"/>
                    <a:gd name="T37" fmla="*/ 7 h 12"/>
                    <a:gd name="T38" fmla="*/ 12 w 12"/>
                    <a:gd name="T39" fmla="*/ 5 h 12"/>
                    <a:gd name="T40" fmla="*/ 11 w 12"/>
                    <a:gd name="T4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11" y="4"/>
                      </a:moveTo>
                      <a:cubicBezTo>
                        <a:pt x="8" y="4"/>
                        <a:pt x="8" y="4"/>
                        <a:pt x="8" y="4"/>
                      </a:cubicBezTo>
                      <a:cubicBezTo>
                        <a:pt x="8" y="0"/>
                        <a:pt x="8" y="0"/>
                        <a:pt x="8" y="0"/>
                      </a:cubicBezTo>
                      <a:cubicBezTo>
                        <a:pt x="8" y="0"/>
                        <a:pt x="7" y="0"/>
                        <a:pt x="7" y="0"/>
                      </a:cubicBezTo>
                      <a:cubicBezTo>
                        <a:pt x="4" y="0"/>
                        <a:pt x="4" y="0"/>
                        <a:pt x="4" y="0"/>
                      </a:cubicBezTo>
                      <a:cubicBezTo>
                        <a:pt x="4" y="0"/>
                        <a:pt x="4" y="0"/>
                        <a:pt x="4" y="0"/>
                      </a:cubicBezTo>
                      <a:cubicBezTo>
                        <a:pt x="4" y="4"/>
                        <a:pt x="4" y="4"/>
                        <a:pt x="4" y="4"/>
                      </a:cubicBezTo>
                      <a:cubicBezTo>
                        <a:pt x="0" y="4"/>
                        <a:pt x="0" y="4"/>
                        <a:pt x="0" y="4"/>
                      </a:cubicBezTo>
                      <a:cubicBezTo>
                        <a:pt x="0" y="4"/>
                        <a:pt x="0" y="4"/>
                        <a:pt x="0" y="5"/>
                      </a:cubicBezTo>
                      <a:cubicBezTo>
                        <a:pt x="0" y="7"/>
                        <a:pt x="0" y="7"/>
                        <a:pt x="0" y="7"/>
                      </a:cubicBezTo>
                      <a:cubicBezTo>
                        <a:pt x="0" y="8"/>
                        <a:pt x="0" y="8"/>
                        <a:pt x="0" y="8"/>
                      </a:cubicBezTo>
                      <a:cubicBezTo>
                        <a:pt x="4" y="8"/>
                        <a:pt x="4" y="8"/>
                        <a:pt x="4" y="8"/>
                      </a:cubicBezTo>
                      <a:cubicBezTo>
                        <a:pt x="4" y="11"/>
                        <a:pt x="4" y="11"/>
                        <a:pt x="4" y="11"/>
                      </a:cubicBezTo>
                      <a:cubicBezTo>
                        <a:pt x="4" y="12"/>
                        <a:pt x="4" y="12"/>
                        <a:pt x="4" y="12"/>
                      </a:cubicBezTo>
                      <a:cubicBezTo>
                        <a:pt x="7" y="12"/>
                        <a:pt x="7" y="12"/>
                        <a:pt x="7" y="12"/>
                      </a:cubicBezTo>
                      <a:cubicBezTo>
                        <a:pt x="7" y="12"/>
                        <a:pt x="8" y="12"/>
                        <a:pt x="8" y="11"/>
                      </a:cubicBezTo>
                      <a:cubicBezTo>
                        <a:pt x="8" y="8"/>
                        <a:pt x="8" y="8"/>
                        <a:pt x="8" y="8"/>
                      </a:cubicBezTo>
                      <a:cubicBezTo>
                        <a:pt x="11" y="8"/>
                        <a:pt x="11" y="8"/>
                        <a:pt x="11" y="8"/>
                      </a:cubicBezTo>
                      <a:cubicBezTo>
                        <a:pt x="11" y="8"/>
                        <a:pt x="12" y="8"/>
                        <a:pt x="12" y="7"/>
                      </a:cubicBezTo>
                      <a:cubicBezTo>
                        <a:pt x="12" y="5"/>
                        <a:pt x="12" y="5"/>
                        <a:pt x="12" y="5"/>
                      </a:cubicBezTo>
                      <a:cubicBezTo>
                        <a:pt x="12" y="4"/>
                        <a:pt x="11"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36" name="Oval 71">
                  <a:extLst>
                    <a:ext uri="{FF2B5EF4-FFF2-40B4-BE49-F238E27FC236}">
                      <a16:creationId xmlns:a16="http://schemas.microsoft.com/office/drawing/2014/main" id="{9394BF14-15C4-47D9-9BAF-10CC1AE9E30E}"/>
                    </a:ext>
                  </a:extLst>
                </p:cNvPr>
                <p:cNvSpPr>
                  <a:spLocks noChangeArrowheads="1"/>
                </p:cNvSpPr>
                <p:nvPr/>
              </p:nvSpPr>
              <p:spPr bwMode="auto">
                <a:xfrm>
                  <a:off x="2033588" y="1941513"/>
                  <a:ext cx="26988"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37" name="Rectangle 72">
                  <a:extLst>
                    <a:ext uri="{FF2B5EF4-FFF2-40B4-BE49-F238E27FC236}">
                      <a16:creationId xmlns:a16="http://schemas.microsoft.com/office/drawing/2014/main" id="{EA324551-4DB2-4284-8283-70E7BE644897}"/>
                    </a:ext>
                  </a:extLst>
                </p:cNvPr>
                <p:cNvSpPr>
                  <a:spLocks noChangeArrowheads="1"/>
                </p:cNvSpPr>
                <p:nvPr/>
              </p:nvSpPr>
              <p:spPr bwMode="auto">
                <a:xfrm>
                  <a:off x="2009776" y="2387601"/>
                  <a:ext cx="214313" cy="144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38" name="Rectangle 73">
                  <a:extLst>
                    <a:ext uri="{FF2B5EF4-FFF2-40B4-BE49-F238E27FC236}">
                      <a16:creationId xmlns:a16="http://schemas.microsoft.com/office/drawing/2014/main" id="{6AC16EEF-40ED-4E55-B974-F21CC52C5BD7}"/>
                    </a:ext>
                  </a:extLst>
                </p:cNvPr>
                <p:cNvSpPr>
                  <a:spLocks noChangeArrowheads="1"/>
                </p:cNvSpPr>
                <p:nvPr/>
              </p:nvSpPr>
              <p:spPr bwMode="auto">
                <a:xfrm>
                  <a:off x="2014538" y="2397126"/>
                  <a:ext cx="201613"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39" name="Freeform 74">
                  <a:extLst>
                    <a:ext uri="{FF2B5EF4-FFF2-40B4-BE49-F238E27FC236}">
                      <a16:creationId xmlns:a16="http://schemas.microsoft.com/office/drawing/2014/main" id="{D44849E0-D114-4E30-BAD9-D2E8DB120C77}"/>
                    </a:ext>
                  </a:extLst>
                </p:cNvPr>
                <p:cNvSpPr>
                  <a:spLocks/>
                </p:cNvSpPr>
                <p:nvPr/>
              </p:nvSpPr>
              <p:spPr bwMode="auto">
                <a:xfrm>
                  <a:off x="1974851" y="2535238"/>
                  <a:ext cx="279400" cy="11113"/>
                </a:xfrm>
                <a:custGeom>
                  <a:avLst/>
                  <a:gdLst>
                    <a:gd name="T0" fmla="*/ 0 w 104"/>
                    <a:gd name="T1" fmla="*/ 0 h 4"/>
                    <a:gd name="T2" fmla="*/ 0 w 104"/>
                    <a:gd name="T3" fmla="*/ 1 h 4"/>
                    <a:gd name="T4" fmla="*/ 4 w 104"/>
                    <a:gd name="T5" fmla="*/ 4 h 4"/>
                    <a:gd name="T6" fmla="*/ 100 w 104"/>
                    <a:gd name="T7" fmla="*/ 4 h 4"/>
                    <a:gd name="T8" fmla="*/ 104 w 104"/>
                    <a:gd name="T9" fmla="*/ 1 h 4"/>
                    <a:gd name="T10" fmla="*/ 104 w 104"/>
                    <a:gd name="T11" fmla="*/ 0 h 4"/>
                    <a:gd name="T12" fmla="*/ 0 w 10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4" h="4">
                      <a:moveTo>
                        <a:pt x="0" y="0"/>
                      </a:moveTo>
                      <a:cubicBezTo>
                        <a:pt x="0" y="1"/>
                        <a:pt x="0" y="1"/>
                        <a:pt x="0" y="1"/>
                      </a:cubicBezTo>
                      <a:cubicBezTo>
                        <a:pt x="0" y="3"/>
                        <a:pt x="2" y="4"/>
                        <a:pt x="4" y="4"/>
                      </a:cubicBezTo>
                      <a:cubicBezTo>
                        <a:pt x="100" y="4"/>
                        <a:pt x="100" y="4"/>
                        <a:pt x="100" y="4"/>
                      </a:cubicBezTo>
                      <a:cubicBezTo>
                        <a:pt x="102" y="4"/>
                        <a:pt x="104" y="3"/>
                        <a:pt x="104" y="1"/>
                      </a:cubicBezTo>
                      <a:cubicBezTo>
                        <a:pt x="104" y="0"/>
                        <a:pt x="104" y="0"/>
                        <a:pt x="104"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0" name="Rectangle 75">
                  <a:extLst>
                    <a:ext uri="{FF2B5EF4-FFF2-40B4-BE49-F238E27FC236}">
                      <a16:creationId xmlns:a16="http://schemas.microsoft.com/office/drawing/2014/main" id="{B6883547-308E-4A4B-83BC-ABAC2FC3435A}"/>
                    </a:ext>
                  </a:extLst>
                </p:cNvPr>
                <p:cNvSpPr>
                  <a:spLocks noChangeArrowheads="1"/>
                </p:cNvSpPr>
                <p:nvPr/>
              </p:nvSpPr>
              <p:spPr bwMode="auto">
                <a:xfrm>
                  <a:off x="2030413" y="2435226"/>
                  <a:ext cx="42863"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1" name="Rectangle 76">
                  <a:extLst>
                    <a:ext uri="{FF2B5EF4-FFF2-40B4-BE49-F238E27FC236}">
                      <a16:creationId xmlns:a16="http://schemas.microsoft.com/office/drawing/2014/main" id="{4B6477E8-8C44-46D8-B12B-10D722B1C9A0}"/>
                    </a:ext>
                  </a:extLst>
                </p:cNvPr>
                <p:cNvSpPr>
                  <a:spLocks noChangeArrowheads="1"/>
                </p:cNvSpPr>
                <p:nvPr/>
              </p:nvSpPr>
              <p:spPr bwMode="auto">
                <a:xfrm>
                  <a:off x="2030413" y="2454276"/>
                  <a:ext cx="42863"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2" name="Rectangle 77">
                  <a:extLst>
                    <a:ext uri="{FF2B5EF4-FFF2-40B4-BE49-F238E27FC236}">
                      <a16:creationId xmlns:a16="http://schemas.microsoft.com/office/drawing/2014/main" id="{6D5337DC-7880-4C75-AB42-F282FA58D7F0}"/>
                    </a:ext>
                  </a:extLst>
                </p:cNvPr>
                <p:cNvSpPr>
                  <a:spLocks noChangeArrowheads="1"/>
                </p:cNvSpPr>
                <p:nvPr/>
              </p:nvSpPr>
              <p:spPr bwMode="auto">
                <a:xfrm>
                  <a:off x="2119313" y="2435226"/>
                  <a:ext cx="42863"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3" name="Rectangle 78">
                  <a:extLst>
                    <a:ext uri="{FF2B5EF4-FFF2-40B4-BE49-F238E27FC236}">
                      <a16:creationId xmlns:a16="http://schemas.microsoft.com/office/drawing/2014/main" id="{A7001A13-4ACF-47AF-9CEC-383E095363AB}"/>
                    </a:ext>
                  </a:extLst>
                </p:cNvPr>
                <p:cNvSpPr>
                  <a:spLocks noChangeArrowheads="1"/>
                </p:cNvSpPr>
                <p:nvPr/>
              </p:nvSpPr>
              <p:spPr bwMode="auto">
                <a:xfrm>
                  <a:off x="2119313" y="2454276"/>
                  <a:ext cx="42863"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4" name="Rectangle 79">
                  <a:extLst>
                    <a:ext uri="{FF2B5EF4-FFF2-40B4-BE49-F238E27FC236}">
                      <a16:creationId xmlns:a16="http://schemas.microsoft.com/office/drawing/2014/main" id="{827506BC-23C4-42D5-A9CD-44C7A13612F2}"/>
                    </a:ext>
                  </a:extLst>
                </p:cNvPr>
                <p:cNvSpPr>
                  <a:spLocks noChangeArrowheads="1"/>
                </p:cNvSpPr>
                <p:nvPr/>
              </p:nvSpPr>
              <p:spPr bwMode="auto">
                <a:xfrm>
                  <a:off x="2030413" y="247015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5" name="Rectangle 80">
                  <a:extLst>
                    <a:ext uri="{FF2B5EF4-FFF2-40B4-BE49-F238E27FC236}">
                      <a16:creationId xmlns:a16="http://schemas.microsoft.com/office/drawing/2014/main" id="{828F52CB-E7C3-4DB1-A775-75EA88DFA8E7}"/>
                    </a:ext>
                  </a:extLst>
                </p:cNvPr>
                <p:cNvSpPr>
                  <a:spLocks noChangeArrowheads="1"/>
                </p:cNvSpPr>
                <p:nvPr/>
              </p:nvSpPr>
              <p:spPr bwMode="auto">
                <a:xfrm>
                  <a:off x="2052638"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6" name="Rectangle 81">
                  <a:extLst>
                    <a:ext uri="{FF2B5EF4-FFF2-40B4-BE49-F238E27FC236}">
                      <a16:creationId xmlns:a16="http://schemas.microsoft.com/office/drawing/2014/main" id="{36FA947E-7412-4664-96CF-21D134802ABF}"/>
                    </a:ext>
                  </a:extLst>
                </p:cNvPr>
                <p:cNvSpPr>
                  <a:spLocks noChangeArrowheads="1"/>
                </p:cNvSpPr>
                <p:nvPr/>
              </p:nvSpPr>
              <p:spPr bwMode="auto">
                <a:xfrm>
                  <a:off x="2030413" y="2489201"/>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7" name="Rectangle 82">
                  <a:extLst>
                    <a:ext uri="{FF2B5EF4-FFF2-40B4-BE49-F238E27FC236}">
                      <a16:creationId xmlns:a16="http://schemas.microsoft.com/office/drawing/2014/main" id="{4458DA22-9DC6-455B-A019-FC55D29BCF4B}"/>
                    </a:ext>
                  </a:extLst>
                </p:cNvPr>
                <p:cNvSpPr>
                  <a:spLocks noChangeArrowheads="1"/>
                </p:cNvSpPr>
                <p:nvPr/>
              </p:nvSpPr>
              <p:spPr bwMode="auto">
                <a:xfrm>
                  <a:off x="2052638" y="248920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8" name="Rectangle 83">
                  <a:extLst>
                    <a:ext uri="{FF2B5EF4-FFF2-40B4-BE49-F238E27FC236}">
                      <a16:creationId xmlns:a16="http://schemas.microsoft.com/office/drawing/2014/main" id="{BE49D03D-DF2D-4C5D-9EDC-D5B26B2B8FEC}"/>
                    </a:ext>
                  </a:extLst>
                </p:cNvPr>
                <p:cNvSpPr>
                  <a:spLocks noChangeArrowheads="1"/>
                </p:cNvSpPr>
                <p:nvPr/>
              </p:nvSpPr>
              <p:spPr bwMode="auto">
                <a:xfrm>
                  <a:off x="2073276" y="2435226"/>
                  <a:ext cx="25400"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49" name="Rectangle 84">
                  <a:extLst>
                    <a:ext uri="{FF2B5EF4-FFF2-40B4-BE49-F238E27FC236}">
                      <a16:creationId xmlns:a16="http://schemas.microsoft.com/office/drawing/2014/main" id="{8A71163E-E66E-4641-A558-7B9C4952FBDC}"/>
                    </a:ext>
                  </a:extLst>
                </p:cNvPr>
                <p:cNvSpPr>
                  <a:spLocks noChangeArrowheads="1"/>
                </p:cNvSpPr>
                <p:nvPr/>
              </p:nvSpPr>
              <p:spPr bwMode="auto">
                <a:xfrm>
                  <a:off x="2098676" y="2435226"/>
                  <a:ext cx="206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0" name="Rectangle 85">
                  <a:extLst>
                    <a:ext uri="{FF2B5EF4-FFF2-40B4-BE49-F238E27FC236}">
                      <a16:creationId xmlns:a16="http://schemas.microsoft.com/office/drawing/2014/main" id="{B6C2FB8E-DB83-42B8-B559-99BF3C15CBC6}"/>
                    </a:ext>
                  </a:extLst>
                </p:cNvPr>
                <p:cNvSpPr>
                  <a:spLocks noChangeArrowheads="1"/>
                </p:cNvSpPr>
                <p:nvPr/>
              </p:nvSpPr>
              <p:spPr bwMode="auto">
                <a:xfrm>
                  <a:off x="2073276" y="2454276"/>
                  <a:ext cx="25400"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1" name="Rectangle 86">
                  <a:extLst>
                    <a:ext uri="{FF2B5EF4-FFF2-40B4-BE49-F238E27FC236}">
                      <a16:creationId xmlns:a16="http://schemas.microsoft.com/office/drawing/2014/main" id="{3DDD1642-88D5-4142-8DF5-F156B6144EC2}"/>
                    </a:ext>
                  </a:extLst>
                </p:cNvPr>
                <p:cNvSpPr>
                  <a:spLocks noChangeArrowheads="1"/>
                </p:cNvSpPr>
                <p:nvPr/>
              </p:nvSpPr>
              <p:spPr bwMode="auto">
                <a:xfrm>
                  <a:off x="2098676" y="2454276"/>
                  <a:ext cx="20638" cy="158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2" name="Rectangle 87">
                  <a:extLst>
                    <a:ext uri="{FF2B5EF4-FFF2-40B4-BE49-F238E27FC236}">
                      <a16:creationId xmlns:a16="http://schemas.microsoft.com/office/drawing/2014/main" id="{188D4419-D019-414D-82C6-3E4E6AB2566C}"/>
                    </a:ext>
                  </a:extLst>
                </p:cNvPr>
                <p:cNvSpPr>
                  <a:spLocks noChangeArrowheads="1"/>
                </p:cNvSpPr>
                <p:nvPr/>
              </p:nvSpPr>
              <p:spPr bwMode="auto">
                <a:xfrm>
                  <a:off x="2119313"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3" name="Rectangle 88">
                  <a:extLst>
                    <a:ext uri="{FF2B5EF4-FFF2-40B4-BE49-F238E27FC236}">
                      <a16:creationId xmlns:a16="http://schemas.microsoft.com/office/drawing/2014/main" id="{2763A9A6-A118-4014-9BF4-9E5BF4427856}"/>
                    </a:ext>
                  </a:extLst>
                </p:cNvPr>
                <p:cNvSpPr>
                  <a:spLocks noChangeArrowheads="1"/>
                </p:cNvSpPr>
                <p:nvPr/>
              </p:nvSpPr>
              <p:spPr bwMode="auto">
                <a:xfrm>
                  <a:off x="2141538" y="247015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4" name="Rectangle 89">
                  <a:extLst>
                    <a:ext uri="{FF2B5EF4-FFF2-40B4-BE49-F238E27FC236}">
                      <a16:creationId xmlns:a16="http://schemas.microsoft.com/office/drawing/2014/main" id="{9EDD8C6A-2CE0-4189-91F2-77C3238F5036}"/>
                    </a:ext>
                  </a:extLst>
                </p:cNvPr>
                <p:cNvSpPr>
                  <a:spLocks noChangeArrowheads="1"/>
                </p:cNvSpPr>
                <p:nvPr/>
              </p:nvSpPr>
              <p:spPr bwMode="auto">
                <a:xfrm>
                  <a:off x="2119313" y="2489201"/>
                  <a:ext cx="22225"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5" name="Rectangle 90">
                  <a:extLst>
                    <a:ext uri="{FF2B5EF4-FFF2-40B4-BE49-F238E27FC236}">
                      <a16:creationId xmlns:a16="http://schemas.microsoft.com/office/drawing/2014/main" id="{185639B1-245C-49D9-A99B-186765B8CA29}"/>
                    </a:ext>
                  </a:extLst>
                </p:cNvPr>
                <p:cNvSpPr>
                  <a:spLocks noChangeArrowheads="1"/>
                </p:cNvSpPr>
                <p:nvPr/>
              </p:nvSpPr>
              <p:spPr bwMode="auto">
                <a:xfrm>
                  <a:off x="2141538"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6" name="Rectangle 91">
                  <a:extLst>
                    <a:ext uri="{FF2B5EF4-FFF2-40B4-BE49-F238E27FC236}">
                      <a16:creationId xmlns:a16="http://schemas.microsoft.com/office/drawing/2014/main" id="{2C4DFFA0-C348-4F03-B49E-69BCB719E714}"/>
                    </a:ext>
                  </a:extLst>
                </p:cNvPr>
                <p:cNvSpPr>
                  <a:spLocks noChangeArrowheads="1"/>
                </p:cNvSpPr>
                <p:nvPr/>
              </p:nvSpPr>
              <p:spPr bwMode="auto">
                <a:xfrm>
                  <a:off x="2173288"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7" name="Rectangle 92">
                  <a:extLst>
                    <a:ext uri="{FF2B5EF4-FFF2-40B4-BE49-F238E27FC236}">
                      <a16:creationId xmlns:a16="http://schemas.microsoft.com/office/drawing/2014/main" id="{DE393D06-88EF-4438-9F59-37CC7C6E9F10}"/>
                    </a:ext>
                  </a:extLst>
                </p:cNvPr>
                <p:cNvSpPr>
                  <a:spLocks noChangeArrowheads="1"/>
                </p:cNvSpPr>
                <p:nvPr/>
              </p:nvSpPr>
              <p:spPr bwMode="auto">
                <a:xfrm>
                  <a:off x="2195513"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8" name="Rectangle 93">
                  <a:extLst>
                    <a:ext uri="{FF2B5EF4-FFF2-40B4-BE49-F238E27FC236}">
                      <a16:creationId xmlns:a16="http://schemas.microsoft.com/office/drawing/2014/main" id="{4F6B95CC-8EAF-4450-9D98-5E817878757E}"/>
                    </a:ext>
                  </a:extLst>
                </p:cNvPr>
                <p:cNvSpPr>
                  <a:spLocks noChangeArrowheads="1"/>
                </p:cNvSpPr>
                <p:nvPr/>
              </p:nvSpPr>
              <p:spPr bwMode="auto">
                <a:xfrm>
                  <a:off x="2173288" y="248920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59" name="Rectangle 94">
                  <a:extLst>
                    <a:ext uri="{FF2B5EF4-FFF2-40B4-BE49-F238E27FC236}">
                      <a16:creationId xmlns:a16="http://schemas.microsoft.com/office/drawing/2014/main" id="{524F9D8C-4B78-42A0-BC69-6CB6CAD31E5A}"/>
                    </a:ext>
                  </a:extLst>
                </p:cNvPr>
                <p:cNvSpPr>
                  <a:spLocks noChangeArrowheads="1"/>
                </p:cNvSpPr>
                <p:nvPr/>
              </p:nvSpPr>
              <p:spPr bwMode="auto">
                <a:xfrm>
                  <a:off x="2195513"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60" name="Rectangle 95">
                  <a:extLst>
                    <a:ext uri="{FF2B5EF4-FFF2-40B4-BE49-F238E27FC236}">
                      <a16:creationId xmlns:a16="http://schemas.microsoft.com/office/drawing/2014/main" id="{C3603940-6925-4017-89A5-B9DD1BD04ECA}"/>
                    </a:ext>
                  </a:extLst>
                </p:cNvPr>
                <p:cNvSpPr>
                  <a:spLocks noChangeArrowheads="1"/>
                </p:cNvSpPr>
                <p:nvPr/>
              </p:nvSpPr>
              <p:spPr bwMode="auto">
                <a:xfrm>
                  <a:off x="2173288" y="2435226"/>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61" name="Rectangle 96">
                  <a:extLst>
                    <a:ext uri="{FF2B5EF4-FFF2-40B4-BE49-F238E27FC236}">
                      <a16:creationId xmlns:a16="http://schemas.microsoft.com/office/drawing/2014/main" id="{7E6C1186-CE35-4B55-B827-BE66EAF26164}"/>
                    </a:ext>
                  </a:extLst>
                </p:cNvPr>
                <p:cNvSpPr>
                  <a:spLocks noChangeArrowheads="1"/>
                </p:cNvSpPr>
                <p:nvPr/>
              </p:nvSpPr>
              <p:spPr bwMode="auto">
                <a:xfrm>
                  <a:off x="2195513" y="2435226"/>
                  <a:ext cx="206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62" name="Rectangle 97">
                  <a:extLst>
                    <a:ext uri="{FF2B5EF4-FFF2-40B4-BE49-F238E27FC236}">
                      <a16:creationId xmlns:a16="http://schemas.microsoft.com/office/drawing/2014/main" id="{2EEE3808-689B-4067-9FAA-F7FCFEAAD817}"/>
                    </a:ext>
                  </a:extLst>
                </p:cNvPr>
                <p:cNvSpPr>
                  <a:spLocks noChangeArrowheads="1"/>
                </p:cNvSpPr>
                <p:nvPr/>
              </p:nvSpPr>
              <p:spPr bwMode="auto">
                <a:xfrm>
                  <a:off x="2173288" y="2454276"/>
                  <a:ext cx="22225"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63" name="Rectangle 98">
                  <a:extLst>
                    <a:ext uri="{FF2B5EF4-FFF2-40B4-BE49-F238E27FC236}">
                      <a16:creationId xmlns:a16="http://schemas.microsoft.com/office/drawing/2014/main" id="{09C77CD1-F769-48DD-A568-316E94C5533D}"/>
                    </a:ext>
                  </a:extLst>
                </p:cNvPr>
                <p:cNvSpPr>
                  <a:spLocks noChangeArrowheads="1"/>
                </p:cNvSpPr>
                <p:nvPr/>
              </p:nvSpPr>
              <p:spPr bwMode="auto">
                <a:xfrm>
                  <a:off x="2195513" y="2454276"/>
                  <a:ext cx="20638" cy="158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64" name="Rectangle 99">
                  <a:extLst>
                    <a:ext uri="{FF2B5EF4-FFF2-40B4-BE49-F238E27FC236}">
                      <a16:creationId xmlns:a16="http://schemas.microsoft.com/office/drawing/2014/main" id="{F093C399-A5B5-4617-B1E1-11EE34F0DC92}"/>
                    </a:ext>
                  </a:extLst>
                </p:cNvPr>
                <p:cNvSpPr>
                  <a:spLocks noChangeArrowheads="1"/>
                </p:cNvSpPr>
                <p:nvPr/>
              </p:nvSpPr>
              <p:spPr bwMode="auto">
                <a:xfrm>
                  <a:off x="2073276" y="2470151"/>
                  <a:ext cx="460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65" name="Rectangle 100">
                  <a:extLst>
                    <a:ext uri="{FF2B5EF4-FFF2-40B4-BE49-F238E27FC236}">
                      <a16:creationId xmlns:a16="http://schemas.microsoft.com/office/drawing/2014/main" id="{E41F0578-BA11-4A0B-B691-B86B21A49DC4}"/>
                    </a:ext>
                  </a:extLst>
                </p:cNvPr>
                <p:cNvSpPr>
                  <a:spLocks noChangeArrowheads="1"/>
                </p:cNvSpPr>
                <p:nvPr/>
              </p:nvSpPr>
              <p:spPr bwMode="auto">
                <a:xfrm>
                  <a:off x="2073276" y="2489201"/>
                  <a:ext cx="460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66" name="Rectangle 101">
                  <a:extLst>
                    <a:ext uri="{FF2B5EF4-FFF2-40B4-BE49-F238E27FC236}">
                      <a16:creationId xmlns:a16="http://schemas.microsoft.com/office/drawing/2014/main" id="{582BF4F8-25A3-45B5-BF55-BE86FCF1CFDD}"/>
                    </a:ext>
                  </a:extLst>
                </p:cNvPr>
                <p:cNvSpPr>
                  <a:spLocks noChangeArrowheads="1"/>
                </p:cNvSpPr>
                <p:nvPr/>
              </p:nvSpPr>
              <p:spPr bwMode="auto">
                <a:xfrm>
                  <a:off x="2200276" y="2414588"/>
                  <a:ext cx="7938" cy="793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67" name="Rectangle 102">
                  <a:extLst>
                    <a:ext uri="{FF2B5EF4-FFF2-40B4-BE49-F238E27FC236}">
                      <a16:creationId xmlns:a16="http://schemas.microsoft.com/office/drawing/2014/main" id="{769F60C0-7D41-4801-A280-DF14244BE61B}"/>
                    </a:ext>
                  </a:extLst>
                </p:cNvPr>
                <p:cNvSpPr>
                  <a:spLocks noChangeArrowheads="1"/>
                </p:cNvSpPr>
                <p:nvPr/>
              </p:nvSpPr>
              <p:spPr bwMode="auto">
                <a:xfrm>
                  <a:off x="1803401" y="1885949"/>
                  <a:ext cx="136011" cy="1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480" kern="0">
                      <a:solidFill>
                        <a:srgbClr val="000000"/>
                      </a:solidFill>
                      <a:latin typeface="Segoe UI" panose="020B0502040204020203" pitchFamily="34" charset="0"/>
                    </a:rPr>
                    <a:t>$50</a:t>
                  </a:r>
                  <a:endParaRPr lang="en-US" altLang="en-US" sz="1730" kern="0">
                    <a:solidFill>
                      <a:srgbClr val="FFFFFF"/>
                    </a:solidFill>
                  </a:endParaRPr>
                </a:p>
              </p:txBody>
            </p:sp>
            <p:sp>
              <p:nvSpPr>
                <p:cNvPr id="468" name="Rectangle 103">
                  <a:extLst>
                    <a:ext uri="{FF2B5EF4-FFF2-40B4-BE49-F238E27FC236}">
                      <a16:creationId xmlns:a16="http://schemas.microsoft.com/office/drawing/2014/main" id="{D790CDD3-E5E9-4E37-A750-F5909B625A9A}"/>
                    </a:ext>
                  </a:extLst>
                </p:cNvPr>
                <p:cNvSpPr>
                  <a:spLocks noChangeArrowheads="1"/>
                </p:cNvSpPr>
                <p:nvPr/>
              </p:nvSpPr>
              <p:spPr bwMode="auto">
                <a:xfrm>
                  <a:off x="1785936" y="2130426"/>
                  <a:ext cx="181347" cy="1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480" kern="0">
                      <a:solidFill>
                        <a:srgbClr val="000000"/>
                      </a:solidFill>
                      <a:latin typeface="Segoe UI" panose="020B0502040204020203" pitchFamily="34" charset="0"/>
                    </a:rPr>
                    <a:t>$560</a:t>
                  </a:r>
                  <a:endParaRPr lang="en-US" altLang="en-US" sz="1730" kern="0">
                    <a:solidFill>
                      <a:srgbClr val="FFFFFF"/>
                    </a:solidFill>
                  </a:endParaRPr>
                </a:p>
              </p:txBody>
            </p:sp>
            <p:sp>
              <p:nvSpPr>
                <p:cNvPr id="469" name="Rectangle 104">
                  <a:extLst>
                    <a:ext uri="{FF2B5EF4-FFF2-40B4-BE49-F238E27FC236}">
                      <a16:creationId xmlns:a16="http://schemas.microsoft.com/office/drawing/2014/main" id="{9C10DC9C-A6D7-4C6C-B98A-56A573A7ACD9}"/>
                    </a:ext>
                  </a:extLst>
                </p:cNvPr>
                <p:cNvSpPr>
                  <a:spLocks noChangeArrowheads="1"/>
                </p:cNvSpPr>
                <p:nvPr/>
              </p:nvSpPr>
              <p:spPr bwMode="auto">
                <a:xfrm>
                  <a:off x="1785936" y="2373314"/>
                  <a:ext cx="181347" cy="1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480" kern="0">
                      <a:solidFill>
                        <a:srgbClr val="000000"/>
                      </a:solidFill>
                      <a:latin typeface="Segoe UI" panose="020B0502040204020203" pitchFamily="34" charset="0"/>
                    </a:rPr>
                    <a:t>$600</a:t>
                  </a:r>
                  <a:endParaRPr lang="en-US" altLang="en-US" sz="1730" kern="0">
                    <a:solidFill>
                      <a:srgbClr val="FFFFFF"/>
                    </a:solidFill>
                  </a:endParaRPr>
                </a:p>
              </p:txBody>
            </p:sp>
            <p:sp>
              <p:nvSpPr>
                <p:cNvPr id="470" name="Freeform 105">
                  <a:extLst>
                    <a:ext uri="{FF2B5EF4-FFF2-40B4-BE49-F238E27FC236}">
                      <a16:creationId xmlns:a16="http://schemas.microsoft.com/office/drawing/2014/main" id="{655D6F69-9CDC-470A-9FCE-58092121A761}"/>
                    </a:ext>
                  </a:extLst>
                </p:cNvPr>
                <p:cNvSpPr>
                  <a:spLocks/>
                </p:cNvSpPr>
                <p:nvPr/>
              </p:nvSpPr>
              <p:spPr bwMode="auto">
                <a:xfrm>
                  <a:off x="1806576" y="1995488"/>
                  <a:ext cx="115888" cy="38100"/>
                </a:xfrm>
                <a:custGeom>
                  <a:avLst/>
                  <a:gdLst>
                    <a:gd name="T0" fmla="*/ 43 w 43"/>
                    <a:gd name="T1" fmla="*/ 11 h 14"/>
                    <a:gd name="T2" fmla="*/ 39 w 43"/>
                    <a:gd name="T3" fmla="*/ 14 h 14"/>
                    <a:gd name="T4" fmla="*/ 4 w 43"/>
                    <a:gd name="T5" fmla="*/ 14 h 14"/>
                    <a:gd name="T6" fmla="*/ 0 w 43"/>
                    <a:gd name="T7" fmla="*/ 11 h 14"/>
                    <a:gd name="T8" fmla="*/ 0 w 43"/>
                    <a:gd name="T9" fmla="*/ 3 h 14"/>
                    <a:gd name="T10" fmla="*/ 4 w 43"/>
                    <a:gd name="T11" fmla="*/ 0 h 14"/>
                    <a:gd name="T12" fmla="*/ 39 w 43"/>
                    <a:gd name="T13" fmla="*/ 0 h 14"/>
                    <a:gd name="T14" fmla="*/ 43 w 43"/>
                    <a:gd name="T15" fmla="*/ 3 h 14"/>
                    <a:gd name="T16" fmla="*/ 43 w 4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43" y="11"/>
                      </a:moveTo>
                      <a:cubicBezTo>
                        <a:pt x="43" y="13"/>
                        <a:pt x="41" y="14"/>
                        <a:pt x="39" y="14"/>
                      </a:cubicBezTo>
                      <a:cubicBezTo>
                        <a:pt x="4" y="14"/>
                        <a:pt x="4" y="14"/>
                        <a:pt x="4" y="14"/>
                      </a:cubicBezTo>
                      <a:cubicBezTo>
                        <a:pt x="2" y="14"/>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71" name="Rectangle 106">
                  <a:extLst>
                    <a:ext uri="{FF2B5EF4-FFF2-40B4-BE49-F238E27FC236}">
                      <a16:creationId xmlns:a16="http://schemas.microsoft.com/office/drawing/2014/main" id="{0ADB8D6A-566E-4354-99D7-C2814DDB92B2}"/>
                    </a:ext>
                  </a:extLst>
                </p:cNvPr>
                <p:cNvSpPr>
                  <a:spLocks noChangeArrowheads="1"/>
                </p:cNvSpPr>
                <p:nvPr/>
              </p:nvSpPr>
              <p:spPr bwMode="auto">
                <a:xfrm>
                  <a:off x="1836738" y="1985963"/>
                  <a:ext cx="86356" cy="6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288" kern="0">
                      <a:solidFill>
                        <a:srgbClr val="FFFFFF"/>
                      </a:solidFill>
                      <a:latin typeface="Segoe UI" panose="020B0502040204020203" pitchFamily="34" charset="0"/>
                    </a:rPr>
                    <a:t>add</a:t>
                  </a:r>
                  <a:endParaRPr lang="en-US" altLang="en-US" sz="1730" kern="0">
                    <a:solidFill>
                      <a:srgbClr val="FFFFFF"/>
                    </a:solidFill>
                  </a:endParaRPr>
                </a:p>
              </p:txBody>
            </p:sp>
            <p:sp>
              <p:nvSpPr>
                <p:cNvPr id="472" name="Freeform 107">
                  <a:extLst>
                    <a:ext uri="{FF2B5EF4-FFF2-40B4-BE49-F238E27FC236}">
                      <a16:creationId xmlns:a16="http://schemas.microsoft.com/office/drawing/2014/main" id="{A32673B0-08B9-482E-9117-76F05BF8660D}"/>
                    </a:ext>
                  </a:extLst>
                </p:cNvPr>
                <p:cNvSpPr>
                  <a:spLocks/>
                </p:cNvSpPr>
                <p:nvPr/>
              </p:nvSpPr>
              <p:spPr bwMode="auto">
                <a:xfrm>
                  <a:off x="1806576" y="223837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4 h 15"/>
                    <a:gd name="T10" fmla="*/ 4 w 43"/>
                    <a:gd name="T11" fmla="*/ 0 h 15"/>
                    <a:gd name="T12" fmla="*/ 39 w 43"/>
                    <a:gd name="T13" fmla="*/ 0 h 15"/>
                    <a:gd name="T14" fmla="*/ 43 w 43"/>
                    <a:gd name="T15" fmla="*/ 4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4"/>
                        <a:pt x="0" y="4"/>
                        <a:pt x="0" y="4"/>
                      </a:cubicBezTo>
                      <a:cubicBezTo>
                        <a:pt x="0" y="2"/>
                        <a:pt x="2" y="0"/>
                        <a:pt x="4" y="0"/>
                      </a:cubicBezTo>
                      <a:cubicBezTo>
                        <a:pt x="39" y="0"/>
                        <a:pt x="39" y="0"/>
                        <a:pt x="39" y="0"/>
                      </a:cubicBezTo>
                      <a:cubicBezTo>
                        <a:pt x="41" y="0"/>
                        <a:pt x="43" y="2"/>
                        <a:pt x="43" y="4"/>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73" name="Rectangle 108">
                  <a:extLst>
                    <a:ext uri="{FF2B5EF4-FFF2-40B4-BE49-F238E27FC236}">
                      <a16:creationId xmlns:a16="http://schemas.microsoft.com/office/drawing/2014/main" id="{5B622817-CFE3-4A7C-AFCB-1A3E4A60E383}"/>
                    </a:ext>
                  </a:extLst>
                </p:cNvPr>
                <p:cNvSpPr>
                  <a:spLocks noChangeArrowheads="1"/>
                </p:cNvSpPr>
                <p:nvPr/>
              </p:nvSpPr>
              <p:spPr bwMode="auto">
                <a:xfrm>
                  <a:off x="1836738" y="2232026"/>
                  <a:ext cx="86356" cy="6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288" kern="0">
                      <a:solidFill>
                        <a:srgbClr val="FFFFFF"/>
                      </a:solidFill>
                      <a:latin typeface="Segoe UI" panose="020B0502040204020203" pitchFamily="34" charset="0"/>
                    </a:rPr>
                    <a:t>add</a:t>
                  </a:r>
                  <a:endParaRPr lang="en-US" altLang="en-US" sz="1730" kern="0">
                    <a:solidFill>
                      <a:srgbClr val="FFFFFF"/>
                    </a:solidFill>
                  </a:endParaRPr>
                </a:p>
              </p:txBody>
            </p:sp>
            <p:sp>
              <p:nvSpPr>
                <p:cNvPr id="474" name="Freeform 109">
                  <a:extLst>
                    <a:ext uri="{FF2B5EF4-FFF2-40B4-BE49-F238E27FC236}">
                      <a16:creationId xmlns:a16="http://schemas.microsoft.com/office/drawing/2014/main" id="{2D2F2007-7185-463E-83EB-27D5E3676C85}"/>
                    </a:ext>
                  </a:extLst>
                </p:cNvPr>
                <p:cNvSpPr>
                  <a:spLocks/>
                </p:cNvSpPr>
                <p:nvPr/>
              </p:nvSpPr>
              <p:spPr bwMode="auto">
                <a:xfrm>
                  <a:off x="1806576" y="247332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3 h 15"/>
                    <a:gd name="T10" fmla="*/ 4 w 43"/>
                    <a:gd name="T11" fmla="*/ 0 h 15"/>
                    <a:gd name="T12" fmla="*/ 39 w 43"/>
                    <a:gd name="T13" fmla="*/ 0 h 15"/>
                    <a:gd name="T14" fmla="*/ 43 w 43"/>
                    <a:gd name="T15" fmla="*/ 3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475" name="Rectangle 110">
                  <a:extLst>
                    <a:ext uri="{FF2B5EF4-FFF2-40B4-BE49-F238E27FC236}">
                      <a16:creationId xmlns:a16="http://schemas.microsoft.com/office/drawing/2014/main" id="{DD24B1C6-217C-4575-9035-8182A4044E81}"/>
                    </a:ext>
                  </a:extLst>
                </p:cNvPr>
                <p:cNvSpPr>
                  <a:spLocks noChangeArrowheads="1"/>
                </p:cNvSpPr>
                <p:nvPr/>
              </p:nvSpPr>
              <p:spPr bwMode="auto">
                <a:xfrm>
                  <a:off x="1836738" y="2463800"/>
                  <a:ext cx="86356" cy="6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288" kern="0">
                      <a:solidFill>
                        <a:srgbClr val="FFFFFF"/>
                      </a:solidFill>
                      <a:latin typeface="Segoe UI" panose="020B0502040204020203" pitchFamily="34" charset="0"/>
                    </a:rPr>
                    <a:t>add</a:t>
                  </a:r>
                  <a:endParaRPr lang="en-US" altLang="en-US" sz="1730" kern="0">
                    <a:solidFill>
                      <a:srgbClr val="FFFFFF"/>
                    </a:solidFill>
                  </a:endParaRPr>
                </a:p>
              </p:txBody>
            </p:sp>
            <p:sp>
              <p:nvSpPr>
                <p:cNvPr id="476" name="Rectangle 111">
                  <a:extLst>
                    <a:ext uri="{FF2B5EF4-FFF2-40B4-BE49-F238E27FC236}">
                      <a16:creationId xmlns:a16="http://schemas.microsoft.com/office/drawing/2014/main" id="{B0F335C5-42A2-4D02-949C-6D011499E00E}"/>
                    </a:ext>
                  </a:extLst>
                </p:cNvPr>
                <p:cNvSpPr>
                  <a:spLocks noChangeArrowheads="1"/>
                </p:cNvSpPr>
                <p:nvPr/>
              </p:nvSpPr>
              <p:spPr bwMode="auto">
                <a:xfrm>
                  <a:off x="766764" y="2025652"/>
                  <a:ext cx="793672" cy="17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defRPr/>
                  </a:pPr>
                  <a:r>
                    <a:rPr lang="en-US" altLang="en-US" sz="784" kern="0" dirty="0">
                      <a:gradFill>
                        <a:gsLst>
                          <a:gs pos="0">
                            <a:srgbClr val="353535"/>
                          </a:gs>
                          <a:gs pos="100000">
                            <a:srgbClr val="353535"/>
                          </a:gs>
                        </a:gsLst>
                        <a:lin ang="5400000" scaled="0"/>
                      </a:gradFill>
                      <a:latin typeface="Segoe UI"/>
                    </a:rPr>
                    <a:t>Deals for you</a:t>
                  </a:r>
                  <a:endParaRPr lang="en-US" altLang="en-US" sz="1078" kern="0" dirty="0">
                    <a:gradFill>
                      <a:gsLst>
                        <a:gs pos="0">
                          <a:srgbClr val="353535"/>
                        </a:gs>
                        <a:gs pos="100000">
                          <a:srgbClr val="353535"/>
                        </a:gs>
                      </a:gsLst>
                      <a:lin ang="5400000" scaled="0"/>
                    </a:gradFill>
                    <a:latin typeface="Segoe UI"/>
                  </a:endParaRPr>
                </a:p>
              </p:txBody>
            </p:sp>
          </p:grpSp>
          <p:sp>
            <p:nvSpPr>
              <p:cNvPr id="350" name="Freeform 166">
                <a:extLst>
                  <a:ext uri="{FF2B5EF4-FFF2-40B4-BE49-F238E27FC236}">
                    <a16:creationId xmlns:a16="http://schemas.microsoft.com/office/drawing/2014/main" id="{D9E5B637-3393-4CF9-82D9-22E6159F7F88}"/>
                  </a:ext>
                </a:extLst>
              </p:cNvPr>
              <p:cNvSpPr>
                <a:spLocks/>
              </p:cNvSpPr>
              <p:nvPr/>
            </p:nvSpPr>
            <p:spPr bwMode="auto">
              <a:xfrm>
                <a:off x="1852345" y="3416604"/>
                <a:ext cx="503622" cy="495499"/>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51" name="Freeform 167">
                <a:extLst>
                  <a:ext uri="{FF2B5EF4-FFF2-40B4-BE49-F238E27FC236}">
                    <a16:creationId xmlns:a16="http://schemas.microsoft.com/office/drawing/2014/main" id="{6F5C2F5E-6EF8-4766-A0C4-3AFC9B78E301}"/>
                  </a:ext>
                </a:extLst>
              </p:cNvPr>
              <p:cNvSpPr>
                <a:spLocks/>
              </p:cNvSpPr>
              <p:nvPr/>
            </p:nvSpPr>
            <p:spPr bwMode="auto">
              <a:xfrm>
                <a:off x="1878744" y="3434881"/>
                <a:ext cx="142151" cy="148244"/>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52" name="Freeform 168">
                <a:extLst>
                  <a:ext uri="{FF2B5EF4-FFF2-40B4-BE49-F238E27FC236}">
                    <a16:creationId xmlns:a16="http://schemas.microsoft.com/office/drawing/2014/main" id="{46E65A7F-0D64-489B-A680-0AF505339968}"/>
                  </a:ext>
                </a:extLst>
              </p:cNvPr>
              <p:cNvSpPr>
                <a:spLocks/>
              </p:cNvSpPr>
              <p:nvPr/>
            </p:nvSpPr>
            <p:spPr bwMode="auto">
              <a:xfrm>
                <a:off x="1949820" y="3512049"/>
                <a:ext cx="71075" cy="6498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53" name="Freeform 169">
                <a:extLst>
                  <a:ext uri="{FF2B5EF4-FFF2-40B4-BE49-F238E27FC236}">
                    <a16:creationId xmlns:a16="http://schemas.microsoft.com/office/drawing/2014/main" id="{5E5F1D40-9F3E-4019-82D6-D78DD1A0DAC6}"/>
                  </a:ext>
                </a:extLst>
              </p:cNvPr>
              <p:cNvSpPr>
                <a:spLocks/>
              </p:cNvSpPr>
              <p:nvPr/>
            </p:nvSpPr>
            <p:spPr bwMode="auto">
              <a:xfrm>
                <a:off x="2014804" y="3577033"/>
                <a:ext cx="62952" cy="6498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54" name="Freeform 170">
                <a:extLst>
                  <a:ext uri="{FF2B5EF4-FFF2-40B4-BE49-F238E27FC236}">
                    <a16:creationId xmlns:a16="http://schemas.microsoft.com/office/drawing/2014/main" id="{0C330D34-27DD-46EB-A954-288A02169265}"/>
                  </a:ext>
                </a:extLst>
              </p:cNvPr>
              <p:cNvSpPr>
                <a:spLocks/>
              </p:cNvSpPr>
              <p:nvPr/>
            </p:nvSpPr>
            <p:spPr bwMode="auto">
              <a:xfrm>
                <a:off x="2039173" y="3603432"/>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55" name="Freeform 171">
                <a:extLst>
                  <a:ext uri="{FF2B5EF4-FFF2-40B4-BE49-F238E27FC236}">
                    <a16:creationId xmlns:a16="http://schemas.microsoft.com/office/drawing/2014/main" id="{FFD898F0-F15E-47A7-9A6B-1B8B3D4952CD}"/>
                  </a:ext>
                </a:extLst>
              </p:cNvPr>
              <p:cNvSpPr>
                <a:spLocks/>
              </p:cNvSpPr>
              <p:nvPr/>
            </p:nvSpPr>
            <p:spPr bwMode="auto">
              <a:xfrm>
                <a:off x="2039173" y="3597340"/>
                <a:ext cx="32492" cy="32492"/>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56" name="Freeform 172">
                <a:extLst>
                  <a:ext uri="{FF2B5EF4-FFF2-40B4-BE49-F238E27FC236}">
                    <a16:creationId xmlns:a16="http://schemas.microsoft.com/office/drawing/2014/main" id="{8EEB84AD-FF2D-4321-AB9B-E04C3AAB8FC5}"/>
                  </a:ext>
                </a:extLst>
              </p:cNvPr>
              <p:cNvSpPr>
                <a:spLocks/>
              </p:cNvSpPr>
              <p:nvPr/>
            </p:nvSpPr>
            <p:spPr bwMode="auto">
              <a:xfrm>
                <a:off x="2053387" y="3609524"/>
                <a:ext cx="30460" cy="38585"/>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57" name="Freeform 173">
                <a:extLst>
                  <a:ext uri="{FF2B5EF4-FFF2-40B4-BE49-F238E27FC236}">
                    <a16:creationId xmlns:a16="http://schemas.microsoft.com/office/drawing/2014/main" id="{75B16727-269A-4F9B-AABF-335BE37CEED9}"/>
                  </a:ext>
                </a:extLst>
              </p:cNvPr>
              <p:cNvSpPr>
                <a:spLocks/>
              </p:cNvSpPr>
              <p:nvPr/>
            </p:nvSpPr>
            <p:spPr bwMode="auto">
              <a:xfrm>
                <a:off x="2154924" y="3713091"/>
                <a:ext cx="64983" cy="6498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58" name="Freeform 174">
                <a:extLst>
                  <a:ext uri="{FF2B5EF4-FFF2-40B4-BE49-F238E27FC236}">
                    <a16:creationId xmlns:a16="http://schemas.microsoft.com/office/drawing/2014/main" id="{1B1D050A-F9CE-4DBD-A3A7-BB53D6BA873F}"/>
                  </a:ext>
                </a:extLst>
              </p:cNvPr>
              <p:cNvSpPr>
                <a:spLocks/>
              </p:cNvSpPr>
              <p:nvPr/>
            </p:nvSpPr>
            <p:spPr bwMode="auto">
              <a:xfrm>
                <a:off x="2181324" y="3745583"/>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59" name="Freeform 175">
                <a:extLst>
                  <a:ext uri="{FF2B5EF4-FFF2-40B4-BE49-F238E27FC236}">
                    <a16:creationId xmlns:a16="http://schemas.microsoft.com/office/drawing/2014/main" id="{B631E477-E3B2-417F-8F98-EC934D7BE2BF}"/>
                  </a:ext>
                </a:extLst>
              </p:cNvPr>
              <p:cNvSpPr>
                <a:spLocks/>
              </p:cNvSpPr>
              <p:nvPr/>
            </p:nvSpPr>
            <p:spPr bwMode="auto">
              <a:xfrm>
                <a:off x="2175231" y="3739491"/>
                <a:ext cx="38583" cy="30462"/>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0" name="Freeform 176">
                <a:extLst>
                  <a:ext uri="{FF2B5EF4-FFF2-40B4-BE49-F238E27FC236}">
                    <a16:creationId xmlns:a16="http://schemas.microsoft.com/office/drawing/2014/main" id="{AA0225B7-5368-4102-B438-9328C397B13B}"/>
                  </a:ext>
                </a:extLst>
              </p:cNvPr>
              <p:cNvSpPr>
                <a:spLocks/>
              </p:cNvSpPr>
              <p:nvPr/>
            </p:nvSpPr>
            <p:spPr bwMode="auto">
              <a:xfrm>
                <a:off x="2193508" y="3751676"/>
                <a:ext cx="32492" cy="32492"/>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1" name="Freeform 177">
                <a:extLst>
                  <a:ext uri="{FF2B5EF4-FFF2-40B4-BE49-F238E27FC236}">
                    <a16:creationId xmlns:a16="http://schemas.microsoft.com/office/drawing/2014/main" id="{418D5577-F8F9-42C9-B5A4-C7F76F2B0ADC}"/>
                  </a:ext>
                </a:extLst>
              </p:cNvPr>
              <p:cNvSpPr>
                <a:spLocks/>
              </p:cNvSpPr>
              <p:nvPr/>
            </p:nvSpPr>
            <p:spPr bwMode="auto">
              <a:xfrm>
                <a:off x="2278799" y="3467373"/>
                <a:ext cx="495499" cy="335072"/>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2" name="Freeform 178">
                <a:extLst>
                  <a:ext uri="{FF2B5EF4-FFF2-40B4-BE49-F238E27FC236}">
                    <a16:creationId xmlns:a16="http://schemas.microsoft.com/office/drawing/2014/main" id="{5C7BC3E6-D739-4050-8831-8C96BE373AD9}"/>
                  </a:ext>
                </a:extLst>
              </p:cNvPr>
              <p:cNvSpPr>
                <a:spLocks/>
              </p:cNvSpPr>
              <p:nvPr/>
            </p:nvSpPr>
            <p:spPr bwMode="auto">
              <a:xfrm>
                <a:off x="2219907" y="3544541"/>
                <a:ext cx="869154" cy="859001"/>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3" name="Freeform 179">
                <a:extLst>
                  <a:ext uri="{FF2B5EF4-FFF2-40B4-BE49-F238E27FC236}">
                    <a16:creationId xmlns:a16="http://schemas.microsoft.com/office/drawing/2014/main" id="{4694583F-EAF7-4B23-A13B-C6B00F9BC1A6}"/>
                  </a:ext>
                </a:extLst>
              </p:cNvPr>
              <p:cNvSpPr>
                <a:spLocks/>
              </p:cNvSpPr>
              <p:nvPr/>
            </p:nvSpPr>
            <p:spPr bwMode="auto">
              <a:xfrm>
                <a:off x="2323475" y="3654201"/>
                <a:ext cx="186827" cy="186827"/>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4" name="Freeform 180">
                <a:extLst>
                  <a:ext uri="{FF2B5EF4-FFF2-40B4-BE49-F238E27FC236}">
                    <a16:creationId xmlns:a16="http://schemas.microsoft.com/office/drawing/2014/main" id="{BC8AB095-3809-4FAE-A154-FAF2F6619F71}"/>
                  </a:ext>
                </a:extLst>
              </p:cNvPr>
              <p:cNvSpPr>
                <a:spLocks/>
              </p:cNvSpPr>
              <p:nvPr/>
            </p:nvSpPr>
            <p:spPr bwMode="auto">
              <a:xfrm>
                <a:off x="2463595" y="3577033"/>
                <a:ext cx="186827" cy="186827"/>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5" name="Freeform 181">
                <a:extLst>
                  <a:ext uri="{FF2B5EF4-FFF2-40B4-BE49-F238E27FC236}">
                    <a16:creationId xmlns:a16="http://schemas.microsoft.com/office/drawing/2014/main" id="{2FDCAFBF-01EC-4BCB-9751-8B19A06603AF}"/>
                  </a:ext>
                </a:extLst>
              </p:cNvPr>
              <p:cNvSpPr>
                <a:spLocks/>
              </p:cNvSpPr>
              <p:nvPr/>
            </p:nvSpPr>
            <p:spPr bwMode="auto">
              <a:xfrm>
                <a:off x="2626054" y="3512049"/>
                <a:ext cx="154336" cy="188859"/>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6" name="Freeform 182">
                <a:extLst>
                  <a:ext uri="{FF2B5EF4-FFF2-40B4-BE49-F238E27FC236}">
                    <a16:creationId xmlns:a16="http://schemas.microsoft.com/office/drawing/2014/main" id="{C63EF27B-103C-4280-9862-F51301E4D2BA}"/>
                  </a:ext>
                </a:extLst>
              </p:cNvPr>
              <p:cNvSpPr>
                <a:spLocks/>
              </p:cNvSpPr>
              <p:nvPr/>
            </p:nvSpPr>
            <p:spPr bwMode="auto">
              <a:xfrm>
                <a:off x="2232092" y="3950688"/>
                <a:ext cx="566574" cy="406147"/>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7" name="Freeform 183">
                <a:extLst>
                  <a:ext uri="{FF2B5EF4-FFF2-40B4-BE49-F238E27FC236}">
                    <a16:creationId xmlns:a16="http://schemas.microsoft.com/office/drawing/2014/main" id="{D50F618F-BD5A-4978-8F1E-E55D10C677E3}"/>
                  </a:ext>
                </a:extLst>
              </p:cNvPr>
              <p:cNvSpPr>
                <a:spLocks/>
              </p:cNvSpPr>
              <p:nvPr/>
            </p:nvSpPr>
            <p:spPr bwMode="auto">
              <a:xfrm>
                <a:off x="2193508" y="3912103"/>
                <a:ext cx="316794" cy="328979"/>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8" name="Freeform 184">
                <a:extLst>
                  <a:ext uri="{FF2B5EF4-FFF2-40B4-BE49-F238E27FC236}">
                    <a16:creationId xmlns:a16="http://schemas.microsoft.com/office/drawing/2014/main" id="{F5653AD3-B758-4455-A008-3AB03F8F33E9}"/>
                  </a:ext>
                </a:extLst>
              </p:cNvPr>
              <p:cNvSpPr>
                <a:spLocks/>
              </p:cNvSpPr>
              <p:nvPr/>
            </p:nvSpPr>
            <p:spPr bwMode="auto">
              <a:xfrm>
                <a:off x="2219907" y="3893827"/>
                <a:ext cx="180735" cy="205105"/>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69" name="Freeform 185">
                <a:extLst>
                  <a:ext uri="{FF2B5EF4-FFF2-40B4-BE49-F238E27FC236}">
                    <a16:creationId xmlns:a16="http://schemas.microsoft.com/office/drawing/2014/main" id="{83985791-83AD-499C-82DB-8FDDF907A3EF}"/>
                  </a:ext>
                </a:extLst>
              </p:cNvPr>
              <p:cNvSpPr>
                <a:spLocks/>
              </p:cNvSpPr>
              <p:nvPr/>
            </p:nvSpPr>
            <p:spPr bwMode="auto">
              <a:xfrm>
                <a:off x="2020895" y="3834935"/>
                <a:ext cx="335070" cy="233535"/>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70" name="Freeform 186">
                <a:extLst>
                  <a:ext uri="{FF2B5EF4-FFF2-40B4-BE49-F238E27FC236}">
                    <a16:creationId xmlns:a16="http://schemas.microsoft.com/office/drawing/2014/main" id="{3302E6F0-4213-43B1-A768-44E6E8104798}"/>
                  </a:ext>
                </a:extLst>
              </p:cNvPr>
              <p:cNvSpPr>
                <a:spLocks/>
              </p:cNvSpPr>
              <p:nvPr/>
            </p:nvSpPr>
            <p:spPr bwMode="auto">
              <a:xfrm>
                <a:off x="2020895" y="3906011"/>
                <a:ext cx="121844" cy="91384"/>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71" name="Freeform 187">
                <a:extLst>
                  <a:ext uri="{FF2B5EF4-FFF2-40B4-BE49-F238E27FC236}">
                    <a16:creationId xmlns:a16="http://schemas.microsoft.com/office/drawing/2014/main" id="{888915D7-2065-4B4D-9C11-556D04C3BA9E}"/>
                  </a:ext>
                </a:extLst>
              </p:cNvPr>
              <p:cNvSpPr>
                <a:spLocks/>
              </p:cNvSpPr>
              <p:nvPr/>
            </p:nvSpPr>
            <p:spPr bwMode="auto">
              <a:xfrm>
                <a:off x="2136648" y="3855242"/>
                <a:ext cx="180735" cy="142151"/>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72" name="Freeform 318">
                <a:extLst>
                  <a:ext uri="{FF2B5EF4-FFF2-40B4-BE49-F238E27FC236}">
                    <a16:creationId xmlns:a16="http://schemas.microsoft.com/office/drawing/2014/main" id="{665BEA6F-025D-4570-9806-5F7D381D6281}"/>
                  </a:ext>
                </a:extLst>
              </p:cNvPr>
              <p:cNvSpPr>
                <a:spLocks/>
              </p:cNvSpPr>
              <p:nvPr/>
            </p:nvSpPr>
            <p:spPr bwMode="auto">
              <a:xfrm rot="20961204">
                <a:off x="2658398" y="3942396"/>
                <a:ext cx="893908" cy="761333"/>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defTabSz="878727">
                  <a:defRPr/>
                </a:pPr>
                <a:endParaRPr lang="en-US" sz="1730" kern="0">
                  <a:solidFill>
                    <a:sysClr val="windowText" lastClr="000000"/>
                  </a:solidFill>
                  <a:latin typeface="Segoe UI"/>
                </a:endParaRPr>
              </a:p>
            </p:txBody>
          </p:sp>
        </p:grpSp>
      </p:grpSp>
      <p:cxnSp>
        <p:nvCxnSpPr>
          <p:cNvPr id="479" name="Straight Connector 478">
            <a:extLst>
              <a:ext uri="{FF2B5EF4-FFF2-40B4-BE49-F238E27FC236}">
                <a16:creationId xmlns:a16="http://schemas.microsoft.com/office/drawing/2014/main" id="{204DED0B-24E5-4335-BC87-1072C6FD641F}"/>
              </a:ext>
            </a:extLst>
          </p:cNvPr>
          <p:cNvCxnSpPr>
            <a:cxnSpLocks/>
          </p:cNvCxnSpPr>
          <p:nvPr/>
        </p:nvCxnSpPr>
        <p:spPr>
          <a:xfrm>
            <a:off x="2427934" y="4321279"/>
            <a:ext cx="0" cy="2245209"/>
          </a:xfrm>
          <a:prstGeom prst="line">
            <a:avLst/>
          </a:prstGeom>
          <a:solidFill>
            <a:schemeClr val="bg2"/>
          </a:solidFill>
          <a:ln w="22225">
            <a:solidFill>
              <a:srgbClr val="004C9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81" name="TextBox 480">
            <a:extLst>
              <a:ext uri="{FF2B5EF4-FFF2-40B4-BE49-F238E27FC236}">
                <a16:creationId xmlns:a16="http://schemas.microsoft.com/office/drawing/2014/main" id="{6FC43384-2BA1-4843-A388-4EDB4BAC4840}"/>
              </a:ext>
            </a:extLst>
          </p:cNvPr>
          <p:cNvSpPr txBox="1"/>
          <p:nvPr/>
        </p:nvSpPr>
        <p:spPr>
          <a:xfrm>
            <a:off x="10133474" y="2883664"/>
            <a:ext cx="894076"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err="1">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Redis</a:t>
            </a: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 cache</a:t>
            </a:r>
          </a:p>
        </p:txBody>
      </p:sp>
      <p:sp>
        <p:nvSpPr>
          <p:cNvPr id="487" name="TextBox 486">
            <a:extLst>
              <a:ext uri="{FF2B5EF4-FFF2-40B4-BE49-F238E27FC236}">
                <a16:creationId xmlns:a16="http://schemas.microsoft.com/office/drawing/2014/main" id="{BBBCC654-7A93-4024-8C25-77C850E7B903}"/>
              </a:ext>
            </a:extLst>
          </p:cNvPr>
          <p:cNvSpPr txBox="1"/>
          <p:nvPr/>
        </p:nvSpPr>
        <p:spPr>
          <a:xfrm>
            <a:off x="10697628" y="2883663"/>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Auto scale on demand</a:t>
            </a:r>
          </a:p>
        </p:txBody>
      </p:sp>
      <p:pic>
        <p:nvPicPr>
          <p:cNvPr id="488" name="Picture 487">
            <a:extLst>
              <a:ext uri="{FF2B5EF4-FFF2-40B4-BE49-F238E27FC236}">
                <a16:creationId xmlns:a16="http://schemas.microsoft.com/office/drawing/2014/main" id="{1E7C7B40-5A4E-4AD2-B25A-DA63AD6FC716}"/>
              </a:ext>
            </a:extLst>
          </p:cNvPr>
          <p:cNvPicPr>
            <a:picLocks noChangeAspect="1"/>
          </p:cNvPicPr>
          <p:nvPr/>
        </p:nvPicPr>
        <p:blipFill>
          <a:blip r:embed="rId3"/>
          <a:stretch>
            <a:fillRect/>
          </a:stretch>
        </p:blipFill>
        <p:spPr>
          <a:xfrm>
            <a:off x="10404564" y="2471182"/>
            <a:ext cx="351896" cy="358570"/>
          </a:xfrm>
          <a:prstGeom prst="rect">
            <a:avLst/>
          </a:prstGeom>
        </p:spPr>
      </p:pic>
      <p:sp>
        <p:nvSpPr>
          <p:cNvPr id="489" name="TextBox 488">
            <a:extLst>
              <a:ext uri="{FF2B5EF4-FFF2-40B4-BE49-F238E27FC236}">
                <a16:creationId xmlns:a16="http://schemas.microsoft.com/office/drawing/2014/main" id="{C87828B6-58F1-4862-894A-828364ED3551}"/>
              </a:ext>
            </a:extLst>
          </p:cNvPr>
          <p:cNvSpPr txBox="1"/>
          <p:nvPr/>
        </p:nvSpPr>
        <p:spPr>
          <a:xfrm>
            <a:off x="10153117" y="3987323"/>
            <a:ext cx="854790"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A/B testing</a:t>
            </a:r>
          </a:p>
        </p:txBody>
      </p:sp>
      <p:sp>
        <p:nvSpPr>
          <p:cNvPr id="490" name="TextBox 489">
            <a:extLst>
              <a:ext uri="{FF2B5EF4-FFF2-40B4-BE49-F238E27FC236}">
                <a16:creationId xmlns:a16="http://schemas.microsoft.com/office/drawing/2014/main" id="{F92FC641-1852-4F00-A5BD-2CC840A8949D}"/>
              </a:ext>
            </a:extLst>
          </p:cNvPr>
          <p:cNvSpPr txBox="1"/>
          <p:nvPr/>
        </p:nvSpPr>
        <p:spPr>
          <a:xfrm>
            <a:off x="10697628" y="3976898"/>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Monitoring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diagnostic</a:t>
            </a:r>
          </a:p>
        </p:txBody>
      </p:sp>
      <p:grpSp>
        <p:nvGrpSpPr>
          <p:cNvPr id="491" name="Group 490">
            <a:extLst>
              <a:ext uri="{FF2B5EF4-FFF2-40B4-BE49-F238E27FC236}">
                <a16:creationId xmlns:a16="http://schemas.microsoft.com/office/drawing/2014/main" id="{925703F7-32E9-4451-AE61-9E4DF85EE757}"/>
              </a:ext>
            </a:extLst>
          </p:cNvPr>
          <p:cNvGrpSpPr>
            <a:grpSpLocks noChangeAspect="1"/>
          </p:cNvGrpSpPr>
          <p:nvPr/>
        </p:nvGrpSpPr>
        <p:grpSpPr>
          <a:xfrm>
            <a:off x="11217677" y="3612432"/>
            <a:ext cx="394183" cy="358570"/>
            <a:chOff x="4048125" y="3987800"/>
            <a:chExt cx="773113" cy="703263"/>
          </a:xfrm>
          <a:solidFill>
            <a:schemeClr val="accent1"/>
          </a:solidFill>
        </p:grpSpPr>
        <p:sp>
          <p:nvSpPr>
            <p:cNvPr id="492" name="Freeform 20">
              <a:extLst>
                <a:ext uri="{FF2B5EF4-FFF2-40B4-BE49-F238E27FC236}">
                  <a16:creationId xmlns:a16="http://schemas.microsoft.com/office/drawing/2014/main" id="{A253C819-C53F-4955-9233-E326B478768F}"/>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493" name="Freeform 21">
              <a:extLst>
                <a:ext uri="{FF2B5EF4-FFF2-40B4-BE49-F238E27FC236}">
                  <a16:creationId xmlns:a16="http://schemas.microsoft.com/office/drawing/2014/main" id="{304E93F0-1AD7-49F2-B6C8-148AAA55860E}"/>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494" name="Freeform 22">
              <a:extLst>
                <a:ext uri="{FF2B5EF4-FFF2-40B4-BE49-F238E27FC236}">
                  <a16:creationId xmlns:a16="http://schemas.microsoft.com/office/drawing/2014/main" id="{D68A929D-0E1A-4188-AE1A-2364875A6478}"/>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495" name="Rectangle 23">
              <a:extLst>
                <a:ext uri="{FF2B5EF4-FFF2-40B4-BE49-F238E27FC236}">
                  <a16:creationId xmlns:a16="http://schemas.microsoft.com/office/drawing/2014/main" id="{2C0D73C7-1AD1-4015-B392-F5CBA1DFB993}"/>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grpSp>
      <p:sp>
        <p:nvSpPr>
          <p:cNvPr id="497" name="TextBox 496">
            <a:extLst>
              <a:ext uri="{FF2B5EF4-FFF2-40B4-BE49-F238E27FC236}">
                <a16:creationId xmlns:a16="http://schemas.microsoft.com/office/drawing/2014/main" id="{D0F4ED00-4EAD-4A97-8A87-B7DEE6E98FFE}"/>
              </a:ext>
            </a:extLst>
          </p:cNvPr>
          <p:cNvSpPr txBox="1"/>
          <p:nvPr/>
        </p:nvSpPr>
        <p:spPr>
          <a:xfrm>
            <a:off x="4882496" y="3868675"/>
            <a:ext cx="1434280" cy="387447"/>
          </a:xfrm>
          <a:prstGeom prst="rect">
            <a:avLst/>
          </a:prstGeom>
          <a:noFill/>
        </p:spPr>
        <p:txBody>
          <a:bodyPr wrap="square" lIns="87880" tIns="43940" rIns="87880" bIns="43940" rtlCol="0" anchor="b">
            <a:spAutoFit/>
          </a:bodyPr>
          <a:lstStyle/>
          <a:p>
            <a:pPr algn="ctr" defTabSz="878559">
              <a:lnSpc>
                <a:spcPct val="90000"/>
              </a:lnSpc>
              <a:spcAft>
                <a:spcPts val="576"/>
              </a:spcAft>
              <a:tabLst>
                <a:tab pos="860864" algn="l"/>
              </a:tabLst>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SCC integration </a:t>
            </a:r>
            <a:b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CICD</a:t>
            </a:r>
          </a:p>
        </p:txBody>
      </p:sp>
      <p:sp>
        <p:nvSpPr>
          <p:cNvPr id="498" name="TextBox 497">
            <a:extLst>
              <a:ext uri="{FF2B5EF4-FFF2-40B4-BE49-F238E27FC236}">
                <a16:creationId xmlns:a16="http://schemas.microsoft.com/office/drawing/2014/main" id="{D0A5065C-9260-47AA-AF85-C876D4479AED}"/>
              </a:ext>
            </a:extLst>
          </p:cNvPr>
          <p:cNvSpPr txBox="1"/>
          <p:nvPr/>
        </p:nvSpPr>
        <p:spPr>
          <a:xfrm>
            <a:off x="5806649" y="3868675"/>
            <a:ext cx="1434280" cy="536802"/>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Staged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deployments with slots</a:t>
            </a:r>
          </a:p>
        </p:txBody>
      </p:sp>
      <p:sp>
        <p:nvSpPr>
          <p:cNvPr id="504" name="TextBox 503">
            <a:extLst>
              <a:ext uri="{FF2B5EF4-FFF2-40B4-BE49-F238E27FC236}">
                <a16:creationId xmlns:a16="http://schemas.microsoft.com/office/drawing/2014/main" id="{9D2D7CEE-9AAB-4549-BBBE-5BA30EE72F6E}"/>
              </a:ext>
            </a:extLst>
          </p:cNvPr>
          <p:cNvSpPr txBox="1"/>
          <p:nvPr/>
        </p:nvSpPr>
        <p:spPr>
          <a:xfrm>
            <a:off x="9845664" y="5133189"/>
            <a:ext cx="463487"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WAF</a:t>
            </a:r>
          </a:p>
        </p:txBody>
      </p:sp>
      <p:sp>
        <p:nvSpPr>
          <p:cNvPr id="505" name="TextBox 504">
            <a:extLst>
              <a:ext uri="{FF2B5EF4-FFF2-40B4-BE49-F238E27FC236}">
                <a16:creationId xmlns:a16="http://schemas.microsoft.com/office/drawing/2014/main" id="{D1DBD46C-5676-4582-98B5-7D81AD2F0CA0}"/>
              </a:ext>
            </a:extLst>
          </p:cNvPr>
          <p:cNvSpPr txBox="1"/>
          <p:nvPr/>
        </p:nvSpPr>
        <p:spPr>
          <a:xfrm>
            <a:off x="11100288" y="5103308"/>
            <a:ext cx="655210"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VPN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support</a:t>
            </a:r>
          </a:p>
        </p:txBody>
      </p:sp>
      <p:pic>
        <p:nvPicPr>
          <p:cNvPr id="509" name="Picture 508">
            <a:extLst>
              <a:ext uri="{FF2B5EF4-FFF2-40B4-BE49-F238E27FC236}">
                <a16:creationId xmlns:a16="http://schemas.microsoft.com/office/drawing/2014/main" id="{C6F5B1F5-1F6B-450E-9F7B-0092D854B270}"/>
              </a:ext>
            </a:extLst>
          </p:cNvPr>
          <p:cNvPicPr>
            <a:picLocks noChangeAspect="1"/>
          </p:cNvPicPr>
          <p:nvPr/>
        </p:nvPicPr>
        <p:blipFill>
          <a:blip r:embed="rId4"/>
          <a:stretch>
            <a:fillRect/>
          </a:stretch>
        </p:blipFill>
        <p:spPr>
          <a:xfrm>
            <a:off x="11259083" y="4784038"/>
            <a:ext cx="337623" cy="358570"/>
          </a:xfrm>
          <a:prstGeom prst="rect">
            <a:avLst/>
          </a:prstGeom>
        </p:spPr>
      </p:pic>
      <p:sp>
        <p:nvSpPr>
          <p:cNvPr id="510" name="TextBox 509">
            <a:extLst>
              <a:ext uri="{FF2B5EF4-FFF2-40B4-BE49-F238E27FC236}">
                <a16:creationId xmlns:a16="http://schemas.microsoft.com/office/drawing/2014/main" id="{44BAC838-D7BD-403E-B7DA-6B4E5C82C9AB}"/>
              </a:ext>
            </a:extLst>
          </p:cNvPr>
          <p:cNvSpPr txBox="1"/>
          <p:nvPr/>
        </p:nvSpPr>
        <p:spPr>
          <a:xfrm>
            <a:off x="10219509" y="5103655"/>
            <a:ext cx="980762"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App Service Environment</a:t>
            </a:r>
          </a:p>
        </p:txBody>
      </p:sp>
      <p:sp>
        <p:nvSpPr>
          <p:cNvPr id="512" name="TextBox 511">
            <a:extLst>
              <a:ext uri="{FF2B5EF4-FFF2-40B4-BE49-F238E27FC236}">
                <a16:creationId xmlns:a16="http://schemas.microsoft.com/office/drawing/2014/main" id="{9851A470-D607-4B0C-8522-319DC1487D40}"/>
              </a:ext>
            </a:extLst>
          </p:cNvPr>
          <p:cNvSpPr txBox="1"/>
          <p:nvPr/>
        </p:nvSpPr>
        <p:spPr>
          <a:xfrm>
            <a:off x="5728600" y="4998145"/>
            <a:ext cx="667782"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Express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routes</a:t>
            </a:r>
          </a:p>
        </p:txBody>
      </p:sp>
      <p:sp>
        <p:nvSpPr>
          <p:cNvPr id="514" name="TextBox 513">
            <a:extLst>
              <a:ext uri="{FF2B5EF4-FFF2-40B4-BE49-F238E27FC236}">
                <a16:creationId xmlns:a16="http://schemas.microsoft.com/office/drawing/2014/main" id="{C2F093ED-24DB-41F3-9AFD-DD4223C78D96}"/>
              </a:ext>
            </a:extLst>
          </p:cNvPr>
          <p:cNvSpPr txBox="1"/>
          <p:nvPr/>
        </p:nvSpPr>
        <p:spPr>
          <a:xfrm>
            <a:off x="6451924" y="5020690"/>
            <a:ext cx="540491"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Logic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Apps</a:t>
            </a:r>
          </a:p>
        </p:txBody>
      </p:sp>
      <p:sp>
        <p:nvSpPr>
          <p:cNvPr id="515" name="TextBox 514">
            <a:extLst>
              <a:ext uri="{FF2B5EF4-FFF2-40B4-BE49-F238E27FC236}">
                <a16:creationId xmlns:a16="http://schemas.microsoft.com/office/drawing/2014/main" id="{9DF22A93-37CE-4ED8-9B26-23DEF4D39479}"/>
              </a:ext>
            </a:extLst>
          </p:cNvPr>
          <p:cNvSpPr txBox="1"/>
          <p:nvPr/>
        </p:nvSpPr>
        <p:spPr>
          <a:xfrm>
            <a:off x="5021303" y="4971804"/>
            <a:ext cx="850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VNET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integration</a:t>
            </a:r>
          </a:p>
        </p:txBody>
      </p:sp>
      <p:pic>
        <p:nvPicPr>
          <p:cNvPr id="519" name="Picture 518">
            <a:extLst>
              <a:ext uri="{FF2B5EF4-FFF2-40B4-BE49-F238E27FC236}">
                <a16:creationId xmlns:a16="http://schemas.microsoft.com/office/drawing/2014/main" id="{40CE5242-10C0-4E98-9D99-5BB98509D5F7}"/>
              </a:ext>
            </a:extLst>
          </p:cNvPr>
          <p:cNvPicPr>
            <a:picLocks noChangeAspect="1"/>
          </p:cNvPicPr>
          <p:nvPr/>
        </p:nvPicPr>
        <p:blipFill>
          <a:blip r:embed="rId5"/>
          <a:stretch>
            <a:fillRect/>
          </a:stretch>
        </p:blipFill>
        <p:spPr>
          <a:xfrm>
            <a:off x="5772444" y="4580629"/>
            <a:ext cx="580094" cy="425568"/>
          </a:xfrm>
          <a:prstGeom prst="rect">
            <a:avLst/>
          </a:prstGeom>
        </p:spPr>
      </p:pic>
      <p:sp>
        <p:nvSpPr>
          <p:cNvPr id="520" name="TextBox 519">
            <a:extLst>
              <a:ext uri="{FF2B5EF4-FFF2-40B4-BE49-F238E27FC236}">
                <a16:creationId xmlns:a16="http://schemas.microsoft.com/office/drawing/2014/main" id="{E72B59AB-AB9B-4F78-A7D2-42E1BF968FAB}"/>
              </a:ext>
            </a:extLst>
          </p:cNvPr>
          <p:cNvSpPr txBox="1"/>
          <p:nvPr/>
        </p:nvSpPr>
        <p:spPr>
          <a:xfrm>
            <a:off x="5574328" y="6059436"/>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Easy authentication </a:t>
            </a:r>
          </a:p>
        </p:txBody>
      </p:sp>
      <p:pic>
        <p:nvPicPr>
          <p:cNvPr id="521" name="Picture 520">
            <a:extLst>
              <a:ext uri="{FF2B5EF4-FFF2-40B4-BE49-F238E27FC236}">
                <a16:creationId xmlns:a16="http://schemas.microsoft.com/office/drawing/2014/main" id="{D10D34C5-85A4-48D8-BA01-B2C2C3D6C928}"/>
              </a:ext>
            </a:extLst>
          </p:cNvPr>
          <p:cNvPicPr>
            <a:picLocks noChangeAspect="1"/>
          </p:cNvPicPr>
          <p:nvPr/>
        </p:nvPicPr>
        <p:blipFill>
          <a:blip r:embed="rId6">
            <a:duotone>
              <a:schemeClr val="accent1">
                <a:shade val="45000"/>
                <a:satMod val="135000"/>
              </a:schemeClr>
              <a:prstClr val="white"/>
            </a:duotone>
          </a:blip>
          <a:stretch>
            <a:fillRect/>
          </a:stretch>
        </p:blipFill>
        <p:spPr>
          <a:xfrm>
            <a:off x="5759543" y="5744091"/>
            <a:ext cx="1063850" cy="232925"/>
          </a:xfrm>
          <a:prstGeom prst="rect">
            <a:avLst/>
          </a:prstGeom>
        </p:spPr>
      </p:pic>
      <p:sp>
        <p:nvSpPr>
          <p:cNvPr id="522" name="Rectangle 521">
            <a:extLst>
              <a:ext uri="{FF2B5EF4-FFF2-40B4-BE49-F238E27FC236}">
                <a16:creationId xmlns:a16="http://schemas.microsoft.com/office/drawing/2014/main" id="{DF5BFADA-4F63-4C10-B484-46344A4B7C8C}"/>
              </a:ext>
            </a:extLst>
          </p:cNvPr>
          <p:cNvSpPr/>
          <p:nvPr/>
        </p:nvSpPr>
        <p:spPr>
          <a:xfrm>
            <a:off x="10266843" y="6150040"/>
            <a:ext cx="627340" cy="389227"/>
          </a:xfrm>
          <a:prstGeom prst="rect">
            <a:avLst/>
          </a:prstGeom>
        </p:spPr>
        <p:txBody>
          <a:bodyPr wrap="none">
            <a:spAutoFit/>
          </a:bodyPr>
          <a:lstStyle/>
          <a:p>
            <a:pPr algn="ctr" defTabSz="878559">
              <a:lnSpc>
                <a:spcPct val="90000"/>
              </a:lnSpc>
              <a:spcAft>
                <a:spcPts val="576"/>
              </a:spcAft>
              <a:tabLst>
                <a:tab pos="860864" algn="l"/>
              </a:tabLst>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Offline </a:t>
            </a:r>
            <a:b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sync</a:t>
            </a:r>
          </a:p>
        </p:txBody>
      </p:sp>
      <p:sp>
        <p:nvSpPr>
          <p:cNvPr id="523" name="Rectangle 522">
            <a:extLst>
              <a:ext uri="{FF2B5EF4-FFF2-40B4-BE49-F238E27FC236}">
                <a16:creationId xmlns:a16="http://schemas.microsoft.com/office/drawing/2014/main" id="{154FEE76-70BB-453E-B5C0-A3E477F6A073}"/>
              </a:ext>
            </a:extLst>
          </p:cNvPr>
          <p:cNvSpPr/>
          <p:nvPr/>
        </p:nvSpPr>
        <p:spPr>
          <a:xfrm>
            <a:off x="10948665" y="6150040"/>
            <a:ext cx="932208" cy="389227"/>
          </a:xfrm>
          <a:prstGeom prst="rect">
            <a:avLst/>
          </a:prstGeom>
        </p:spPr>
        <p:txBody>
          <a:bodyPr wrap="none">
            <a:spAutoFit/>
          </a:bodyPr>
          <a:lstStyle/>
          <a:p>
            <a:pPr algn="ctr" defTabSz="878559">
              <a:lnSpc>
                <a:spcPct val="90000"/>
              </a:lnSpc>
              <a:spcAft>
                <a:spcPts val="576"/>
              </a:spcAft>
              <a:tabLst>
                <a:tab pos="860864" algn="l"/>
              </a:tabLst>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Push </a:t>
            </a:r>
            <a:b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notifications</a:t>
            </a:r>
          </a:p>
        </p:txBody>
      </p:sp>
      <p:pic>
        <p:nvPicPr>
          <p:cNvPr id="524" name="Picture 523">
            <a:extLst>
              <a:ext uri="{FF2B5EF4-FFF2-40B4-BE49-F238E27FC236}">
                <a16:creationId xmlns:a16="http://schemas.microsoft.com/office/drawing/2014/main" id="{81015886-D7C4-49A9-A61A-4B713E9AB282}"/>
              </a:ext>
            </a:extLst>
          </p:cNvPr>
          <p:cNvPicPr>
            <a:picLocks noChangeAspect="1"/>
          </p:cNvPicPr>
          <p:nvPr/>
        </p:nvPicPr>
        <p:blipFill>
          <a:blip r:embed="rId7"/>
          <a:stretch>
            <a:fillRect/>
          </a:stretch>
        </p:blipFill>
        <p:spPr>
          <a:xfrm>
            <a:off x="11235623" y="5776758"/>
            <a:ext cx="358292" cy="358570"/>
          </a:xfrm>
          <a:prstGeom prst="rect">
            <a:avLst/>
          </a:prstGeom>
        </p:spPr>
      </p:pic>
      <p:pic>
        <p:nvPicPr>
          <p:cNvPr id="525" name="Picture 524">
            <a:extLst>
              <a:ext uri="{FF2B5EF4-FFF2-40B4-BE49-F238E27FC236}">
                <a16:creationId xmlns:a16="http://schemas.microsoft.com/office/drawing/2014/main" id="{64231074-874A-452F-8908-29A4E99F4009}"/>
              </a:ext>
            </a:extLst>
          </p:cNvPr>
          <p:cNvPicPr>
            <a:picLocks noChangeAspect="1"/>
          </p:cNvPicPr>
          <p:nvPr/>
        </p:nvPicPr>
        <p:blipFill>
          <a:blip r:embed="rId8"/>
          <a:stretch>
            <a:fillRect/>
          </a:stretch>
        </p:blipFill>
        <p:spPr>
          <a:xfrm>
            <a:off x="10387148" y="5776758"/>
            <a:ext cx="386729" cy="358570"/>
          </a:xfrm>
          <a:prstGeom prst="rect">
            <a:avLst/>
          </a:prstGeom>
        </p:spPr>
      </p:pic>
      <p:grpSp>
        <p:nvGrpSpPr>
          <p:cNvPr id="238" name="Group 4">
            <a:extLst>
              <a:ext uri="{FF2B5EF4-FFF2-40B4-BE49-F238E27FC236}">
                <a16:creationId xmlns:a16="http://schemas.microsoft.com/office/drawing/2014/main" id="{D9D8EF51-C9D2-4E5F-801D-00CF51D42E9F}"/>
              </a:ext>
            </a:extLst>
          </p:cNvPr>
          <p:cNvGrpSpPr>
            <a:grpSpLocks noChangeAspect="1"/>
          </p:cNvGrpSpPr>
          <p:nvPr/>
        </p:nvGrpSpPr>
        <p:grpSpPr bwMode="auto">
          <a:xfrm>
            <a:off x="9898395" y="4787618"/>
            <a:ext cx="358024" cy="354990"/>
            <a:chOff x="2482" y="821"/>
            <a:chExt cx="2714" cy="2691"/>
          </a:xfrm>
          <a:solidFill>
            <a:schemeClr val="tx2"/>
          </a:solidFill>
        </p:grpSpPr>
        <p:sp>
          <p:nvSpPr>
            <p:cNvPr id="239" name="Freeform 6">
              <a:extLst>
                <a:ext uri="{FF2B5EF4-FFF2-40B4-BE49-F238E27FC236}">
                  <a16:creationId xmlns:a16="http://schemas.microsoft.com/office/drawing/2014/main" id="{8E7ABAC2-3303-4053-8DB3-72FEFBEFA325}"/>
                </a:ext>
              </a:extLst>
            </p:cNvPr>
            <p:cNvSpPr>
              <a:spLocks/>
            </p:cNvSpPr>
            <p:nvPr/>
          </p:nvSpPr>
          <p:spPr bwMode="auto">
            <a:xfrm>
              <a:off x="2482" y="2992"/>
              <a:ext cx="1671" cy="518"/>
            </a:xfrm>
            <a:custGeom>
              <a:avLst/>
              <a:gdLst>
                <a:gd name="T0" fmla="*/ 0 w 888"/>
                <a:gd name="T1" fmla="*/ 46 h 276"/>
                <a:gd name="T2" fmla="*/ 18 w 888"/>
                <a:gd name="T3" fmla="*/ 16 h 276"/>
                <a:gd name="T4" fmla="*/ 57 w 888"/>
                <a:gd name="T5" fmla="*/ 0 h 276"/>
                <a:gd name="T6" fmla="*/ 68 w 888"/>
                <a:gd name="T7" fmla="*/ 0 h 276"/>
                <a:gd name="T8" fmla="*/ 824 w 888"/>
                <a:gd name="T9" fmla="*/ 0 h 276"/>
                <a:gd name="T10" fmla="*/ 867 w 888"/>
                <a:gd name="T11" fmla="*/ 12 h 276"/>
                <a:gd name="T12" fmla="*/ 888 w 888"/>
                <a:gd name="T13" fmla="*/ 53 h 276"/>
                <a:gd name="T14" fmla="*/ 888 w 888"/>
                <a:gd name="T15" fmla="*/ 223 h 276"/>
                <a:gd name="T16" fmla="*/ 833 w 888"/>
                <a:gd name="T17" fmla="*/ 276 h 276"/>
                <a:gd name="T18" fmla="*/ 823 w 888"/>
                <a:gd name="T19" fmla="*/ 276 h 276"/>
                <a:gd name="T20" fmla="*/ 65 w 888"/>
                <a:gd name="T21" fmla="*/ 276 h 276"/>
                <a:gd name="T22" fmla="*/ 2 w 888"/>
                <a:gd name="T23" fmla="*/ 233 h 276"/>
                <a:gd name="T24" fmla="*/ 0 w 888"/>
                <a:gd name="T25" fmla="*/ 230 h 276"/>
                <a:gd name="T26" fmla="*/ 0 w 888"/>
                <a:gd name="T27" fmla="*/ 4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8" h="276">
                  <a:moveTo>
                    <a:pt x="0" y="46"/>
                  </a:moveTo>
                  <a:cubicBezTo>
                    <a:pt x="6" y="36"/>
                    <a:pt x="11" y="25"/>
                    <a:pt x="18" y="16"/>
                  </a:cubicBezTo>
                  <a:cubicBezTo>
                    <a:pt x="28" y="4"/>
                    <a:pt x="42" y="0"/>
                    <a:pt x="57" y="0"/>
                  </a:cubicBezTo>
                  <a:cubicBezTo>
                    <a:pt x="61" y="0"/>
                    <a:pt x="64" y="0"/>
                    <a:pt x="68" y="0"/>
                  </a:cubicBezTo>
                  <a:cubicBezTo>
                    <a:pt x="320" y="0"/>
                    <a:pt x="572" y="0"/>
                    <a:pt x="824" y="0"/>
                  </a:cubicBezTo>
                  <a:cubicBezTo>
                    <a:pt x="839" y="0"/>
                    <a:pt x="854" y="2"/>
                    <a:pt x="867" y="12"/>
                  </a:cubicBezTo>
                  <a:cubicBezTo>
                    <a:pt x="880" y="23"/>
                    <a:pt x="888" y="36"/>
                    <a:pt x="888" y="53"/>
                  </a:cubicBezTo>
                  <a:cubicBezTo>
                    <a:pt x="888" y="110"/>
                    <a:pt x="888" y="167"/>
                    <a:pt x="888" y="223"/>
                  </a:cubicBezTo>
                  <a:cubicBezTo>
                    <a:pt x="887" y="252"/>
                    <a:pt x="863" y="275"/>
                    <a:pt x="833" y="276"/>
                  </a:cubicBezTo>
                  <a:cubicBezTo>
                    <a:pt x="830" y="276"/>
                    <a:pt x="827" y="276"/>
                    <a:pt x="823" y="276"/>
                  </a:cubicBezTo>
                  <a:cubicBezTo>
                    <a:pt x="571" y="276"/>
                    <a:pt x="318" y="276"/>
                    <a:pt x="65" y="276"/>
                  </a:cubicBezTo>
                  <a:cubicBezTo>
                    <a:pt x="30" y="276"/>
                    <a:pt x="14" y="265"/>
                    <a:pt x="2" y="233"/>
                  </a:cubicBezTo>
                  <a:cubicBezTo>
                    <a:pt x="2" y="232"/>
                    <a:pt x="1" y="231"/>
                    <a:pt x="0" y="230"/>
                  </a:cubicBezTo>
                  <a:cubicBezTo>
                    <a:pt x="0" y="168"/>
                    <a:pt x="0" y="107"/>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40" name="Freeform 7">
              <a:extLst>
                <a:ext uri="{FF2B5EF4-FFF2-40B4-BE49-F238E27FC236}">
                  <a16:creationId xmlns:a16="http://schemas.microsoft.com/office/drawing/2014/main" id="{58300F1E-E3CE-448C-AF37-27CD564464B4}"/>
                </a:ext>
              </a:extLst>
            </p:cNvPr>
            <p:cNvSpPr>
              <a:spLocks/>
            </p:cNvSpPr>
            <p:nvPr/>
          </p:nvSpPr>
          <p:spPr bwMode="auto">
            <a:xfrm>
              <a:off x="3527" y="2366"/>
              <a:ext cx="1669" cy="520"/>
            </a:xfrm>
            <a:custGeom>
              <a:avLst/>
              <a:gdLst>
                <a:gd name="T0" fmla="*/ 887 w 887"/>
                <a:gd name="T1" fmla="*/ 231 h 277"/>
                <a:gd name="T2" fmla="*/ 884 w 887"/>
                <a:gd name="T3" fmla="*/ 238 h 277"/>
                <a:gd name="T4" fmla="*/ 840 w 887"/>
                <a:gd name="T5" fmla="*/ 276 h 277"/>
                <a:gd name="T6" fmla="*/ 824 w 887"/>
                <a:gd name="T7" fmla="*/ 277 h 277"/>
                <a:gd name="T8" fmla="*/ 61 w 887"/>
                <a:gd name="T9" fmla="*/ 277 h 277"/>
                <a:gd name="T10" fmla="*/ 1 w 887"/>
                <a:gd name="T11" fmla="*/ 234 h 277"/>
                <a:gd name="T12" fmla="*/ 0 w 887"/>
                <a:gd name="T13" fmla="*/ 217 h 277"/>
                <a:gd name="T14" fmla="*/ 0 w 887"/>
                <a:gd name="T15" fmla="*/ 62 h 277"/>
                <a:gd name="T16" fmla="*/ 61 w 887"/>
                <a:gd name="T17" fmla="*/ 1 h 277"/>
                <a:gd name="T18" fmla="*/ 606 w 887"/>
                <a:gd name="T19" fmla="*/ 1 h 277"/>
                <a:gd name="T20" fmla="*/ 826 w 887"/>
                <a:gd name="T21" fmla="*/ 0 h 277"/>
                <a:gd name="T22" fmla="*/ 883 w 887"/>
                <a:gd name="T23" fmla="*/ 35 h 277"/>
                <a:gd name="T24" fmla="*/ 887 w 887"/>
                <a:gd name="T25" fmla="*/ 46 h 277"/>
                <a:gd name="T26" fmla="*/ 887 w 887"/>
                <a:gd name="T27" fmla="*/ 23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7" h="277">
                  <a:moveTo>
                    <a:pt x="887" y="231"/>
                  </a:moveTo>
                  <a:cubicBezTo>
                    <a:pt x="886" y="234"/>
                    <a:pt x="885" y="236"/>
                    <a:pt x="884" y="238"/>
                  </a:cubicBezTo>
                  <a:cubicBezTo>
                    <a:pt x="877" y="259"/>
                    <a:pt x="862" y="272"/>
                    <a:pt x="840" y="276"/>
                  </a:cubicBezTo>
                  <a:cubicBezTo>
                    <a:pt x="835" y="276"/>
                    <a:pt x="830" y="277"/>
                    <a:pt x="824" y="277"/>
                  </a:cubicBezTo>
                  <a:cubicBezTo>
                    <a:pt x="570" y="277"/>
                    <a:pt x="315" y="277"/>
                    <a:pt x="61" y="277"/>
                  </a:cubicBezTo>
                  <a:cubicBezTo>
                    <a:pt x="29" y="277"/>
                    <a:pt x="8" y="261"/>
                    <a:pt x="1" y="234"/>
                  </a:cubicBezTo>
                  <a:cubicBezTo>
                    <a:pt x="0" y="228"/>
                    <a:pt x="0" y="222"/>
                    <a:pt x="0" y="217"/>
                  </a:cubicBezTo>
                  <a:cubicBezTo>
                    <a:pt x="0" y="165"/>
                    <a:pt x="0" y="113"/>
                    <a:pt x="0" y="62"/>
                  </a:cubicBezTo>
                  <a:cubicBezTo>
                    <a:pt x="0" y="23"/>
                    <a:pt x="22" y="1"/>
                    <a:pt x="61" y="1"/>
                  </a:cubicBezTo>
                  <a:cubicBezTo>
                    <a:pt x="243" y="1"/>
                    <a:pt x="424" y="1"/>
                    <a:pt x="606" y="1"/>
                  </a:cubicBezTo>
                  <a:cubicBezTo>
                    <a:pt x="679" y="1"/>
                    <a:pt x="753" y="1"/>
                    <a:pt x="826" y="0"/>
                  </a:cubicBezTo>
                  <a:cubicBezTo>
                    <a:pt x="852" y="0"/>
                    <a:pt x="872" y="10"/>
                    <a:pt x="883" y="35"/>
                  </a:cubicBezTo>
                  <a:cubicBezTo>
                    <a:pt x="884" y="38"/>
                    <a:pt x="886" y="42"/>
                    <a:pt x="887" y="46"/>
                  </a:cubicBezTo>
                  <a:cubicBezTo>
                    <a:pt x="887" y="108"/>
                    <a:pt x="887" y="170"/>
                    <a:pt x="887" y="231"/>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41" name="Freeform 8">
              <a:extLst>
                <a:ext uri="{FF2B5EF4-FFF2-40B4-BE49-F238E27FC236}">
                  <a16:creationId xmlns:a16="http://schemas.microsoft.com/office/drawing/2014/main" id="{EDEF0EE2-6D79-4520-BBA9-8D37F7D4FFEF}"/>
                </a:ext>
              </a:extLst>
            </p:cNvPr>
            <p:cNvSpPr>
              <a:spLocks/>
            </p:cNvSpPr>
            <p:nvPr/>
          </p:nvSpPr>
          <p:spPr bwMode="auto">
            <a:xfrm>
              <a:off x="4259" y="2992"/>
              <a:ext cx="937" cy="520"/>
            </a:xfrm>
            <a:custGeom>
              <a:avLst/>
              <a:gdLst>
                <a:gd name="T0" fmla="*/ 498 w 498"/>
                <a:gd name="T1" fmla="*/ 230 h 277"/>
                <a:gd name="T2" fmla="*/ 493 w 498"/>
                <a:gd name="T3" fmla="*/ 244 h 277"/>
                <a:gd name="T4" fmla="*/ 442 w 498"/>
                <a:gd name="T5" fmla="*/ 276 h 277"/>
                <a:gd name="T6" fmla="*/ 371 w 498"/>
                <a:gd name="T7" fmla="*/ 276 h 277"/>
                <a:gd name="T8" fmla="*/ 59 w 498"/>
                <a:gd name="T9" fmla="*/ 276 h 277"/>
                <a:gd name="T10" fmla="*/ 2 w 498"/>
                <a:gd name="T11" fmla="*/ 234 h 277"/>
                <a:gd name="T12" fmla="*/ 0 w 498"/>
                <a:gd name="T13" fmla="*/ 199 h 277"/>
                <a:gd name="T14" fmla="*/ 1 w 498"/>
                <a:gd name="T15" fmla="*/ 57 h 277"/>
                <a:gd name="T16" fmla="*/ 40 w 498"/>
                <a:gd name="T17" fmla="*/ 2 h 277"/>
                <a:gd name="T18" fmla="*/ 61 w 498"/>
                <a:gd name="T19" fmla="*/ 0 h 277"/>
                <a:gd name="T20" fmla="*/ 437 w 498"/>
                <a:gd name="T21" fmla="*/ 0 h 277"/>
                <a:gd name="T22" fmla="*/ 496 w 498"/>
                <a:gd name="T23" fmla="*/ 42 h 277"/>
                <a:gd name="T24" fmla="*/ 498 w 498"/>
                <a:gd name="T25" fmla="*/ 46 h 277"/>
                <a:gd name="T26" fmla="*/ 498 w 498"/>
                <a:gd name="T27" fmla="*/ 23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498" y="230"/>
                  </a:moveTo>
                  <a:cubicBezTo>
                    <a:pt x="497" y="234"/>
                    <a:pt x="495" y="239"/>
                    <a:pt x="493" y="244"/>
                  </a:cubicBezTo>
                  <a:cubicBezTo>
                    <a:pt x="483" y="265"/>
                    <a:pt x="465" y="275"/>
                    <a:pt x="442" y="276"/>
                  </a:cubicBezTo>
                  <a:cubicBezTo>
                    <a:pt x="418" y="277"/>
                    <a:pt x="394" y="276"/>
                    <a:pt x="371" y="276"/>
                  </a:cubicBezTo>
                  <a:cubicBezTo>
                    <a:pt x="267" y="276"/>
                    <a:pt x="163" y="276"/>
                    <a:pt x="59" y="276"/>
                  </a:cubicBezTo>
                  <a:cubicBezTo>
                    <a:pt x="31" y="276"/>
                    <a:pt x="8" y="260"/>
                    <a:pt x="2" y="234"/>
                  </a:cubicBezTo>
                  <a:cubicBezTo>
                    <a:pt x="0" y="223"/>
                    <a:pt x="0" y="211"/>
                    <a:pt x="0" y="199"/>
                  </a:cubicBezTo>
                  <a:cubicBezTo>
                    <a:pt x="0" y="151"/>
                    <a:pt x="0" y="104"/>
                    <a:pt x="1" y="57"/>
                  </a:cubicBezTo>
                  <a:cubicBezTo>
                    <a:pt x="1" y="29"/>
                    <a:pt x="15" y="10"/>
                    <a:pt x="40" y="2"/>
                  </a:cubicBezTo>
                  <a:cubicBezTo>
                    <a:pt x="47" y="0"/>
                    <a:pt x="54" y="0"/>
                    <a:pt x="61" y="0"/>
                  </a:cubicBezTo>
                  <a:cubicBezTo>
                    <a:pt x="186" y="0"/>
                    <a:pt x="312" y="0"/>
                    <a:pt x="437" y="0"/>
                  </a:cubicBezTo>
                  <a:cubicBezTo>
                    <a:pt x="469" y="0"/>
                    <a:pt x="485" y="12"/>
                    <a:pt x="496" y="42"/>
                  </a:cubicBezTo>
                  <a:cubicBezTo>
                    <a:pt x="497" y="44"/>
                    <a:pt x="498" y="45"/>
                    <a:pt x="498" y="46"/>
                  </a:cubicBezTo>
                  <a:cubicBezTo>
                    <a:pt x="498" y="107"/>
                    <a:pt x="498" y="168"/>
                    <a:pt x="498" y="230"/>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42" name="Freeform 9">
              <a:extLst>
                <a:ext uri="{FF2B5EF4-FFF2-40B4-BE49-F238E27FC236}">
                  <a16:creationId xmlns:a16="http://schemas.microsoft.com/office/drawing/2014/main" id="{CA311578-B97A-47A1-98C6-0C377B5D69C2}"/>
                </a:ext>
              </a:extLst>
            </p:cNvPr>
            <p:cNvSpPr>
              <a:spLocks/>
            </p:cNvSpPr>
            <p:nvPr/>
          </p:nvSpPr>
          <p:spPr bwMode="auto">
            <a:xfrm>
              <a:off x="2482" y="2366"/>
              <a:ext cx="937" cy="520"/>
            </a:xfrm>
            <a:custGeom>
              <a:avLst/>
              <a:gdLst>
                <a:gd name="T0" fmla="*/ 0 w 498"/>
                <a:gd name="T1" fmla="*/ 46 h 277"/>
                <a:gd name="T2" fmla="*/ 3 w 498"/>
                <a:gd name="T3" fmla="*/ 39 h 277"/>
                <a:gd name="T4" fmla="*/ 47 w 498"/>
                <a:gd name="T5" fmla="*/ 2 h 277"/>
                <a:gd name="T6" fmla="*/ 64 w 498"/>
                <a:gd name="T7" fmla="*/ 1 h 277"/>
                <a:gd name="T8" fmla="*/ 436 w 498"/>
                <a:gd name="T9" fmla="*/ 0 h 277"/>
                <a:gd name="T10" fmla="*/ 493 w 498"/>
                <a:gd name="T11" fmla="*/ 33 h 277"/>
                <a:gd name="T12" fmla="*/ 498 w 498"/>
                <a:gd name="T13" fmla="*/ 58 h 277"/>
                <a:gd name="T14" fmla="*/ 498 w 498"/>
                <a:gd name="T15" fmla="*/ 218 h 277"/>
                <a:gd name="T16" fmla="*/ 440 w 498"/>
                <a:gd name="T17" fmla="*/ 277 h 277"/>
                <a:gd name="T18" fmla="*/ 384 w 498"/>
                <a:gd name="T19" fmla="*/ 277 h 277"/>
                <a:gd name="T20" fmla="*/ 62 w 498"/>
                <a:gd name="T21" fmla="*/ 277 h 277"/>
                <a:gd name="T22" fmla="*/ 5 w 498"/>
                <a:gd name="T23" fmla="*/ 244 h 277"/>
                <a:gd name="T24" fmla="*/ 0 w 498"/>
                <a:gd name="T25" fmla="*/ 231 h 277"/>
                <a:gd name="T26" fmla="*/ 0 w 498"/>
                <a:gd name="T27" fmla="*/ 4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0" y="46"/>
                  </a:moveTo>
                  <a:cubicBezTo>
                    <a:pt x="1" y="44"/>
                    <a:pt x="3" y="41"/>
                    <a:pt x="3" y="39"/>
                  </a:cubicBezTo>
                  <a:cubicBezTo>
                    <a:pt x="11" y="18"/>
                    <a:pt x="25" y="5"/>
                    <a:pt x="47" y="2"/>
                  </a:cubicBezTo>
                  <a:cubicBezTo>
                    <a:pt x="52" y="1"/>
                    <a:pt x="58" y="1"/>
                    <a:pt x="64" y="1"/>
                  </a:cubicBezTo>
                  <a:cubicBezTo>
                    <a:pt x="188" y="1"/>
                    <a:pt x="312" y="1"/>
                    <a:pt x="436" y="0"/>
                  </a:cubicBezTo>
                  <a:cubicBezTo>
                    <a:pt x="462" y="0"/>
                    <a:pt x="482" y="9"/>
                    <a:pt x="493" y="33"/>
                  </a:cubicBezTo>
                  <a:cubicBezTo>
                    <a:pt x="496" y="40"/>
                    <a:pt x="498" y="49"/>
                    <a:pt x="498" y="58"/>
                  </a:cubicBezTo>
                  <a:cubicBezTo>
                    <a:pt x="498" y="111"/>
                    <a:pt x="498" y="165"/>
                    <a:pt x="498" y="218"/>
                  </a:cubicBezTo>
                  <a:cubicBezTo>
                    <a:pt x="498" y="253"/>
                    <a:pt x="476" y="276"/>
                    <a:pt x="440" y="277"/>
                  </a:cubicBezTo>
                  <a:cubicBezTo>
                    <a:pt x="421" y="277"/>
                    <a:pt x="402" y="277"/>
                    <a:pt x="384" y="277"/>
                  </a:cubicBezTo>
                  <a:cubicBezTo>
                    <a:pt x="276" y="277"/>
                    <a:pt x="169" y="277"/>
                    <a:pt x="62" y="277"/>
                  </a:cubicBezTo>
                  <a:cubicBezTo>
                    <a:pt x="37" y="277"/>
                    <a:pt x="17" y="268"/>
                    <a:pt x="5" y="244"/>
                  </a:cubicBezTo>
                  <a:cubicBezTo>
                    <a:pt x="4" y="240"/>
                    <a:pt x="2" y="235"/>
                    <a:pt x="0" y="231"/>
                  </a:cubicBezTo>
                  <a:cubicBezTo>
                    <a:pt x="0" y="170"/>
                    <a:pt x="0" y="108"/>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43" name="Freeform 10">
              <a:extLst>
                <a:ext uri="{FF2B5EF4-FFF2-40B4-BE49-F238E27FC236}">
                  <a16:creationId xmlns:a16="http://schemas.microsoft.com/office/drawing/2014/main" id="{5B26C690-B0E9-4829-8781-C7FD9707203A}"/>
                </a:ext>
              </a:extLst>
            </p:cNvPr>
            <p:cNvSpPr>
              <a:spLocks/>
            </p:cNvSpPr>
            <p:nvPr/>
          </p:nvSpPr>
          <p:spPr bwMode="auto">
            <a:xfrm>
              <a:off x="3118" y="821"/>
              <a:ext cx="1432" cy="1509"/>
            </a:xfrm>
            <a:custGeom>
              <a:avLst/>
              <a:gdLst>
                <a:gd name="T0" fmla="*/ 230 w 761"/>
                <a:gd name="T1" fmla="*/ 5 h 803"/>
                <a:gd name="T2" fmla="*/ 419 w 761"/>
                <a:gd name="T3" fmla="*/ 60 h 803"/>
                <a:gd name="T4" fmla="*/ 480 w 761"/>
                <a:gd name="T5" fmla="*/ 227 h 803"/>
                <a:gd name="T6" fmla="*/ 467 w 761"/>
                <a:gd name="T7" fmla="*/ 299 h 803"/>
                <a:gd name="T8" fmla="*/ 465 w 761"/>
                <a:gd name="T9" fmla="*/ 321 h 803"/>
                <a:gd name="T10" fmla="*/ 491 w 761"/>
                <a:gd name="T11" fmla="*/ 356 h 803"/>
                <a:gd name="T12" fmla="*/ 564 w 761"/>
                <a:gd name="T13" fmla="*/ 315 h 803"/>
                <a:gd name="T14" fmla="*/ 569 w 761"/>
                <a:gd name="T15" fmla="*/ 231 h 803"/>
                <a:gd name="T16" fmla="*/ 567 w 761"/>
                <a:gd name="T17" fmla="*/ 219 h 803"/>
                <a:gd name="T18" fmla="*/ 672 w 761"/>
                <a:gd name="T19" fmla="*/ 297 h 803"/>
                <a:gd name="T20" fmla="*/ 682 w 761"/>
                <a:gd name="T21" fmla="*/ 363 h 803"/>
                <a:gd name="T22" fmla="*/ 661 w 761"/>
                <a:gd name="T23" fmla="*/ 452 h 803"/>
                <a:gd name="T24" fmla="*/ 650 w 761"/>
                <a:gd name="T25" fmla="*/ 516 h 803"/>
                <a:gd name="T26" fmla="*/ 679 w 761"/>
                <a:gd name="T27" fmla="*/ 588 h 803"/>
                <a:gd name="T28" fmla="*/ 729 w 761"/>
                <a:gd name="T29" fmla="*/ 659 h 803"/>
                <a:gd name="T30" fmla="*/ 760 w 761"/>
                <a:gd name="T31" fmla="*/ 756 h 803"/>
                <a:gd name="T32" fmla="*/ 760 w 761"/>
                <a:gd name="T33" fmla="*/ 766 h 803"/>
                <a:gd name="T34" fmla="*/ 719 w 761"/>
                <a:gd name="T35" fmla="*/ 766 h 803"/>
                <a:gd name="T36" fmla="*/ 564 w 761"/>
                <a:gd name="T37" fmla="*/ 766 h 803"/>
                <a:gd name="T38" fmla="*/ 556 w 761"/>
                <a:gd name="T39" fmla="*/ 757 h 803"/>
                <a:gd name="T40" fmla="*/ 558 w 761"/>
                <a:gd name="T41" fmla="*/ 713 h 803"/>
                <a:gd name="T42" fmla="*/ 536 w 761"/>
                <a:gd name="T43" fmla="*/ 662 h 803"/>
                <a:gd name="T44" fmla="*/ 488 w 761"/>
                <a:gd name="T45" fmla="*/ 621 h 803"/>
                <a:gd name="T46" fmla="*/ 492 w 761"/>
                <a:gd name="T47" fmla="*/ 657 h 803"/>
                <a:gd name="T48" fmla="*/ 480 w 761"/>
                <a:gd name="T49" fmla="*/ 707 h 803"/>
                <a:gd name="T50" fmla="*/ 384 w 761"/>
                <a:gd name="T51" fmla="*/ 716 h 803"/>
                <a:gd name="T52" fmla="*/ 363 w 761"/>
                <a:gd name="T53" fmla="*/ 667 h 803"/>
                <a:gd name="T54" fmla="*/ 370 w 761"/>
                <a:gd name="T55" fmla="*/ 643 h 803"/>
                <a:gd name="T56" fmla="*/ 406 w 761"/>
                <a:gd name="T57" fmla="*/ 552 h 803"/>
                <a:gd name="T58" fmla="*/ 389 w 761"/>
                <a:gd name="T59" fmla="*/ 454 h 803"/>
                <a:gd name="T60" fmla="*/ 360 w 761"/>
                <a:gd name="T61" fmla="*/ 416 h 803"/>
                <a:gd name="T62" fmla="*/ 358 w 761"/>
                <a:gd name="T63" fmla="*/ 417 h 803"/>
                <a:gd name="T64" fmla="*/ 358 w 761"/>
                <a:gd name="T65" fmla="*/ 423 h 803"/>
                <a:gd name="T66" fmla="*/ 320 w 761"/>
                <a:gd name="T67" fmla="*/ 552 h 803"/>
                <a:gd name="T68" fmla="*/ 256 w 761"/>
                <a:gd name="T69" fmla="*/ 627 h 803"/>
                <a:gd name="T70" fmla="*/ 215 w 761"/>
                <a:gd name="T71" fmla="*/ 776 h 803"/>
                <a:gd name="T72" fmla="*/ 213 w 761"/>
                <a:gd name="T73" fmla="*/ 784 h 803"/>
                <a:gd name="T74" fmla="*/ 188 w 761"/>
                <a:gd name="T75" fmla="*/ 803 h 803"/>
                <a:gd name="T76" fmla="*/ 169 w 761"/>
                <a:gd name="T77" fmla="*/ 787 h 803"/>
                <a:gd name="T78" fmla="*/ 86 w 761"/>
                <a:gd name="T79" fmla="*/ 766 h 803"/>
                <a:gd name="T80" fmla="*/ 33 w 761"/>
                <a:gd name="T81" fmla="*/ 766 h 803"/>
                <a:gd name="T82" fmla="*/ 23 w 761"/>
                <a:gd name="T83" fmla="*/ 759 h 803"/>
                <a:gd name="T84" fmla="*/ 11 w 761"/>
                <a:gd name="T85" fmla="*/ 606 h 803"/>
                <a:gd name="T86" fmla="*/ 57 w 761"/>
                <a:gd name="T87" fmla="*/ 526 h 803"/>
                <a:gd name="T88" fmla="*/ 82 w 761"/>
                <a:gd name="T89" fmla="*/ 499 h 803"/>
                <a:gd name="T90" fmla="*/ 102 w 761"/>
                <a:gd name="T91" fmla="*/ 420 h 803"/>
                <a:gd name="T92" fmla="*/ 77 w 761"/>
                <a:gd name="T93" fmla="*/ 349 h 803"/>
                <a:gd name="T94" fmla="*/ 63 w 761"/>
                <a:gd name="T95" fmla="*/ 336 h 803"/>
                <a:gd name="T96" fmla="*/ 141 w 761"/>
                <a:gd name="T97" fmla="*/ 333 h 803"/>
                <a:gd name="T98" fmla="*/ 173 w 761"/>
                <a:gd name="T99" fmla="*/ 348 h 803"/>
                <a:gd name="T100" fmla="*/ 262 w 761"/>
                <a:gd name="T101" fmla="*/ 316 h 803"/>
                <a:gd name="T102" fmla="*/ 284 w 761"/>
                <a:gd name="T103" fmla="*/ 216 h 803"/>
                <a:gd name="T104" fmla="*/ 267 w 761"/>
                <a:gd name="T105" fmla="*/ 74 h 803"/>
                <a:gd name="T106" fmla="*/ 238 w 761"/>
                <a:gd name="T107" fmla="*/ 17 h 803"/>
                <a:gd name="T108" fmla="*/ 230 w 761"/>
                <a:gd name="T109" fmla="*/ 5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803">
                  <a:moveTo>
                    <a:pt x="230" y="5"/>
                  </a:moveTo>
                  <a:cubicBezTo>
                    <a:pt x="301" y="0"/>
                    <a:pt x="366" y="12"/>
                    <a:pt x="419" y="60"/>
                  </a:cubicBezTo>
                  <a:cubicBezTo>
                    <a:pt x="469" y="105"/>
                    <a:pt x="491" y="160"/>
                    <a:pt x="480" y="227"/>
                  </a:cubicBezTo>
                  <a:cubicBezTo>
                    <a:pt x="476" y="251"/>
                    <a:pt x="471" y="275"/>
                    <a:pt x="467" y="299"/>
                  </a:cubicBezTo>
                  <a:cubicBezTo>
                    <a:pt x="466" y="306"/>
                    <a:pt x="465" y="314"/>
                    <a:pt x="465" y="321"/>
                  </a:cubicBezTo>
                  <a:cubicBezTo>
                    <a:pt x="465" y="339"/>
                    <a:pt x="474" y="350"/>
                    <a:pt x="491" y="356"/>
                  </a:cubicBezTo>
                  <a:cubicBezTo>
                    <a:pt x="530" y="368"/>
                    <a:pt x="553" y="350"/>
                    <a:pt x="564" y="315"/>
                  </a:cubicBezTo>
                  <a:cubicBezTo>
                    <a:pt x="572" y="288"/>
                    <a:pt x="571" y="260"/>
                    <a:pt x="569" y="231"/>
                  </a:cubicBezTo>
                  <a:cubicBezTo>
                    <a:pt x="568" y="228"/>
                    <a:pt x="568" y="224"/>
                    <a:pt x="567" y="219"/>
                  </a:cubicBezTo>
                  <a:cubicBezTo>
                    <a:pt x="611" y="235"/>
                    <a:pt x="650" y="254"/>
                    <a:pt x="672" y="297"/>
                  </a:cubicBezTo>
                  <a:cubicBezTo>
                    <a:pt x="683" y="317"/>
                    <a:pt x="686" y="340"/>
                    <a:pt x="682" y="363"/>
                  </a:cubicBezTo>
                  <a:cubicBezTo>
                    <a:pt x="676" y="393"/>
                    <a:pt x="668" y="422"/>
                    <a:pt x="661" y="452"/>
                  </a:cubicBezTo>
                  <a:cubicBezTo>
                    <a:pt x="657" y="473"/>
                    <a:pt x="651" y="495"/>
                    <a:pt x="650" y="516"/>
                  </a:cubicBezTo>
                  <a:cubicBezTo>
                    <a:pt x="649" y="544"/>
                    <a:pt x="663" y="567"/>
                    <a:pt x="679" y="588"/>
                  </a:cubicBezTo>
                  <a:cubicBezTo>
                    <a:pt x="696" y="612"/>
                    <a:pt x="713" y="635"/>
                    <a:pt x="729" y="659"/>
                  </a:cubicBezTo>
                  <a:cubicBezTo>
                    <a:pt x="748" y="688"/>
                    <a:pt x="758" y="721"/>
                    <a:pt x="760" y="756"/>
                  </a:cubicBezTo>
                  <a:cubicBezTo>
                    <a:pt x="761" y="759"/>
                    <a:pt x="760" y="762"/>
                    <a:pt x="760" y="766"/>
                  </a:cubicBezTo>
                  <a:cubicBezTo>
                    <a:pt x="746" y="766"/>
                    <a:pt x="732" y="766"/>
                    <a:pt x="719" y="766"/>
                  </a:cubicBezTo>
                  <a:cubicBezTo>
                    <a:pt x="667" y="766"/>
                    <a:pt x="616" y="766"/>
                    <a:pt x="564" y="766"/>
                  </a:cubicBezTo>
                  <a:cubicBezTo>
                    <a:pt x="557" y="766"/>
                    <a:pt x="556" y="764"/>
                    <a:pt x="556" y="757"/>
                  </a:cubicBezTo>
                  <a:cubicBezTo>
                    <a:pt x="557" y="743"/>
                    <a:pt x="559" y="728"/>
                    <a:pt x="558" y="713"/>
                  </a:cubicBezTo>
                  <a:cubicBezTo>
                    <a:pt x="556" y="694"/>
                    <a:pt x="549" y="677"/>
                    <a:pt x="536" y="662"/>
                  </a:cubicBezTo>
                  <a:cubicBezTo>
                    <a:pt x="523" y="646"/>
                    <a:pt x="507" y="632"/>
                    <a:pt x="488" y="621"/>
                  </a:cubicBezTo>
                  <a:cubicBezTo>
                    <a:pt x="489" y="634"/>
                    <a:pt x="491" y="645"/>
                    <a:pt x="492" y="657"/>
                  </a:cubicBezTo>
                  <a:cubicBezTo>
                    <a:pt x="492" y="675"/>
                    <a:pt x="489" y="692"/>
                    <a:pt x="480" y="707"/>
                  </a:cubicBezTo>
                  <a:cubicBezTo>
                    <a:pt x="458" y="743"/>
                    <a:pt x="412" y="747"/>
                    <a:pt x="384" y="716"/>
                  </a:cubicBezTo>
                  <a:cubicBezTo>
                    <a:pt x="371" y="702"/>
                    <a:pt x="362" y="686"/>
                    <a:pt x="363" y="667"/>
                  </a:cubicBezTo>
                  <a:cubicBezTo>
                    <a:pt x="364" y="659"/>
                    <a:pt x="367" y="651"/>
                    <a:pt x="370" y="643"/>
                  </a:cubicBezTo>
                  <a:cubicBezTo>
                    <a:pt x="382" y="613"/>
                    <a:pt x="396" y="583"/>
                    <a:pt x="406" y="552"/>
                  </a:cubicBezTo>
                  <a:cubicBezTo>
                    <a:pt x="417" y="517"/>
                    <a:pt x="410" y="484"/>
                    <a:pt x="389" y="454"/>
                  </a:cubicBezTo>
                  <a:cubicBezTo>
                    <a:pt x="379" y="441"/>
                    <a:pt x="370" y="429"/>
                    <a:pt x="360" y="416"/>
                  </a:cubicBezTo>
                  <a:cubicBezTo>
                    <a:pt x="359" y="416"/>
                    <a:pt x="358" y="416"/>
                    <a:pt x="358" y="417"/>
                  </a:cubicBezTo>
                  <a:cubicBezTo>
                    <a:pt x="358" y="419"/>
                    <a:pt x="357" y="421"/>
                    <a:pt x="358" y="423"/>
                  </a:cubicBezTo>
                  <a:cubicBezTo>
                    <a:pt x="367" y="472"/>
                    <a:pt x="352" y="515"/>
                    <a:pt x="320" y="552"/>
                  </a:cubicBezTo>
                  <a:cubicBezTo>
                    <a:pt x="299" y="577"/>
                    <a:pt x="276" y="601"/>
                    <a:pt x="256" y="627"/>
                  </a:cubicBezTo>
                  <a:cubicBezTo>
                    <a:pt x="222" y="671"/>
                    <a:pt x="207" y="720"/>
                    <a:pt x="215" y="776"/>
                  </a:cubicBezTo>
                  <a:cubicBezTo>
                    <a:pt x="215" y="778"/>
                    <a:pt x="215" y="782"/>
                    <a:pt x="213" y="784"/>
                  </a:cubicBezTo>
                  <a:cubicBezTo>
                    <a:pt x="205" y="791"/>
                    <a:pt x="197" y="797"/>
                    <a:pt x="188" y="803"/>
                  </a:cubicBezTo>
                  <a:cubicBezTo>
                    <a:pt x="182" y="798"/>
                    <a:pt x="176" y="792"/>
                    <a:pt x="169" y="787"/>
                  </a:cubicBezTo>
                  <a:cubicBezTo>
                    <a:pt x="144" y="769"/>
                    <a:pt x="115" y="765"/>
                    <a:pt x="86" y="766"/>
                  </a:cubicBezTo>
                  <a:cubicBezTo>
                    <a:pt x="68" y="767"/>
                    <a:pt x="50" y="766"/>
                    <a:pt x="33" y="766"/>
                  </a:cubicBezTo>
                  <a:cubicBezTo>
                    <a:pt x="27" y="767"/>
                    <a:pt x="25" y="764"/>
                    <a:pt x="23" y="759"/>
                  </a:cubicBezTo>
                  <a:cubicBezTo>
                    <a:pt x="6" y="709"/>
                    <a:pt x="0" y="658"/>
                    <a:pt x="11" y="606"/>
                  </a:cubicBezTo>
                  <a:cubicBezTo>
                    <a:pt x="18" y="575"/>
                    <a:pt x="35" y="549"/>
                    <a:pt x="57" y="526"/>
                  </a:cubicBezTo>
                  <a:cubicBezTo>
                    <a:pt x="66" y="518"/>
                    <a:pt x="75" y="509"/>
                    <a:pt x="82" y="499"/>
                  </a:cubicBezTo>
                  <a:cubicBezTo>
                    <a:pt x="100" y="476"/>
                    <a:pt x="103" y="448"/>
                    <a:pt x="102" y="420"/>
                  </a:cubicBezTo>
                  <a:cubicBezTo>
                    <a:pt x="101" y="394"/>
                    <a:pt x="94" y="369"/>
                    <a:pt x="77" y="349"/>
                  </a:cubicBezTo>
                  <a:cubicBezTo>
                    <a:pt x="73" y="345"/>
                    <a:pt x="68" y="341"/>
                    <a:pt x="63" y="336"/>
                  </a:cubicBezTo>
                  <a:cubicBezTo>
                    <a:pt x="89" y="323"/>
                    <a:pt x="115" y="322"/>
                    <a:pt x="141" y="333"/>
                  </a:cubicBezTo>
                  <a:cubicBezTo>
                    <a:pt x="152" y="338"/>
                    <a:pt x="162" y="343"/>
                    <a:pt x="173" y="348"/>
                  </a:cubicBezTo>
                  <a:cubicBezTo>
                    <a:pt x="209" y="364"/>
                    <a:pt x="245" y="351"/>
                    <a:pt x="262" y="316"/>
                  </a:cubicBezTo>
                  <a:cubicBezTo>
                    <a:pt x="277" y="284"/>
                    <a:pt x="282" y="250"/>
                    <a:pt x="284" y="216"/>
                  </a:cubicBezTo>
                  <a:cubicBezTo>
                    <a:pt x="288" y="168"/>
                    <a:pt x="284" y="119"/>
                    <a:pt x="267" y="74"/>
                  </a:cubicBezTo>
                  <a:cubicBezTo>
                    <a:pt x="260" y="54"/>
                    <a:pt x="248" y="36"/>
                    <a:pt x="238" y="17"/>
                  </a:cubicBezTo>
                  <a:cubicBezTo>
                    <a:pt x="237" y="13"/>
                    <a:pt x="234" y="10"/>
                    <a:pt x="2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dirty="0">
                <a:solidFill>
                  <a:srgbClr val="353535"/>
                </a:solidFill>
                <a:latin typeface="Segoe UI Semilight"/>
              </a:endParaRPr>
            </a:p>
          </p:txBody>
        </p:sp>
      </p:grpSp>
      <p:pic>
        <p:nvPicPr>
          <p:cNvPr id="248" name="Picture 247">
            <a:extLst>
              <a:ext uri="{FF2B5EF4-FFF2-40B4-BE49-F238E27FC236}">
                <a16:creationId xmlns:a16="http://schemas.microsoft.com/office/drawing/2014/main" id="{D68F083E-88A7-4C46-8F57-343169B7510A}"/>
              </a:ext>
            </a:extLst>
          </p:cNvPr>
          <p:cNvPicPr>
            <a:picLocks noChangeAspect="1"/>
          </p:cNvPicPr>
          <p:nvPr/>
        </p:nvPicPr>
        <p:blipFill>
          <a:blip r:embed="rId9"/>
          <a:stretch>
            <a:fillRect/>
          </a:stretch>
        </p:blipFill>
        <p:spPr>
          <a:xfrm>
            <a:off x="10536758" y="4773623"/>
            <a:ext cx="346266" cy="346533"/>
          </a:xfrm>
          <a:prstGeom prst="rect">
            <a:avLst/>
          </a:prstGeom>
        </p:spPr>
      </p:pic>
      <p:sp>
        <p:nvSpPr>
          <p:cNvPr id="245" name="Freeform 82"/>
          <p:cNvSpPr>
            <a:spLocks noChangeAspect="1" noEditPoints="1"/>
          </p:cNvSpPr>
          <p:nvPr/>
        </p:nvSpPr>
        <p:spPr bwMode="auto">
          <a:xfrm>
            <a:off x="11235483" y="2522599"/>
            <a:ext cx="358570" cy="30715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nvGrpSpPr>
          <p:cNvPr id="247" name="Group 538">
            <a:extLst/>
          </p:cNvPr>
          <p:cNvGrpSpPr>
            <a:grpSpLocks noChangeAspect="1"/>
          </p:cNvGrpSpPr>
          <p:nvPr/>
        </p:nvGrpSpPr>
        <p:grpSpPr bwMode="auto">
          <a:xfrm>
            <a:off x="5436154" y="2455557"/>
            <a:ext cx="343935" cy="376498"/>
            <a:chOff x="6703" y="2838"/>
            <a:chExt cx="169" cy="185"/>
          </a:xfrm>
        </p:grpSpPr>
        <p:sp>
          <p:nvSpPr>
            <p:cNvPr id="250" name="Line 539">
              <a:extLst/>
            </p:cNvPr>
            <p:cNvSpPr>
              <a:spLocks noChangeShapeType="1"/>
            </p:cNvSpPr>
            <p:nvPr/>
          </p:nvSpPr>
          <p:spPr bwMode="auto">
            <a:xfrm>
              <a:off x="6803"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51" name="Line 540">
              <a:extLst/>
            </p:cNvPr>
            <p:cNvSpPr>
              <a:spLocks noChangeShapeType="1"/>
            </p:cNvSpPr>
            <p:nvPr/>
          </p:nvSpPr>
          <p:spPr bwMode="auto">
            <a:xfrm>
              <a:off x="6768"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52" name="Line 541">
              <a:extLst/>
            </p:cNvPr>
            <p:cNvSpPr>
              <a:spLocks noChangeShapeType="1"/>
            </p:cNvSpPr>
            <p:nvPr/>
          </p:nvSpPr>
          <p:spPr bwMode="auto">
            <a:xfrm flipH="1">
              <a:off x="6768"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53" name="Line 542">
              <a:extLst/>
            </p:cNvPr>
            <p:cNvSpPr>
              <a:spLocks noChangeShapeType="1"/>
            </p:cNvSpPr>
            <p:nvPr/>
          </p:nvSpPr>
          <p:spPr bwMode="auto">
            <a:xfrm flipH="1">
              <a:off x="6803"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54" name="Line 543">
              <a:extLst/>
            </p:cNvPr>
            <p:cNvSpPr>
              <a:spLocks noChangeShapeType="1"/>
            </p:cNvSpPr>
            <p:nvPr/>
          </p:nvSpPr>
          <p:spPr bwMode="auto">
            <a:xfrm>
              <a:off x="6824"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55" name="Line 544">
              <a:extLst/>
            </p:cNvPr>
            <p:cNvSpPr>
              <a:spLocks noChangeShapeType="1"/>
            </p:cNvSpPr>
            <p:nvPr/>
          </p:nvSpPr>
          <p:spPr bwMode="auto">
            <a:xfrm>
              <a:off x="6741"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56" name="Line 545">
              <a:extLst/>
            </p:cNvPr>
            <p:cNvSpPr>
              <a:spLocks noChangeShapeType="1"/>
            </p:cNvSpPr>
            <p:nvPr/>
          </p:nvSpPr>
          <p:spPr bwMode="auto">
            <a:xfrm flipV="1">
              <a:off x="6824"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57" name="Line 546">
              <a:extLst/>
            </p:cNvPr>
            <p:cNvSpPr>
              <a:spLocks noChangeShapeType="1"/>
            </p:cNvSpPr>
            <p:nvPr/>
          </p:nvSpPr>
          <p:spPr bwMode="auto">
            <a:xfrm flipV="1">
              <a:off x="6741"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58" name="Oval 547">
              <a:extLst/>
            </p:cNvPr>
            <p:cNvSpPr>
              <a:spLocks noChangeArrowheads="1"/>
            </p:cNvSpPr>
            <p:nvPr/>
          </p:nvSpPr>
          <p:spPr bwMode="auto">
            <a:xfrm>
              <a:off x="6753" y="2896"/>
              <a:ext cx="69" cy="71"/>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59"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60"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61"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62"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pic>
        <p:nvPicPr>
          <p:cNvPr id="263" name="Picture 262">
            <a:extLst/>
          </p:cNvPr>
          <p:cNvPicPr>
            <a:picLocks noChangeAspect="1"/>
          </p:cNvPicPr>
          <p:nvPr/>
        </p:nvPicPr>
        <p:blipFill>
          <a:blip r:embed="rId10"/>
          <a:stretch>
            <a:fillRect/>
          </a:stretch>
        </p:blipFill>
        <p:spPr>
          <a:xfrm>
            <a:off x="5174609" y="4619987"/>
            <a:ext cx="543462" cy="327035"/>
          </a:xfrm>
          <a:prstGeom prst="rect">
            <a:avLst/>
          </a:prstGeom>
        </p:spPr>
      </p:pic>
      <p:sp>
        <p:nvSpPr>
          <p:cNvPr id="244" name="Freeform 149">
            <a:extLst>
              <a:ext uri="{FF2B5EF4-FFF2-40B4-BE49-F238E27FC236}">
                <a16:creationId xmlns:a16="http://schemas.microsoft.com/office/drawing/2014/main" id="{E42073B0-856A-4018-8999-19EDDE8465BD}"/>
              </a:ext>
            </a:extLst>
          </p:cNvPr>
          <p:cNvSpPr>
            <a:spLocks noChangeAspect="1" noEditPoints="1"/>
          </p:cNvSpPr>
          <p:nvPr/>
        </p:nvSpPr>
        <p:spPr bwMode="auto">
          <a:xfrm>
            <a:off x="6499730" y="2383843"/>
            <a:ext cx="370833" cy="448212"/>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nvGrpSpPr>
          <p:cNvPr id="264" name="Group 263">
            <a:extLst>
              <a:ext uri="{FF2B5EF4-FFF2-40B4-BE49-F238E27FC236}">
                <a16:creationId xmlns:a16="http://schemas.microsoft.com/office/drawing/2014/main" id="{6E83FCB4-5EA0-482D-8B0B-F563BFB2CD8B}"/>
              </a:ext>
            </a:extLst>
          </p:cNvPr>
          <p:cNvGrpSpPr>
            <a:grpSpLocks noChangeAspect="1"/>
          </p:cNvGrpSpPr>
          <p:nvPr/>
        </p:nvGrpSpPr>
        <p:grpSpPr>
          <a:xfrm>
            <a:off x="6593644" y="3502792"/>
            <a:ext cx="309129" cy="372541"/>
            <a:chOff x="5480050" y="2681288"/>
            <a:chExt cx="1238250" cy="1492251"/>
          </a:xfrm>
          <a:solidFill>
            <a:schemeClr val="tx2"/>
          </a:solidFill>
        </p:grpSpPr>
        <p:sp>
          <p:nvSpPr>
            <p:cNvPr id="265" name="Freeform 35">
              <a:extLst>
                <a:ext uri="{FF2B5EF4-FFF2-40B4-BE49-F238E27FC236}">
                  <a16:creationId xmlns:a16="http://schemas.microsoft.com/office/drawing/2014/main" id="{555505F4-7ACA-4986-962C-DE595A1EFAC1}"/>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66" name="Rectangle 265">
              <a:extLst>
                <a:ext uri="{FF2B5EF4-FFF2-40B4-BE49-F238E27FC236}">
                  <a16:creationId xmlns:a16="http://schemas.microsoft.com/office/drawing/2014/main" id="{B7144EC6-18B7-4430-8CE1-21E9EFCD4B1E}"/>
                </a:ext>
              </a:extLst>
            </p:cNvPr>
            <p:cNvSpPr>
              <a:spLocks noChangeArrowheads="1"/>
            </p:cNvSpPr>
            <p:nvPr/>
          </p:nvSpPr>
          <p:spPr bwMode="auto">
            <a:xfrm>
              <a:off x="640715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67" name="Rectangle 266">
              <a:extLst>
                <a:ext uri="{FF2B5EF4-FFF2-40B4-BE49-F238E27FC236}">
                  <a16:creationId xmlns:a16="http://schemas.microsoft.com/office/drawing/2014/main" id="{A1773D1A-F935-4D18-B127-0263E15DDF15}"/>
                </a:ext>
              </a:extLst>
            </p:cNvPr>
            <p:cNvSpPr>
              <a:spLocks noChangeArrowheads="1"/>
            </p:cNvSpPr>
            <p:nvPr/>
          </p:nvSpPr>
          <p:spPr bwMode="auto">
            <a:xfrm>
              <a:off x="622300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68" name="Rectangle 267">
              <a:extLst>
                <a:ext uri="{FF2B5EF4-FFF2-40B4-BE49-F238E27FC236}">
                  <a16:creationId xmlns:a16="http://schemas.microsoft.com/office/drawing/2014/main" id="{37BE7FCF-BEAB-4295-960C-B3F60D819BBE}"/>
                </a:ext>
              </a:extLst>
            </p:cNvPr>
            <p:cNvSpPr>
              <a:spLocks noChangeArrowheads="1"/>
            </p:cNvSpPr>
            <p:nvPr/>
          </p:nvSpPr>
          <p:spPr bwMode="auto">
            <a:xfrm>
              <a:off x="6043613"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69" name="Rectangle 268">
              <a:extLst>
                <a:ext uri="{FF2B5EF4-FFF2-40B4-BE49-F238E27FC236}">
                  <a16:creationId xmlns:a16="http://schemas.microsoft.com/office/drawing/2014/main" id="{B7712BE3-B61D-4566-BF33-26B75EFD2663}"/>
                </a:ext>
              </a:extLst>
            </p:cNvPr>
            <p:cNvSpPr>
              <a:spLocks noChangeArrowheads="1"/>
            </p:cNvSpPr>
            <p:nvPr/>
          </p:nvSpPr>
          <p:spPr bwMode="auto">
            <a:xfrm>
              <a:off x="640715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0" name="Rectangle 269">
              <a:extLst>
                <a:ext uri="{FF2B5EF4-FFF2-40B4-BE49-F238E27FC236}">
                  <a16:creationId xmlns:a16="http://schemas.microsoft.com/office/drawing/2014/main" id="{C0FCF85C-5B94-4CE7-AE93-8474C58D8324}"/>
                </a:ext>
              </a:extLst>
            </p:cNvPr>
            <p:cNvSpPr>
              <a:spLocks noChangeArrowheads="1"/>
            </p:cNvSpPr>
            <p:nvPr/>
          </p:nvSpPr>
          <p:spPr bwMode="auto">
            <a:xfrm>
              <a:off x="622300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1" name="Rectangle 270">
              <a:extLst>
                <a:ext uri="{FF2B5EF4-FFF2-40B4-BE49-F238E27FC236}">
                  <a16:creationId xmlns:a16="http://schemas.microsoft.com/office/drawing/2014/main" id="{4BA6557D-4DDF-491F-9B56-F1CBF84F40FB}"/>
                </a:ext>
              </a:extLst>
            </p:cNvPr>
            <p:cNvSpPr>
              <a:spLocks noChangeArrowheads="1"/>
            </p:cNvSpPr>
            <p:nvPr/>
          </p:nvSpPr>
          <p:spPr bwMode="auto">
            <a:xfrm>
              <a:off x="6043613"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2" name="Rectangle 271">
              <a:extLst>
                <a:ext uri="{FF2B5EF4-FFF2-40B4-BE49-F238E27FC236}">
                  <a16:creationId xmlns:a16="http://schemas.microsoft.com/office/drawing/2014/main" id="{1C808D5C-9C15-4099-9287-222EAAAC289D}"/>
                </a:ext>
              </a:extLst>
            </p:cNvPr>
            <p:cNvSpPr>
              <a:spLocks noChangeArrowheads="1"/>
            </p:cNvSpPr>
            <p:nvPr/>
          </p:nvSpPr>
          <p:spPr bwMode="auto">
            <a:xfrm>
              <a:off x="5862638"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3" name="Rectangle 272">
              <a:extLst>
                <a:ext uri="{FF2B5EF4-FFF2-40B4-BE49-F238E27FC236}">
                  <a16:creationId xmlns:a16="http://schemas.microsoft.com/office/drawing/2014/main" id="{BDBA5F85-31A6-47E7-AE22-57AEC7D7EDA3}"/>
                </a:ext>
              </a:extLst>
            </p:cNvPr>
            <p:cNvSpPr>
              <a:spLocks noChangeArrowheads="1"/>
            </p:cNvSpPr>
            <p:nvPr/>
          </p:nvSpPr>
          <p:spPr bwMode="auto">
            <a:xfrm>
              <a:off x="5680075"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4" name="Rectangle 273">
              <a:extLst>
                <a:ext uri="{FF2B5EF4-FFF2-40B4-BE49-F238E27FC236}">
                  <a16:creationId xmlns:a16="http://schemas.microsoft.com/office/drawing/2014/main" id="{04C2DFB2-A6FD-4816-BE77-705EA6DB8674}"/>
                </a:ext>
              </a:extLst>
            </p:cNvPr>
            <p:cNvSpPr>
              <a:spLocks noChangeArrowheads="1"/>
            </p:cNvSpPr>
            <p:nvPr/>
          </p:nvSpPr>
          <p:spPr bwMode="auto">
            <a:xfrm>
              <a:off x="640715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5" name="Rectangle 274">
              <a:extLst>
                <a:ext uri="{FF2B5EF4-FFF2-40B4-BE49-F238E27FC236}">
                  <a16:creationId xmlns:a16="http://schemas.microsoft.com/office/drawing/2014/main" id="{9ACA7D35-0339-4596-B214-9D37EE0E3F79}"/>
                </a:ext>
              </a:extLst>
            </p:cNvPr>
            <p:cNvSpPr>
              <a:spLocks noChangeArrowheads="1"/>
            </p:cNvSpPr>
            <p:nvPr/>
          </p:nvSpPr>
          <p:spPr bwMode="auto">
            <a:xfrm>
              <a:off x="622300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6" name="Rectangle 275">
              <a:extLst>
                <a:ext uri="{FF2B5EF4-FFF2-40B4-BE49-F238E27FC236}">
                  <a16:creationId xmlns:a16="http://schemas.microsoft.com/office/drawing/2014/main" id="{F326FFCD-9058-4904-9D27-2ECE30AB8BEB}"/>
                </a:ext>
              </a:extLst>
            </p:cNvPr>
            <p:cNvSpPr>
              <a:spLocks noChangeArrowheads="1"/>
            </p:cNvSpPr>
            <p:nvPr/>
          </p:nvSpPr>
          <p:spPr bwMode="auto">
            <a:xfrm>
              <a:off x="6043613"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7" name="Rectangle 276">
              <a:extLst>
                <a:ext uri="{FF2B5EF4-FFF2-40B4-BE49-F238E27FC236}">
                  <a16:creationId xmlns:a16="http://schemas.microsoft.com/office/drawing/2014/main" id="{91919F75-E0A4-473F-AFAD-F2D383E49659}"/>
                </a:ext>
              </a:extLst>
            </p:cNvPr>
            <p:cNvSpPr>
              <a:spLocks noChangeArrowheads="1"/>
            </p:cNvSpPr>
            <p:nvPr/>
          </p:nvSpPr>
          <p:spPr bwMode="auto">
            <a:xfrm>
              <a:off x="5862638"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8" name="Rectangle 277">
              <a:extLst>
                <a:ext uri="{FF2B5EF4-FFF2-40B4-BE49-F238E27FC236}">
                  <a16:creationId xmlns:a16="http://schemas.microsoft.com/office/drawing/2014/main" id="{04F9BE8F-768A-4CEA-88ED-4FAEE0384689}"/>
                </a:ext>
              </a:extLst>
            </p:cNvPr>
            <p:cNvSpPr>
              <a:spLocks noChangeArrowheads="1"/>
            </p:cNvSpPr>
            <p:nvPr/>
          </p:nvSpPr>
          <p:spPr bwMode="auto">
            <a:xfrm>
              <a:off x="5680075" y="3683001"/>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9" name="Rectangle 31">
              <a:extLst>
                <a:ext uri="{FF2B5EF4-FFF2-40B4-BE49-F238E27FC236}">
                  <a16:creationId xmlns:a16="http://schemas.microsoft.com/office/drawing/2014/main" id="{0330810B-B61D-4A05-AA3B-E0357133C52E}"/>
                </a:ext>
              </a:extLst>
            </p:cNvPr>
            <p:cNvSpPr>
              <a:spLocks noChangeArrowheads="1"/>
            </p:cNvSpPr>
            <p:nvPr/>
          </p:nvSpPr>
          <p:spPr bwMode="auto">
            <a:xfrm>
              <a:off x="6223000"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0" name="Rectangle 32">
              <a:extLst>
                <a:ext uri="{FF2B5EF4-FFF2-40B4-BE49-F238E27FC236}">
                  <a16:creationId xmlns:a16="http://schemas.microsoft.com/office/drawing/2014/main" id="{62299B29-1126-4CB1-9257-803877731F57}"/>
                </a:ext>
              </a:extLst>
            </p:cNvPr>
            <p:cNvSpPr>
              <a:spLocks noChangeArrowheads="1"/>
            </p:cNvSpPr>
            <p:nvPr/>
          </p:nvSpPr>
          <p:spPr bwMode="auto">
            <a:xfrm>
              <a:off x="6043613" y="3862388"/>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1" name="Rectangle 33">
              <a:extLst>
                <a:ext uri="{FF2B5EF4-FFF2-40B4-BE49-F238E27FC236}">
                  <a16:creationId xmlns:a16="http://schemas.microsoft.com/office/drawing/2014/main" id="{554F1A69-AF21-48D2-9C99-0382803C3071}"/>
                </a:ext>
              </a:extLst>
            </p:cNvPr>
            <p:cNvSpPr>
              <a:spLocks noChangeArrowheads="1"/>
            </p:cNvSpPr>
            <p:nvPr/>
          </p:nvSpPr>
          <p:spPr bwMode="auto">
            <a:xfrm>
              <a:off x="5862638"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2" name="Rectangle 34">
              <a:extLst>
                <a:ext uri="{FF2B5EF4-FFF2-40B4-BE49-F238E27FC236}">
                  <a16:creationId xmlns:a16="http://schemas.microsoft.com/office/drawing/2014/main" id="{BF2E4E04-8B5A-4032-9924-B7E2FB0D2C0A}"/>
                </a:ext>
              </a:extLst>
            </p:cNvPr>
            <p:cNvSpPr>
              <a:spLocks noChangeArrowheads="1"/>
            </p:cNvSpPr>
            <p:nvPr/>
          </p:nvSpPr>
          <p:spPr bwMode="auto">
            <a:xfrm>
              <a:off x="5680075"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3" name="Freeform 35">
              <a:extLst>
                <a:ext uri="{FF2B5EF4-FFF2-40B4-BE49-F238E27FC236}">
                  <a16:creationId xmlns:a16="http://schemas.microsoft.com/office/drawing/2014/main" id="{A45BB4E5-DB86-4B48-8DF9-93B1DA0DCF30}"/>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4" name="Freeform 36">
              <a:extLst>
                <a:ext uri="{FF2B5EF4-FFF2-40B4-BE49-F238E27FC236}">
                  <a16:creationId xmlns:a16="http://schemas.microsoft.com/office/drawing/2014/main" id="{0CC78C14-5387-4310-A0F0-E175E5679695}"/>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nvGrpSpPr>
          <p:cNvPr id="285" name="Group 284">
            <a:extLst>
              <a:ext uri="{FF2B5EF4-FFF2-40B4-BE49-F238E27FC236}">
                <a16:creationId xmlns:a16="http://schemas.microsoft.com/office/drawing/2014/main" id="{B22FB761-C4EA-4186-8030-27F49108790E}"/>
              </a:ext>
            </a:extLst>
          </p:cNvPr>
          <p:cNvGrpSpPr>
            <a:grpSpLocks noChangeAspect="1"/>
          </p:cNvGrpSpPr>
          <p:nvPr/>
        </p:nvGrpSpPr>
        <p:grpSpPr>
          <a:xfrm>
            <a:off x="5392745" y="3516762"/>
            <a:ext cx="413784" cy="358570"/>
            <a:chOff x="6596640" y="681108"/>
            <a:chExt cx="1125281" cy="876566"/>
          </a:xfrm>
          <a:noFill/>
        </p:grpSpPr>
        <p:pic>
          <p:nvPicPr>
            <p:cNvPr id="286" name="Picture 285">
              <a:extLst>
                <a:ext uri="{FF2B5EF4-FFF2-40B4-BE49-F238E27FC236}">
                  <a16:creationId xmlns:a16="http://schemas.microsoft.com/office/drawing/2014/main" id="{FC36A256-C0B1-409C-8878-82408098D86A}"/>
                </a:ext>
              </a:extLst>
            </p:cNvPr>
            <p:cNvPicPr>
              <a:picLocks noChangeAspect="1"/>
            </p:cNvPicPr>
            <p:nvPr/>
          </p:nvPicPr>
          <p:blipFill>
            <a:blip r:embed="rId11">
              <a:lum bright="-20000" contrast="20000"/>
            </a:blip>
            <a:stretch>
              <a:fillRect/>
            </a:stretch>
          </p:blipFill>
          <p:spPr>
            <a:xfrm>
              <a:off x="7156959" y="804575"/>
              <a:ext cx="564962" cy="561271"/>
            </a:xfrm>
            <a:prstGeom prst="rect">
              <a:avLst/>
            </a:prstGeom>
            <a:grpFill/>
          </p:spPr>
        </p:pic>
        <p:pic>
          <p:nvPicPr>
            <p:cNvPr id="287" name="Picture 286">
              <a:extLst>
                <a:ext uri="{FF2B5EF4-FFF2-40B4-BE49-F238E27FC236}">
                  <a16:creationId xmlns:a16="http://schemas.microsoft.com/office/drawing/2014/main" id="{22754D56-46B0-4553-B3E9-5F32FEACF8A7}"/>
                </a:ext>
              </a:extLst>
            </p:cNvPr>
            <p:cNvPicPr>
              <a:picLocks noChangeAspect="1"/>
            </p:cNvPicPr>
            <p:nvPr/>
          </p:nvPicPr>
          <p:blipFill>
            <a:blip r:embed="rId12">
              <a:lum bright="-20000" contrast="20000"/>
            </a:blip>
            <a:stretch>
              <a:fillRect/>
            </a:stretch>
          </p:blipFill>
          <p:spPr>
            <a:xfrm>
              <a:off x="6596640" y="681108"/>
              <a:ext cx="509844" cy="506511"/>
            </a:xfrm>
            <a:prstGeom prst="rect">
              <a:avLst/>
            </a:prstGeom>
            <a:grpFill/>
          </p:spPr>
        </p:pic>
        <p:pic>
          <p:nvPicPr>
            <p:cNvPr id="288" name="Picture 287">
              <a:extLst>
                <a:ext uri="{FF2B5EF4-FFF2-40B4-BE49-F238E27FC236}">
                  <a16:creationId xmlns:a16="http://schemas.microsoft.com/office/drawing/2014/main" id="{87008C61-ABF2-444A-80BE-36F53B5B0B66}"/>
                </a:ext>
              </a:extLst>
            </p:cNvPr>
            <p:cNvPicPr>
              <a:picLocks noChangeAspect="1"/>
            </p:cNvPicPr>
            <p:nvPr/>
          </p:nvPicPr>
          <p:blipFill>
            <a:blip r:embed="rId13">
              <a:lum bright="-20000" contrast="20000"/>
            </a:blip>
            <a:stretch>
              <a:fillRect/>
            </a:stretch>
          </p:blipFill>
          <p:spPr>
            <a:xfrm>
              <a:off x="6842261" y="1023783"/>
              <a:ext cx="468505" cy="533891"/>
            </a:xfrm>
            <a:prstGeom prst="rect">
              <a:avLst/>
            </a:prstGeom>
            <a:grpFill/>
          </p:spPr>
        </p:pic>
      </p:grpSp>
      <p:cxnSp>
        <p:nvCxnSpPr>
          <p:cNvPr id="237" name="Straight Connector 236">
            <a:extLst>
              <a:ext uri="{FF2B5EF4-FFF2-40B4-BE49-F238E27FC236}">
                <a16:creationId xmlns:a16="http://schemas.microsoft.com/office/drawing/2014/main" id="{9FD52ABA-2CA7-4531-883E-790C2FB417AA}"/>
              </a:ext>
            </a:extLst>
          </p:cNvPr>
          <p:cNvCxnSpPr>
            <a:cxnSpLocks/>
          </p:cNvCxnSpPr>
          <p:nvPr/>
        </p:nvCxnSpPr>
        <p:spPr>
          <a:xfrm>
            <a:off x="2958504" y="448614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4" name="Picture 233">
            <a:extLst>
              <a:ext uri="{FF2B5EF4-FFF2-40B4-BE49-F238E27FC236}">
                <a16:creationId xmlns:a16="http://schemas.microsoft.com/office/drawing/2014/main" id="{E9119081-7211-42F5-AF53-CBEBCA305F8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84243" y="3580885"/>
            <a:ext cx="353116" cy="353116"/>
          </a:xfrm>
          <a:prstGeom prst="rect">
            <a:avLst/>
          </a:prstGeom>
        </p:spPr>
      </p:pic>
      <p:pic>
        <p:nvPicPr>
          <p:cNvPr id="235" name="Picture 234">
            <a:extLst>
              <a:ext uri="{FF2B5EF4-FFF2-40B4-BE49-F238E27FC236}">
                <a16:creationId xmlns:a16="http://schemas.microsoft.com/office/drawing/2014/main" id="{32AB955A-76B5-4DAE-BA9C-CF308163300E}"/>
              </a:ext>
            </a:extLst>
          </p:cNvPr>
          <p:cNvPicPr>
            <a:picLocks noChangeAspect="1"/>
          </p:cNvPicPr>
          <p:nvPr/>
        </p:nvPicPr>
        <p:blipFill>
          <a:blip r:embed="rId15"/>
          <a:stretch>
            <a:fillRect/>
          </a:stretch>
        </p:blipFill>
        <p:spPr>
          <a:xfrm>
            <a:off x="6437052" y="4553784"/>
            <a:ext cx="540492" cy="540492"/>
          </a:xfrm>
          <a:prstGeom prst="rect">
            <a:avLst/>
          </a:prstGeom>
        </p:spPr>
      </p:pic>
    </p:spTree>
    <p:extLst>
      <p:ext uri="{BB962C8B-B14F-4D97-AF65-F5344CB8AC3E}">
        <p14:creationId xmlns:p14="http://schemas.microsoft.com/office/powerpoint/2010/main" val="29538874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itle 26"/>
          <p:cNvSpPr>
            <a:spLocks noGrp="1"/>
          </p:cNvSpPr>
          <p:nvPr>
            <p:ph type="title"/>
          </p:nvPr>
        </p:nvSpPr>
        <p:spPr>
          <a:xfrm>
            <a:off x="268928" y="286381"/>
            <a:ext cx="12236837" cy="774046"/>
          </a:xfrm>
        </p:spPr>
        <p:txBody>
          <a:bodyPr/>
          <a:lstStyle/>
          <a:p>
            <a:r>
              <a:rPr lang="en-US" sz="3600" dirty="0"/>
              <a:t>Fault-tolerant E-Commerce with personalized recommendations</a:t>
            </a:r>
            <a:br>
              <a:rPr lang="en-US" sz="3600" dirty="0"/>
            </a:br>
            <a:endParaRPr lang="en-US" sz="3600" dirty="0"/>
          </a:p>
        </p:txBody>
      </p:sp>
      <p:cxnSp>
        <p:nvCxnSpPr>
          <p:cNvPr id="13" name="Straight Connector 12"/>
          <p:cNvCxnSpPr/>
          <p:nvPr/>
        </p:nvCxnSpPr>
        <p:spPr>
          <a:xfrm>
            <a:off x="4600116" y="3224639"/>
            <a:ext cx="2965619"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274160" y="4139232"/>
            <a:ext cx="9744821"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321702" y="2536896"/>
            <a:ext cx="13377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Traffic Manager</a:t>
            </a:r>
          </a:p>
        </p:txBody>
      </p:sp>
      <p:pic>
        <p:nvPicPr>
          <p:cNvPr id="168" name="Picture 167"/>
          <p:cNvPicPr>
            <a:picLocks noChangeAspect="1"/>
          </p:cNvPicPr>
          <p:nvPr/>
        </p:nvPicPr>
        <p:blipFill>
          <a:blip r:embed="rId3"/>
          <a:stretch>
            <a:fillRect/>
          </a:stretch>
        </p:blipFill>
        <p:spPr>
          <a:xfrm>
            <a:off x="5769381" y="2088745"/>
            <a:ext cx="437829" cy="438167"/>
          </a:xfrm>
          <a:prstGeom prst="rect">
            <a:avLst/>
          </a:prstGeom>
        </p:spPr>
      </p:pic>
      <p:cxnSp>
        <p:nvCxnSpPr>
          <p:cNvPr id="169" name="Elbow Connector 168"/>
          <p:cNvCxnSpPr>
            <a:stCxn id="168" idx="1"/>
          </p:cNvCxnSpPr>
          <p:nvPr/>
        </p:nvCxnSpPr>
        <p:spPr>
          <a:xfrm rot="10800000" flipV="1">
            <a:off x="4592389" y="2307828"/>
            <a:ext cx="1176992" cy="1494261"/>
          </a:xfrm>
          <a:prstGeom prst="bentConnector2">
            <a:avLst/>
          </a:prstGeom>
          <a:noFill/>
          <a:ln w="19050" cap="flat" cmpd="sng" algn="ctr">
            <a:solidFill>
              <a:schemeClr val="accent1"/>
            </a:solidFill>
            <a:prstDash val="solid"/>
            <a:miter lim="800000"/>
            <a:tailEnd type="triangle"/>
          </a:ln>
          <a:effectLst/>
        </p:spPr>
      </p:cxnSp>
      <p:grpSp>
        <p:nvGrpSpPr>
          <p:cNvPr id="10" name="Group 9"/>
          <p:cNvGrpSpPr/>
          <p:nvPr/>
        </p:nvGrpSpPr>
        <p:grpSpPr>
          <a:xfrm>
            <a:off x="10703118" y="5706599"/>
            <a:ext cx="823049" cy="665371"/>
            <a:chOff x="10033836" y="5629195"/>
            <a:chExt cx="823049" cy="665371"/>
          </a:xfrm>
        </p:grpSpPr>
        <p:sp>
          <p:nvSpPr>
            <p:cNvPr id="170" name="TextBox 169"/>
            <p:cNvSpPr txBox="1"/>
            <p:nvPr/>
          </p:nvSpPr>
          <p:spPr>
            <a:xfrm>
              <a:off x="10033836" y="6032956"/>
              <a:ext cx="82304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Power BI</a:t>
              </a:r>
            </a:p>
          </p:txBody>
        </p:sp>
        <p:pic>
          <p:nvPicPr>
            <p:cNvPr id="171" name="Picture 1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2981" y="5629195"/>
              <a:ext cx="356582" cy="372086"/>
            </a:xfrm>
            <a:prstGeom prst="rect">
              <a:avLst/>
            </a:prstGeom>
          </p:spPr>
        </p:pic>
      </p:grpSp>
      <p:pic>
        <p:nvPicPr>
          <p:cNvPr id="172" name="Picture 171"/>
          <p:cNvPicPr>
            <a:picLocks noChangeAspect="1"/>
          </p:cNvPicPr>
          <p:nvPr/>
        </p:nvPicPr>
        <p:blipFill>
          <a:blip r:embed="rId5"/>
          <a:stretch>
            <a:fillRect/>
          </a:stretch>
        </p:blipFill>
        <p:spPr>
          <a:xfrm>
            <a:off x="5769381" y="3005556"/>
            <a:ext cx="437829" cy="438167"/>
          </a:xfrm>
          <a:prstGeom prst="rect">
            <a:avLst/>
          </a:prstGeom>
        </p:spPr>
      </p:pic>
      <p:sp>
        <p:nvSpPr>
          <p:cNvPr id="173" name="TextBox 172"/>
          <p:cNvSpPr txBox="1"/>
          <p:nvPr/>
        </p:nvSpPr>
        <p:spPr>
          <a:xfrm>
            <a:off x="5086413" y="3460791"/>
            <a:ext cx="18166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Recommendations API</a:t>
            </a:r>
          </a:p>
        </p:txBody>
      </p:sp>
      <p:sp>
        <p:nvSpPr>
          <p:cNvPr id="176" name="TextBox 175"/>
          <p:cNvSpPr txBox="1"/>
          <p:nvPr/>
        </p:nvSpPr>
        <p:spPr>
          <a:xfrm>
            <a:off x="3926935" y="2600603"/>
            <a:ext cx="376398" cy="2448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East</a:t>
            </a:r>
          </a:p>
        </p:txBody>
      </p:sp>
      <p:cxnSp>
        <p:nvCxnSpPr>
          <p:cNvPr id="177" name="Elbow Connector 176"/>
          <p:cNvCxnSpPr>
            <a:stCxn id="168" idx="3"/>
          </p:cNvCxnSpPr>
          <p:nvPr/>
        </p:nvCxnSpPr>
        <p:spPr>
          <a:xfrm>
            <a:off x="6207210" y="2307828"/>
            <a:ext cx="1352987" cy="1446455"/>
          </a:xfrm>
          <a:prstGeom prst="bentConnector2">
            <a:avLst/>
          </a:prstGeom>
          <a:noFill/>
          <a:ln w="19050" cap="flat" cmpd="sng" algn="ctr">
            <a:solidFill>
              <a:schemeClr val="accent1"/>
            </a:solidFill>
            <a:prstDash val="solid"/>
            <a:miter lim="800000"/>
            <a:tailEnd type="triangle"/>
          </a:ln>
          <a:effectLst/>
        </p:spPr>
      </p:cxnSp>
      <p:sp>
        <p:nvSpPr>
          <p:cNvPr id="178" name="TextBox 177"/>
          <p:cNvSpPr txBox="1"/>
          <p:nvPr/>
        </p:nvSpPr>
        <p:spPr>
          <a:xfrm>
            <a:off x="7628042" y="2595842"/>
            <a:ext cx="438160" cy="2448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West</a:t>
            </a:r>
          </a:p>
        </p:txBody>
      </p:sp>
      <p:pic>
        <p:nvPicPr>
          <p:cNvPr id="179" name="Picture 178"/>
          <p:cNvPicPr>
            <a:picLocks noChangeAspect="1"/>
          </p:cNvPicPr>
          <p:nvPr/>
        </p:nvPicPr>
        <p:blipFill>
          <a:blip r:embed="rId6"/>
          <a:stretch>
            <a:fillRect/>
          </a:stretch>
        </p:blipFill>
        <p:spPr>
          <a:xfrm>
            <a:off x="4761857" y="1482341"/>
            <a:ext cx="482480" cy="376069"/>
          </a:xfrm>
          <a:prstGeom prst="rect">
            <a:avLst/>
          </a:prstGeom>
        </p:spPr>
      </p:pic>
      <p:sp>
        <p:nvSpPr>
          <p:cNvPr id="180" name="TextBox 179"/>
          <p:cNvSpPr txBox="1"/>
          <p:nvPr/>
        </p:nvSpPr>
        <p:spPr>
          <a:xfrm>
            <a:off x="4676992" y="1845490"/>
            <a:ext cx="78721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Browser</a:t>
            </a:r>
          </a:p>
        </p:txBody>
      </p:sp>
      <p:cxnSp>
        <p:nvCxnSpPr>
          <p:cNvPr id="182" name="Straight Arrow Connector 181"/>
          <p:cNvCxnSpPr>
            <a:endCxn id="168" idx="0"/>
          </p:cNvCxnSpPr>
          <p:nvPr/>
        </p:nvCxnSpPr>
        <p:spPr>
          <a:xfrm>
            <a:off x="5988296" y="1649742"/>
            <a:ext cx="0" cy="439003"/>
          </a:xfrm>
          <a:prstGeom prst="straightConnector1">
            <a:avLst/>
          </a:prstGeom>
          <a:noFill/>
          <a:ln w="19050" cap="flat" cmpd="sng" algn="ctr">
            <a:solidFill>
              <a:schemeClr val="accent1"/>
            </a:solidFill>
            <a:prstDash val="solid"/>
            <a:miter lim="800000"/>
            <a:headEnd type="none"/>
            <a:tailEnd type="none"/>
          </a:ln>
          <a:effectLst/>
        </p:spPr>
      </p:cxnSp>
      <p:sp>
        <p:nvSpPr>
          <p:cNvPr id="197" name="TextBox 196"/>
          <p:cNvSpPr txBox="1"/>
          <p:nvPr/>
        </p:nvSpPr>
        <p:spPr>
          <a:xfrm>
            <a:off x="5461382" y="6167678"/>
            <a:ext cx="118741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Application Insights</a:t>
            </a:r>
          </a:p>
        </p:txBody>
      </p:sp>
      <p:pic>
        <p:nvPicPr>
          <p:cNvPr id="198" name="Picture 197"/>
          <p:cNvPicPr>
            <a:picLocks noChangeAspect="1"/>
          </p:cNvPicPr>
          <p:nvPr/>
        </p:nvPicPr>
        <p:blipFill>
          <a:blip r:embed="rId7"/>
          <a:stretch>
            <a:fillRect/>
          </a:stretch>
        </p:blipFill>
        <p:spPr>
          <a:xfrm>
            <a:off x="5901087" y="5768983"/>
            <a:ext cx="256361" cy="413246"/>
          </a:xfrm>
          <a:prstGeom prst="rect">
            <a:avLst/>
          </a:prstGeom>
        </p:spPr>
      </p:pic>
      <p:grpSp>
        <p:nvGrpSpPr>
          <p:cNvPr id="209" name="Group 208"/>
          <p:cNvGrpSpPr/>
          <p:nvPr/>
        </p:nvGrpSpPr>
        <p:grpSpPr>
          <a:xfrm>
            <a:off x="5844428" y="4612501"/>
            <a:ext cx="328662" cy="599172"/>
            <a:chOff x="6428064" y="5014158"/>
            <a:chExt cx="338320" cy="616780"/>
          </a:xfrm>
        </p:grpSpPr>
        <p:sp>
          <p:nvSpPr>
            <p:cNvPr id="210" name="Rectangle 209"/>
            <p:cNvSpPr/>
            <p:nvPr/>
          </p:nvSpPr>
          <p:spPr>
            <a:xfrm>
              <a:off x="6428064" y="5014158"/>
              <a:ext cx="338320" cy="616780"/>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11" name="Picture 210"/>
            <p:cNvPicPr>
              <a:picLocks noChangeAspect="1"/>
            </p:cNvPicPr>
            <p:nvPr/>
          </p:nvPicPr>
          <p:blipFill>
            <a:blip r:embed="rId8"/>
            <a:stretch>
              <a:fillRect/>
            </a:stretch>
          </p:blipFill>
          <p:spPr>
            <a:xfrm>
              <a:off x="6483163" y="5061056"/>
              <a:ext cx="220903" cy="230410"/>
            </a:xfrm>
            <a:prstGeom prst="rect">
              <a:avLst/>
            </a:prstGeom>
          </p:spPr>
        </p:pic>
        <p:pic>
          <p:nvPicPr>
            <p:cNvPr id="212" name="Picture 211"/>
            <p:cNvPicPr>
              <a:picLocks noChangeAspect="1"/>
            </p:cNvPicPr>
            <p:nvPr/>
          </p:nvPicPr>
          <p:blipFill>
            <a:blip r:embed="rId9"/>
            <a:stretch>
              <a:fillRect/>
            </a:stretch>
          </p:blipFill>
          <p:spPr>
            <a:xfrm>
              <a:off x="6486772" y="5340936"/>
              <a:ext cx="220903" cy="234127"/>
            </a:xfrm>
            <a:prstGeom prst="rect">
              <a:avLst/>
            </a:prstGeom>
          </p:spPr>
        </p:pic>
      </p:grpSp>
      <p:sp>
        <p:nvSpPr>
          <p:cNvPr id="213" name="TextBox 212"/>
          <p:cNvSpPr txBox="1"/>
          <p:nvPr/>
        </p:nvSpPr>
        <p:spPr>
          <a:xfrm>
            <a:off x="5530715" y="5249877"/>
            <a:ext cx="100826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 Active Directory B2C</a:t>
            </a:r>
          </a:p>
        </p:txBody>
      </p:sp>
      <p:cxnSp>
        <p:nvCxnSpPr>
          <p:cNvPr id="216" name="Straight Arrow Connector 215"/>
          <p:cNvCxnSpPr/>
          <p:nvPr/>
        </p:nvCxnSpPr>
        <p:spPr>
          <a:xfrm>
            <a:off x="5994718" y="4320639"/>
            <a:ext cx="0" cy="229059"/>
          </a:xfrm>
          <a:prstGeom prst="straightConnector1">
            <a:avLst/>
          </a:prstGeom>
          <a:noFill/>
          <a:ln w="19050" cap="flat" cmpd="sng" algn="ctr">
            <a:solidFill>
              <a:schemeClr val="accent1"/>
            </a:solidFill>
            <a:prstDash val="solid"/>
            <a:miter lim="800000"/>
            <a:tailEnd type="triangle"/>
          </a:ln>
          <a:effectLst/>
        </p:spPr>
      </p:cxnSp>
      <p:pic>
        <p:nvPicPr>
          <p:cNvPr id="217" name="Picture 216"/>
          <p:cNvPicPr>
            <a:picLocks noChangeAspect="1"/>
          </p:cNvPicPr>
          <p:nvPr/>
        </p:nvPicPr>
        <p:blipFill>
          <a:blip r:embed="rId10"/>
          <a:stretch>
            <a:fillRect/>
          </a:stretch>
        </p:blipFill>
        <p:spPr>
          <a:xfrm>
            <a:off x="5751163" y="3741018"/>
            <a:ext cx="505226" cy="526971"/>
          </a:xfrm>
          <a:prstGeom prst="rect">
            <a:avLst/>
          </a:prstGeom>
        </p:spPr>
      </p:pic>
      <p:sp>
        <p:nvSpPr>
          <p:cNvPr id="219" name="TextBox 218"/>
          <p:cNvSpPr txBox="1"/>
          <p:nvPr/>
        </p:nvSpPr>
        <p:spPr>
          <a:xfrm>
            <a:off x="4794100" y="2725265"/>
            <a:ext cx="232370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Priority Traffic-Routing Method</a:t>
            </a:r>
          </a:p>
        </p:txBody>
      </p:sp>
      <p:cxnSp>
        <p:nvCxnSpPr>
          <p:cNvPr id="224" name="Straight Arrow Connector 223"/>
          <p:cNvCxnSpPr/>
          <p:nvPr/>
        </p:nvCxnSpPr>
        <p:spPr>
          <a:xfrm flipV="1">
            <a:off x="5388759" y="1649742"/>
            <a:ext cx="1184638" cy="1814"/>
          </a:xfrm>
          <a:prstGeom prst="straightConnector1">
            <a:avLst/>
          </a:prstGeom>
          <a:noFill/>
          <a:ln w="19050" cap="flat" cmpd="sng" algn="ctr">
            <a:solidFill>
              <a:schemeClr val="accent1"/>
            </a:solidFill>
            <a:prstDash val="solid"/>
            <a:miter lim="800000"/>
            <a:tailEnd type="none"/>
          </a:ln>
          <a:effectLst/>
        </p:spPr>
      </p:cxnSp>
      <p:sp>
        <p:nvSpPr>
          <p:cNvPr id="225" name="TextBox 224"/>
          <p:cNvSpPr txBox="1"/>
          <p:nvPr/>
        </p:nvSpPr>
        <p:spPr>
          <a:xfrm>
            <a:off x="6843245" y="1849069"/>
            <a:ext cx="510593" cy="17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CDN</a:t>
            </a:r>
          </a:p>
        </p:txBody>
      </p:sp>
      <p:pic>
        <p:nvPicPr>
          <p:cNvPr id="226" name="Picture 225"/>
          <p:cNvPicPr>
            <a:picLocks noChangeAspect="1"/>
          </p:cNvPicPr>
          <p:nvPr/>
        </p:nvPicPr>
        <p:blipFill>
          <a:blip r:embed="rId11"/>
          <a:stretch>
            <a:fillRect/>
          </a:stretch>
        </p:blipFill>
        <p:spPr>
          <a:xfrm>
            <a:off x="6753388" y="1451235"/>
            <a:ext cx="582289" cy="394205"/>
          </a:xfrm>
          <a:prstGeom prst="rect">
            <a:avLst/>
          </a:prstGeom>
        </p:spPr>
      </p:pic>
      <p:cxnSp>
        <p:nvCxnSpPr>
          <p:cNvPr id="238" name="Straight Connector 237"/>
          <p:cNvCxnSpPr>
            <a:cxnSpLocks/>
          </p:cNvCxnSpPr>
          <p:nvPr/>
        </p:nvCxnSpPr>
        <p:spPr>
          <a:xfrm flipH="1" flipV="1">
            <a:off x="4600116" y="4833287"/>
            <a:ext cx="1496" cy="373944"/>
          </a:xfrm>
          <a:prstGeom prst="line">
            <a:avLst/>
          </a:prstGeom>
          <a:noFill/>
          <a:ln w="19050" cap="flat" cmpd="sng" algn="ctr">
            <a:solidFill>
              <a:schemeClr val="accent1"/>
            </a:solidFill>
            <a:prstDash val="solid"/>
            <a:miter lim="800000"/>
            <a:headEnd type="none"/>
            <a:tailEnd type="none"/>
          </a:ln>
          <a:effectLst/>
        </p:spPr>
      </p:cxnSp>
      <p:grpSp>
        <p:nvGrpSpPr>
          <p:cNvPr id="239" name="Group 238"/>
          <p:cNvGrpSpPr/>
          <p:nvPr/>
        </p:nvGrpSpPr>
        <p:grpSpPr>
          <a:xfrm>
            <a:off x="6884460" y="5312830"/>
            <a:ext cx="3582991" cy="1274584"/>
            <a:chOff x="3434107" y="4732102"/>
            <a:chExt cx="5763009" cy="2296588"/>
          </a:xfrm>
        </p:grpSpPr>
        <p:sp>
          <p:nvSpPr>
            <p:cNvPr id="240" name="TextBox 239"/>
            <p:cNvSpPr txBox="1"/>
            <p:nvPr/>
          </p:nvSpPr>
          <p:spPr>
            <a:xfrm>
              <a:off x="6213490" y="5929071"/>
              <a:ext cx="925566" cy="776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Redis Cache</a:t>
              </a:r>
            </a:p>
          </p:txBody>
        </p:sp>
        <p:sp>
          <p:nvSpPr>
            <p:cNvPr id="241" name="TextBox 240"/>
            <p:cNvSpPr txBox="1"/>
            <p:nvPr/>
          </p:nvSpPr>
          <p:spPr>
            <a:xfrm>
              <a:off x="6962134" y="5939893"/>
              <a:ext cx="2234982" cy="10813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Orders</a:t>
              </a:r>
            </a:p>
          </p:txBody>
        </p:sp>
        <p:sp>
          <p:nvSpPr>
            <p:cNvPr id="242" name="TextBox 241"/>
            <p:cNvSpPr txBox="1"/>
            <p:nvPr/>
          </p:nvSpPr>
          <p:spPr>
            <a:xfrm>
              <a:off x="4383534" y="5907186"/>
              <a:ext cx="1893292" cy="7763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Site Content</a:t>
              </a:r>
            </a:p>
          </p:txBody>
        </p:sp>
        <p:sp>
          <p:nvSpPr>
            <p:cNvPr id="243" name="TextBox 242"/>
            <p:cNvSpPr txBox="1"/>
            <p:nvPr/>
          </p:nvSpPr>
          <p:spPr>
            <a:xfrm>
              <a:off x="3605721" y="5923087"/>
              <a:ext cx="1085470" cy="4713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Search</a:t>
              </a:r>
            </a:p>
          </p:txBody>
        </p:sp>
        <p:grpSp>
          <p:nvGrpSpPr>
            <p:cNvPr id="244" name="Group 243"/>
            <p:cNvGrpSpPr/>
            <p:nvPr/>
          </p:nvGrpSpPr>
          <p:grpSpPr>
            <a:xfrm>
              <a:off x="3434107" y="4732102"/>
              <a:ext cx="5576781" cy="2296588"/>
              <a:chOff x="3434107" y="4732102"/>
              <a:chExt cx="5576781" cy="2296588"/>
            </a:xfrm>
          </p:grpSpPr>
          <p:pic>
            <p:nvPicPr>
              <p:cNvPr id="245" name="Picture 244"/>
              <p:cNvPicPr>
                <a:picLocks noChangeAspect="1"/>
              </p:cNvPicPr>
              <p:nvPr/>
            </p:nvPicPr>
            <p:blipFill>
              <a:blip r:embed="rId12"/>
              <a:stretch>
                <a:fillRect/>
              </a:stretch>
            </p:blipFill>
            <p:spPr>
              <a:xfrm>
                <a:off x="6173597" y="4989413"/>
                <a:ext cx="887560" cy="904391"/>
              </a:xfrm>
              <a:prstGeom prst="rect">
                <a:avLst/>
              </a:prstGeom>
            </p:spPr>
          </p:pic>
          <p:pic>
            <p:nvPicPr>
              <p:cNvPr id="246" name="Picture 245"/>
              <p:cNvPicPr>
                <a:picLocks noChangeAspect="1"/>
              </p:cNvPicPr>
              <p:nvPr/>
            </p:nvPicPr>
            <p:blipFill>
              <a:blip r:embed="rId13"/>
              <a:stretch>
                <a:fillRect/>
              </a:stretch>
            </p:blipFill>
            <p:spPr>
              <a:xfrm>
                <a:off x="7707864" y="4980667"/>
                <a:ext cx="681492" cy="895983"/>
              </a:xfrm>
              <a:prstGeom prst="rect">
                <a:avLst/>
              </a:prstGeom>
            </p:spPr>
          </p:pic>
          <p:pic>
            <p:nvPicPr>
              <p:cNvPr id="247" name="Picture 246"/>
              <p:cNvPicPr>
                <a:picLocks noChangeAspect="1"/>
              </p:cNvPicPr>
              <p:nvPr/>
            </p:nvPicPr>
            <p:blipFill>
              <a:blip r:embed="rId14"/>
              <a:stretch>
                <a:fillRect/>
              </a:stretch>
            </p:blipFill>
            <p:spPr>
              <a:xfrm>
                <a:off x="4872909" y="5067178"/>
                <a:ext cx="849807" cy="725393"/>
              </a:xfrm>
              <a:prstGeom prst="rect">
                <a:avLst/>
              </a:prstGeom>
            </p:spPr>
          </p:pic>
          <p:pic>
            <p:nvPicPr>
              <p:cNvPr id="248" name="Picture 247"/>
              <p:cNvPicPr>
                <a:picLocks noChangeAspect="1"/>
              </p:cNvPicPr>
              <p:nvPr/>
            </p:nvPicPr>
            <p:blipFill>
              <a:blip r:embed="rId15"/>
              <a:stretch>
                <a:fillRect/>
              </a:stretch>
            </p:blipFill>
            <p:spPr>
              <a:xfrm>
                <a:off x="3755020" y="5053864"/>
                <a:ext cx="629791" cy="749586"/>
              </a:xfrm>
              <a:prstGeom prst="rect">
                <a:avLst/>
              </a:prstGeom>
            </p:spPr>
          </p:pic>
          <p:sp>
            <p:nvSpPr>
              <p:cNvPr id="249" name="Rounded Rectangle 74"/>
              <p:cNvSpPr/>
              <p:nvPr/>
            </p:nvSpPr>
            <p:spPr>
              <a:xfrm>
                <a:off x="3434107" y="4732102"/>
                <a:ext cx="5576781" cy="2296588"/>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cxnSp>
        <p:nvCxnSpPr>
          <p:cNvPr id="250" name="Straight Connector 249"/>
          <p:cNvCxnSpPr>
            <a:cxnSpLocks/>
          </p:cNvCxnSpPr>
          <p:nvPr/>
        </p:nvCxnSpPr>
        <p:spPr>
          <a:xfrm flipH="1" flipV="1">
            <a:off x="7565735" y="4816230"/>
            <a:ext cx="1496" cy="373944"/>
          </a:xfrm>
          <a:prstGeom prst="line">
            <a:avLst/>
          </a:prstGeom>
          <a:noFill/>
          <a:ln w="19050" cap="flat" cmpd="sng" algn="ctr">
            <a:solidFill>
              <a:schemeClr val="accent1"/>
            </a:solidFill>
            <a:prstDash val="solid"/>
            <a:miter lim="800000"/>
            <a:headEnd type="none"/>
            <a:tailEnd type="none"/>
          </a:ln>
          <a:effectLst/>
        </p:spPr>
      </p:cxnSp>
      <p:grpSp>
        <p:nvGrpSpPr>
          <p:cNvPr id="8" name="Group 7"/>
          <p:cNvGrpSpPr/>
          <p:nvPr/>
        </p:nvGrpSpPr>
        <p:grpSpPr>
          <a:xfrm>
            <a:off x="7150401" y="3825261"/>
            <a:ext cx="824924" cy="998500"/>
            <a:chOff x="7141165" y="3967631"/>
            <a:chExt cx="824924" cy="998500"/>
          </a:xfrm>
        </p:grpSpPr>
        <p:pic>
          <p:nvPicPr>
            <p:cNvPr id="251" name="Picture 250"/>
            <p:cNvPicPr>
              <a:picLocks noChangeAspect="1"/>
            </p:cNvPicPr>
            <p:nvPr/>
          </p:nvPicPr>
          <p:blipFill>
            <a:blip r:embed="rId16"/>
            <a:stretch>
              <a:fillRect/>
            </a:stretch>
          </p:blipFill>
          <p:spPr>
            <a:xfrm>
              <a:off x="7310798" y="3967631"/>
              <a:ext cx="453554" cy="473076"/>
            </a:xfrm>
            <a:prstGeom prst="rect">
              <a:avLst/>
            </a:prstGeom>
          </p:spPr>
        </p:pic>
        <p:sp>
          <p:nvSpPr>
            <p:cNvPr id="252" name="TextBox 251"/>
            <p:cNvSpPr txBox="1"/>
            <p:nvPr/>
          </p:nvSpPr>
          <p:spPr>
            <a:xfrm>
              <a:off x="7141165" y="4535244"/>
              <a:ext cx="82492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Commerce Site</a:t>
              </a:r>
            </a:p>
          </p:txBody>
        </p:sp>
      </p:grpSp>
      <p:grpSp>
        <p:nvGrpSpPr>
          <p:cNvPr id="5" name="Group 4"/>
          <p:cNvGrpSpPr/>
          <p:nvPr/>
        </p:nvGrpSpPr>
        <p:grpSpPr>
          <a:xfrm>
            <a:off x="8096988" y="3797855"/>
            <a:ext cx="1241909" cy="1195183"/>
            <a:chOff x="8087752" y="3940225"/>
            <a:chExt cx="1241909" cy="1195183"/>
          </a:xfrm>
        </p:grpSpPr>
        <p:pic>
          <p:nvPicPr>
            <p:cNvPr id="253" name="Picture 252"/>
            <p:cNvPicPr>
              <a:picLocks noChangeAspect="1"/>
            </p:cNvPicPr>
            <p:nvPr/>
          </p:nvPicPr>
          <p:blipFill>
            <a:blip r:embed="rId17"/>
            <a:stretch>
              <a:fillRect/>
            </a:stretch>
          </p:blipFill>
          <p:spPr>
            <a:xfrm>
              <a:off x="8408127" y="3940225"/>
              <a:ext cx="580536" cy="516478"/>
            </a:xfrm>
            <a:prstGeom prst="rect">
              <a:avLst/>
            </a:prstGeom>
          </p:spPr>
        </p:pic>
        <p:sp>
          <p:nvSpPr>
            <p:cNvPr id="254" name="TextBox 253"/>
            <p:cNvSpPr txBox="1"/>
            <p:nvPr/>
          </p:nvSpPr>
          <p:spPr>
            <a:xfrm>
              <a:off x="8087752" y="4535244"/>
              <a:ext cx="124190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Transactions</a:t>
              </a:r>
            </a:p>
          </p:txBody>
        </p:sp>
      </p:grpSp>
      <p:grpSp>
        <p:nvGrpSpPr>
          <p:cNvPr id="6" name="Group 5"/>
          <p:cNvGrpSpPr/>
          <p:nvPr/>
        </p:nvGrpSpPr>
        <p:grpSpPr>
          <a:xfrm>
            <a:off x="9477805" y="3811520"/>
            <a:ext cx="887536" cy="1181518"/>
            <a:chOff x="9468569" y="3953890"/>
            <a:chExt cx="887536" cy="1181518"/>
          </a:xfrm>
        </p:grpSpPr>
        <p:sp>
          <p:nvSpPr>
            <p:cNvPr id="255" name="TextBox 254"/>
            <p:cNvSpPr txBox="1"/>
            <p:nvPr/>
          </p:nvSpPr>
          <p:spPr>
            <a:xfrm>
              <a:off x="9468569" y="4535244"/>
              <a:ext cx="887536"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WebJob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Processing</a:t>
              </a:r>
            </a:p>
          </p:txBody>
        </p:sp>
        <p:pic>
          <p:nvPicPr>
            <p:cNvPr id="256" name="Picture 255"/>
            <p:cNvPicPr>
              <a:picLocks noChangeAspect="1"/>
            </p:cNvPicPr>
            <p:nvPr/>
          </p:nvPicPr>
          <p:blipFill>
            <a:blip r:embed="rId18"/>
            <a:stretch>
              <a:fillRect/>
            </a:stretch>
          </p:blipFill>
          <p:spPr>
            <a:xfrm>
              <a:off x="9632438" y="3953890"/>
              <a:ext cx="557228" cy="581212"/>
            </a:xfrm>
            <a:prstGeom prst="rect">
              <a:avLst/>
            </a:prstGeom>
          </p:spPr>
        </p:pic>
      </p:grpSp>
      <p:grpSp>
        <p:nvGrpSpPr>
          <p:cNvPr id="7" name="Group 6"/>
          <p:cNvGrpSpPr/>
          <p:nvPr/>
        </p:nvGrpSpPr>
        <p:grpSpPr>
          <a:xfrm>
            <a:off x="10633553" y="3742996"/>
            <a:ext cx="846434" cy="1080765"/>
            <a:chOff x="10624317" y="3885366"/>
            <a:chExt cx="846434" cy="1080765"/>
          </a:xfrm>
        </p:grpSpPr>
        <p:sp>
          <p:nvSpPr>
            <p:cNvPr id="257" name="TextBox 256"/>
            <p:cNvSpPr txBox="1"/>
            <p:nvPr/>
          </p:nvSpPr>
          <p:spPr>
            <a:xfrm>
              <a:off x="10624317" y="4535244"/>
              <a:ext cx="84643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Third party Payment</a:t>
              </a:r>
            </a:p>
          </p:txBody>
        </p:sp>
        <p:pic>
          <p:nvPicPr>
            <p:cNvPr id="258" name="Picture 257"/>
            <p:cNvPicPr>
              <a:picLocks noChangeAspect="1"/>
            </p:cNvPicPr>
            <p:nvPr/>
          </p:nvPicPr>
          <p:blipFill>
            <a:blip r:embed="rId19"/>
            <a:stretch>
              <a:fillRect/>
            </a:stretch>
          </p:blipFill>
          <p:spPr>
            <a:xfrm>
              <a:off x="10768790" y="3885366"/>
              <a:ext cx="481101" cy="634469"/>
            </a:xfrm>
            <a:prstGeom prst="rect">
              <a:avLst/>
            </a:prstGeom>
          </p:spPr>
        </p:pic>
      </p:grpSp>
      <p:cxnSp>
        <p:nvCxnSpPr>
          <p:cNvPr id="18" name="Straight Connector 17"/>
          <p:cNvCxnSpPr/>
          <p:nvPr/>
        </p:nvCxnSpPr>
        <p:spPr>
          <a:xfrm>
            <a:off x="10411521" y="5892973"/>
            <a:ext cx="41302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4191641" y="3843704"/>
            <a:ext cx="824924" cy="998500"/>
            <a:chOff x="7141165" y="3967631"/>
            <a:chExt cx="824924" cy="998500"/>
          </a:xfrm>
        </p:grpSpPr>
        <p:pic>
          <p:nvPicPr>
            <p:cNvPr id="85" name="Picture 84"/>
            <p:cNvPicPr>
              <a:picLocks noChangeAspect="1"/>
            </p:cNvPicPr>
            <p:nvPr/>
          </p:nvPicPr>
          <p:blipFill>
            <a:blip r:embed="rId16"/>
            <a:stretch>
              <a:fillRect/>
            </a:stretch>
          </p:blipFill>
          <p:spPr>
            <a:xfrm>
              <a:off x="7310798" y="3967631"/>
              <a:ext cx="453554" cy="473076"/>
            </a:xfrm>
            <a:prstGeom prst="rect">
              <a:avLst/>
            </a:prstGeom>
          </p:spPr>
        </p:pic>
        <p:sp>
          <p:nvSpPr>
            <p:cNvPr id="86" name="TextBox 85"/>
            <p:cNvSpPr txBox="1"/>
            <p:nvPr/>
          </p:nvSpPr>
          <p:spPr>
            <a:xfrm>
              <a:off x="7141165" y="4535244"/>
              <a:ext cx="82492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Commerce Site</a:t>
              </a:r>
            </a:p>
          </p:txBody>
        </p:sp>
      </p:grpSp>
      <p:grpSp>
        <p:nvGrpSpPr>
          <p:cNvPr id="87" name="Group 86"/>
          <p:cNvGrpSpPr/>
          <p:nvPr/>
        </p:nvGrpSpPr>
        <p:grpSpPr>
          <a:xfrm>
            <a:off x="2850272" y="3830427"/>
            <a:ext cx="1241909" cy="1195183"/>
            <a:chOff x="8087752" y="3940225"/>
            <a:chExt cx="1241909" cy="1195183"/>
          </a:xfrm>
        </p:grpSpPr>
        <p:pic>
          <p:nvPicPr>
            <p:cNvPr id="88" name="Picture 87"/>
            <p:cNvPicPr>
              <a:picLocks noChangeAspect="1"/>
            </p:cNvPicPr>
            <p:nvPr/>
          </p:nvPicPr>
          <p:blipFill>
            <a:blip r:embed="rId17"/>
            <a:stretch>
              <a:fillRect/>
            </a:stretch>
          </p:blipFill>
          <p:spPr>
            <a:xfrm>
              <a:off x="8408127" y="3940225"/>
              <a:ext cx="580536" cy="516478"/>
            </a:xfrm>
            <a:prstGeom prst="rect">
              <a:avLst/>
            </a:prstGeom>
          </p:spPr>
        </p:pic>
        <p:sp>
          <p:nvSpPr>
            <p:cNvPr id="89" name="TextBox 88"/>
            <p:cNvSpPr txBox="1"/>
            <p:nvPr/>
          </p:nvSpPr>
          <p:spPr>
            <a:xfrm>
              <a:off x="8087752" y="4535244"/>
              <a:ext cx="124190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Transactions</a:t>
              </a:r>
            </a:p>
          </p:txBody>
        </p:sp>
      </p:grpSp>
      <p:grpSp>
        <p:nvGrpSpPr>
          <p:cNvPr id="90" name="Group 89"/>
          <p:cNvGrpSpPr/>
          <p:nvPr/>
        </p:nvGrpSpPr>
        <p:grpSpPr>
          <a:xfrm>
            <a:off x="1876747" y="3828040"/>
            <a:ext cx="887536" cy="1181518"/>
            <a:chOff x="9468569" y="3953890"/>
            <a:chExt cx="887536" cy="1181518"/>
          </a:xfrm>
        </p:grpSpPr>
        <p:sp>
          <p:nvSpPr>
            <p:cNvPr id="91" name="TextBox 90"/>
            <p:cNvSpPr txBox="1"/>
            <p:nvPr/>
          </p:nvSpPr>
          <p:spPr>
            <a:xfrm>
              <a:off x="9468569" y="4535244"/>
              <a:ext cx="887536"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WebJob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Processing</a:t>
              </a:r>
            </a:p>
          </p:txBody>
        </p:sp>
        <p:pic>
          <p:nvPicPr>
            <p:cNvPr id="92" name="Picture 91"/>
            <p:cNvPicPr>
              <a:picLocks noChangeAspect="1"/>
            </p:cNvPicPr>
            <p:nvPr/>
          </p:nvPicPr>
          <p:blipFill>
            <a:blip r:embed="rId18"/>
            <a:stretch>
              <a:fillRect/>
            </a:stretch>
          </p:blipFill>
          <p:spPr>
            <a:xfrm>
              <a:off x="9632438" y="3953890"/>
              <a:ext cx="557228" cy="581212"/>
            </a:xfrm>
            <a:prstGeom prst="rect">
              <a:avLst/>
            </a:prstGeom>
          </p:spPr>
        </p:pic>
      </p:grpSp>
      <p:grpSp>
        <p:nvGrpSpPr>
          <p:cNvPr id="93" name="Group 92"/>
          <p:cNvGrpSpPr/>
          <p:nvPr/>
        </p:nvGrpSpPr>
        <p:grpSpPr>
          <a:xfrm>
            <a:off x="889137" y="3761439"/>
            <a:ext cx="846434" cy="1080765"/>
            <a:chOff x="10624317" y="3885366"/>
            <a:chExt cx="846434" cy="1080765"/>
          </a:xfrm>
        </p:grpSpPr>
        <p:sp>
          <p:nvSpPr>
            <p:cNvPr id="94" name="TextBox 93"/>
            <p:cNvSpPr txBox="1"/>
            <p:nvPr/>
          </p:nvSpPr>
          <p:spPr>
            <a:xfrm>
              <a:off x="10624317" y="4535244"/>
              <a:ext cx="84643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Third party Payment</a:t>
              </a:r>
            </a:p>
          </p:txBody>
        </p:sp>
        <p:pic>
          <p:nvPicPr>
            <p:cNvPr id="95" name="Picture 94"/>
            <p:cNvPicPr>
              <a:picLocks noChangeAspect="1"/>
            </p:cNvPicPr>
            <p:nvPr/>
          </p:nvPicPr>
          <p:blipFill>
            <a:blip r:embed="rId19"/>
            <a:stretch>
              <a:fillRect/>
            </a:stretch>
          </p:blipFill>
          <p:spPr>
            <a:xfrm>
              <a:off x="10768790" y="3885366"/>
              <a:ext cx="481101" cy="634469"/>
            </a:xfrm>
            <a:prstGeom prst="rect">
              <a:avLst/>
            </a:prstGeom>
          </p:spPr>
        </p:pic>
      </p:grpSp>
      <p:grpSp>
        <p:nvGrpSpPr>
          <p:cNvPr id="98" name="Group 97"/>
          <p:cNvGrpSpPr/>
          <p:nvPr/>
        </p:nvGrpSpPr>
        <p:grpSpPr>
          <a:xfrm>
            <a:off x="1780250" y="5312830"/>
            <a:ext cx="3582991" cy="1274584"/>
            <a:chOff x="3434107" y="4732102"/>
            <a:chExt cx="5763009" cy="2296588"/>
          </a:xfrm>
        </p:grpSpPr>
        <p:sp>
          <p:nvSpPr>
            <p:cNvPr id="99" name="TextBox 98"/>
            <p:cNvSpPr txBox="1"/>
            <p:nvPr/>
          </p:nvSpPr>
          <p:spPr>
            <a:xfrm>
              <a:off x="6213490" y="5929071"/>
              <a:ext cx="925566" cy="776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Redis Cache</a:t>
              </a:r>
            </a:p>
          </p:txBody>
        </p:sp>
        <p:sp>
          <p:nvSpPr>
            <p:cNvPr id="100" name="TextBox 99"/>
            <p:cNvSpPr txBox="1"/>
            <p:nvPr/>
          </p:nvSpPr>
          <p:spPr>
            <a:xfrm>
              <a:off x="6962134" y="5939893"/>
              <a:ext cx="2234982" cy="10813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Orders</a:t>
              </a:r>
            </a:p>
          </p:txBody>
        </p:sp>
        <p:sp>
          <p:nvSpPr>
            <p:cNvPr id="101" name="TextBox 100"/>
            <p:cNvSpPr txBox="1"/>
            <p:nvPr/>
          </p:nvSpPr>
          <p:spPr>
            <a:xfrm>
              <a:off x="4383534" y="5907186"/>
              <a:ext cx="1893292" cy="7763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Site Content</a:t>
              </a:r>
            </a:p>
          </p:txBody>
        </p:sp>
        <p:sp>
          <p:nvSpPr>
            <p:cNvPr id="102" name="TextBox 101"/>
            <p:cNvSpPr txBox="1"/>
            <p:nvPr/>
          </p:nvSpPr>
          <p:spPr>
            <a:xfrm>
              <a:off x="3605721" y="5923087"/>
              <a:ext cx="1085470" cy="4713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Search</a:t>
              </a:r>
            </a:p>
          </p:txBody>
        </p:sp>
        <p:grpSp>
          <p:nvGrpSpPr>
            <p:cNvPr id="103" name="Group 102"/>
            <p:cNvGrpSpPr/>
            <p:nvPr/>
          </p:nvGrpSpPr>
          <p:grpSpPr>
            <a:xfrm>
              <a:off x="3434107" y="4732102"/>
              <a:ext cx="5576781" cy="2296588"/>
              <a:chOff x="3434107" y="4732102"/>
              <a:chExt cx="5576781" cy="2296588"/>
            </a:xfrm>
          </p:grpSpPr>
          <p:pic>
            <p:nvPicPr>
              <p:cNvPr id="104" name="Picture 103"/>
              <p:cNvPicPr>
                <a:picLocks noChangeAspect="1"/>
              </p:cNvPicPr>
              <p:nvPr/>
            </p:nvPicPr>
            <p:blipFill>
              <a:blip r:embed="rId12"/>
              <a:stretch>
                <a:fillRect/>
              </a:stretch>
            </p:blipFill>
            <p:spPr>
              <a:xfrm>
                <a:off x="6173597" y="4989413"/>
                <a:ext cx="887560" cy="904391"/>
              </a:xfrm>
              <a:prstGeom prst="rect">
                <a:avLst/>
              </a:prstGeom>
            </p:spPr>
          </p:pic>
          <p:pic>
            <p:nvPicPr>
              <p:cNvPr id="105" name="Picture 104"/>
              <p:cNvPicPr>
                <a:picLocks noChangeAspect="1"/>
              </p:cNvPicPr>
              <p:nvPr/>
            </p:nvPicPr>
            <p:blipFill>
              <a:blip r:embed="rId13"/>
              <a:stretch>
                <a:fillRect/>
              </a:stretch>
            </p:blipFill>
            <p:spPr>
              <a:xfrm>
                <a:off x="7707864" y="4980667"/>
                <a:ext cx="681492" cy="895983"/>
              </a:xfrm>
              <a:prstGeom prst="rect">
                <a:avLst/>
              </a:prstGeom>
            </p:spPr>
          </p:pic>
          <p:pic>
            <p:nvPicPr>
              <p:cNvPr id="106" name="Picture 105"/>
              <p:cNvPicPr>
                <a:picLocks noChangeAspect="1"/>
              </p:cNvPicPr>
              <p:nvPr/>
            </p:nvPicPr>
            <p:blipFill>
              <a:blip r:embed="rId14"/>
              <a:stretch>
                <a:fillRect/>
              </a:stretch>
            </p:blipFill>
            <p:spPr>
              <a:xfrm>
                <a:off x="4872909" y="5067178"/>
                <a:ext cx="849807" cy="725393"/>
              </a:xfrm>
              <a:prstGeom prst="rect">
                <a:avLst/>
              </a:prstGeom>
            </p:spPr>
          </p:pic>
          <p:pic>
            <p:nvPicPr>
              <p:cNvPr id="107" name="Picture 106"/>
              <p:cNvPicPr>
                <a:picLocks noChangeAspect="1"/>
              </p:cNvPicPr>
              <p:nvPr/>
            </p:nvPicPr>
            <p:blipFill>
              <a:blip r:embed="rId15"/>
              <a:stretch>
                <a:fillRect/>
              </a:stretch>
            </p:blipFill>
            <p:spPr>
              <a:xfrm>
                <a:off x="3755020" y="5053864"/>
                <a:ext cx="629791" cy="749586"/>
              </a:xfrm>
              <a:prstGeom prst="rect">
                <a:avLst/>
              </a:prstGeom>
            </p:spPr>
          </p:pic>
          <p:sp>
            <p:nvSpPr>
              <p:cNvPr id="108" name="Rounded Rectangle 74"/>
              <p:cNvSpPr/>
              <p:nvPr/>
            </p:nvSpPr>
            <p:spPr>
              <a:xfrm>
                <a:off x="3434107" y="4732102"/>
                <a:ext cx="5576781" cy="2296588"/>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grpSp>
        <p:nvGrpSpPr>
          <p:cNvPr id="109" name="Group 108"/>
          <p:cNvGrpSpPr/>
          <p:nvPr/>
        </p:nvGrpSpPr>
        <p:grpSpPr>
          <a:xfrm>
            <a:off x="570781" y="5560287"/>
            <a:ext cx="823049" cy="665371"/>
            <a:chOff x="10033836" y="5629195"/>
            <a:chExt cx="823049" cy="665371"/>
          </a:xfrm>
        </p:grpSpPr>
        <p:sp>
          <p:nvSpPr>
            <p:cNvPr id="110" name="TextBox 109"/>
            <p:cNvSpPr txBox="1"/>
            <p:nvPr/>
          </p:nvSpPr>
          <p:spPr>
            <a:xfrm>
              <a:off x="10033836" y="6032956"/>
              <a:ext cx="82304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Power BI</a:t>
              </a:r>
            </a:p>
          </p:txBody>
        </p:sp>
        <p:pic>
          <p:nvPicPr>
            <p:cNvPr id="111" name="Picture 1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2981" y="5629195"/>
              <a:ext cx="356582" cy="372086"/>
            </a:xfrm>
            <a:prstGeom prst="rect">
              <a:avLst/>
            </a:prstGeom>
          </p:spPr>
        </p:pic>
      </p:grpSp>
      <p:cxnSp>
        <p:nvCxnSpPr>
          <p:cNvPr id="112" name="Straight Connector 111"/>
          <p:cNvCxnSpPr/>
          <p:nvPr/>
        </p:nvCxnSpPr>
        <p:spPr>
          <a:xfrm>
            <a:off x="1274160" y="5771066"/>
            <a:ext cx="41302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01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A626-080C-4A2F-8B69-0B0BF9BC8098}"/>
              </a:ext>
            </a:extLst>
          </p:cNvPr>
          <p:cNvSpPr>
            <a:spLocks noGrp="1"/>
          </p:cNvSpPr>
          <p:nvPr>
            <p:ph type="title"/>
          </p:nvPr>
        </p:nvSpPr>
        <p:spPr/>
        <p:txBody>
          <a:bodyPr vert="horz" wrap="square" lIns="146304" tIns="91440" rIns="146304" bIns="91440" rtlCol="0" anchor="t">
            <a:noAutofit/>
          </a:bodyPr>
          <a:lstStyle/>
          <a:p>
            <a:r>
              <a:rPr lang="en-US" sz="2900" b="1" dirty="0"/>
              <a:t>Gaming app that use machine learning and batch analytics</a:t>
            </a:r>
          </a:p>
        </p:txBody>
      </p:sp>
      <p:sp>
        <p:nvSpPr>
          <p:cNvPr id="7" name="Rectangle 6">
            <a:extLst>
              <a:ext uri="{FF2B5EF4-FFF2-40B4-BE49-F238E27FC236}">
                <a16:creationId xmlns:a16="http://schemas.microsoft.com/office/drawing/2014/main" id="{B4DE07BE-97DC-4C3B-B30A-387EE52545CF}"/>
              </a:ext>
            </a:extLst>
          </p:cNvPr>
          <p:cNvSpPr/>
          <p:nvPr/>
        </p:nvSpPr>
        <p:spPr bwMode="auto">
          <a:xfrm>
            <a:off x="1195234" y="2229099"/>
            <a:ext cx="1855101" cy="625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Web app #N</a:t>
            </a:r>
          </a:p>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Rest web API</a:t>
            </a:r>
          </a:p>
          <a:p>
            <a:pPr defTabSz="914314" fontAlgn="base">
              <a:lnSpc>
                <a:spcPct val="90000"/>
              </a:lnSpc>
              <a:spcBef>
                <a:spcPct val="0"/>
              </a:spcBef>
              <a:spcAft>
                <a:spcPts val="196"/>
              </a:spcAft>
            </a:pPr>
            <a:r>
              <a:rPr lang="en-US" sz="980" dirty="0" err="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Auth</a:t>
            </a: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/encryption</a:t>
            </a:r>
          </a:p>
        </p:txBody>
      </p:sp>
      <p:sp>
        <p:nvSpPr>
          <p:cNvPr id="8" name="Rectangle 7">
            <a:extLst>
              <a:ext uri="{FF2B5EF4-FFF2-40B4-BE49-F238E27FC236}">
                <a16:creationId xmlns:a16="http://schemas.microsoft.com/office/drawing/2014/main" id="{5B9997C8-D29A-490E-B668-7978B26B3B8F}"/>
              </a:ext>
            </a:extLst>
          </p:cNvPr>
          <p:cNvSpPr/>
          <p:nvPr/>
        </p:nvSpPr>
        <p:spPr bwMode="auto">
          <a:xfrm>
            <a:off x="4689112" y="1950211"/>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Machine learning</a:t>
            </a:r>
          </a:p>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RRE prediction</a:t>
            </a:r>
          </a:p>
        </p:txBody>
      </p:sp>
      <p:sp>
        <p:nvSpPr>
          <p:cNvPr id="9" name="Rectangle 8">
            <a:extLst>
              <a:ext uri="{FF2B5EF4-FFF2-40B4-BE49-F238E27FC236}">
                <a16:creationId xmlns:a16="http://schemas.microsoft.com/office/drawing/2014/main" id="{69CBF6B5-DBB7-4CF5-9412-DFB656D047F2}"/>
              </a:ext>
            </a:extLst>
          </p:cNvPr>
          <p:cNvSpPr/>
          <p:nvPr/>
        </p:nvSpPr>
        <p:spPr bwMode="auto">
          <a:xfrm>
            <a:off x="2477931" y="3391650"/>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Table storage #N</a:t>
            </a:r>
          </a:p>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NoSQL (key/value)</a:t>
            </a:r>
          </a:p>
        </p:txBody>
      </p:sp>
      <p:sp>
        <p:nvSpPr>
          <p:cNvPr id="10" name="Rectangle 9">
            <a:extLst>
              <a:ext uri="{FF2B5EF4-FFF2-40B4-BE49-F238E27FC236}">
                <a16:creationId xmlns:a16="http://schemas.microsoft.com/office/drawing/2014/main" id="{01DB8B28-5B3E-4C08-9F85-9ED1CF32493B}"/>
              </a:ext>
            </a:extLst>
          </p:cNvPr>
          <p:cNvSpPr/>
          <p:nvPr/>
        </p:nvSpPr>
        <p:spPr bwMode="auto">
          <a:xfrm>
            <a:off x="5022781" y="2854106"/>
            <a:ext cx="2215850"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SQL database—Elastic #N</a:t>
            </a:r>
          </a:p>
        </p:txBody>
      </p:sp>
      <p:sp>
        <p:nvSpPr>
          <p:cNvPr id="11" name="Rectangle 10">
            <a:extLst>
              <a:ext uri="{FF2B5EF4-FFF2-40B4-BE49-F238E27FC236}">
                <a16:creationId xmlns:a16="http://schemas.microsoft.com/office/drawing/2014/main" id="{6F0A3587-216B-4E6E-8D22-362EF27D6291}"/>
              </a:ext>
            </a:extLst>
          </p:cNvPr>
          <p:cNvSpPr/>
          <p:nvPr/>
        </p:nvSpPr>
        <p:spPr bwMode="auto">
          <a:xfrm>
            <a:off x="5037722" y="4165127"/>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functions</a:t>
            </a:r>
          </a:p>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ML batch execution</a:t>
            </a:r>
          </a:p>
        </p:txBody>
      </p:sp>
      <p:sp>
        <p:nvSpPr>
          <p:cNvPr id="12" name="Rectangle 11">
            <a:extLst>
              <a:ext uri="{FF2B5EF4-FFF2-40B4-BE49-F238E27FC236}">
                <a16:creationId xmlns:a16="http://schemas.microsoft.com/office/drawing/2014/main" id="{BB8AF88C-7D67-42B7-9BF2-2897B910D3AA}"/>
              </a:ext>
            </a:extLst>
          </p:cNvPr>
          <p:cNvSpPr/>
          <p:nvPr/>
        </p:nvSpPr>
        <p:spPr bwMode="auto">
          <a:xfrm>
            <a:off x="7388347" y="3722682"/>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Machine learning</a:t>
            </a:r>
          </a:p>
        </p:txBody>
      </p:sp>
      <p:sp>
        <p:nvSpPr>
          <p:cNvPr id="13" name="Rectangle 12">
            <a:extLst>
              <a:ext uri="{FF2B5EF4-FFF2-40B4-BE49-F238E27FC236}">
                <a16:creationId xmlns:a16="http://schemas.microsoft.com/office/drawing/2014/main" id="{AB79FEDA-0091-42B5-901B-00D36822D03C}"/>
              </a:ext>
            </a:extLst>
          </p:cNvPr>
          <p:cNvSpPr/>
          <p:nvPr/>
        </p:nvSpPr>
        <p:spPr bwMode="auto">
          <a:xfrm>
            <a:off x="7323760" y="4823521"/>
            <a:ext cx="2175853"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Blob storage</a:t>
            </a:r>
          </a:p>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ML batch JSON data storage</a:t>
            </a:r>
          </a:p>
        </p:txBody>
      </p:sp>
      <p:sp>
        <p:nvSpPr>
          <p:cNvPr id="14" name="Rectangle 13">
            <a:extLst>
              <a:ext uri="{FF2B5EF4-FFF2-40B4-BE49-F238E27FC236}">
                <a16:creationId xmlns:a16="http://schemas.microsoft.com/office/drawing/2014/main" id="{4627904B-7194-44A7-9D61-59C1F3E9E281}"/>
              </a:ext>
            </a:extLst>
          </p:cNvPr>
          <p:cNvSpPr/>
          <p:nvPr/>
        </p:nvSpPr>
        <p:spPr bwMode="auto">
          <a:xfrm>
            <a:off x="9709091" y="2603854"/>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Admin tool</a:t>
            </a:r>
          </a:p>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Admin web On-premise</a:t>
            </a:r>
          </a:p>
        </p:txBody>
      </p:sp>
      <p:sp>
        <p:nvSpPr>
          <p:cNvPr id="15" name="Rectangle 14">
            <a:extLst>
              <a:ext uri="{FF2B5EF4-FFF2-40B4-BE49-F238E27FC236}">
                <a16:creationId xmlns:a16="http://schemas.microsoft.com/office/drawing/2014/main" id="{0057C71E-F91B-4E89-8CC2-68E801B8553A}"/>
              </a:ext>
            </a:extLst>
          </p:cNvPr>
          <p:cNvSpPr/>
          <p:nvPr/>
        </p:nvSpPr>
        <p:spPr bwMode="auto">
          <a:xfrm>
            <a:off x="5742411" y="5624193"/>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Maria DB</a:t>
            </a:r>
          </a:p>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Game server data store</a:t>
            </a:r>
          </a:p>
        </p:txBody>
      </p:sp>
      <p:sp>
        <p:nvSpPr>
          <p:cNvPr id="16" name="Rectangle 15">
            <a:extLst>
              <a:ext uri="{FF2B5EF4-FFF2-40B4-BE49-F238E27FC236}">
                <a16:creationId xmlns:a16="http://schemas.microsoft.com/office/drawing/2014/main" id="{EA6AA7CD-6EB4-4389-9D84-65ECE11E5839}"/>
              </a:ext>
            </a:extLst>
          </p:cNvPr>
          <p:cNvSpPr/>
          <p:nvPr/>
        </p:nvSpPr>
        <p:spPr bwMode="auto">
          <a:xfrm>
            <a:off x="2210598" y="4981714"/>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LUA</a:t>
            </a:r>
          </a:p>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Game server On-premise</a:t>
            </a:r>
          </a:p>
        </p:txBody>
      </p:sp>
      <p:sp>
        <p:nvSpPr>
          <p:cNvPr id="17" name="Rectangle 16">
            <a:extLst>
              <a:ext uri="{FF2B5EF4-FFF2-40B4-BE49-F238E27FC236}">
                <a16:creationId xmlns:a16="http://schemas.microsoft.com/office/drawing/2014/main" id="{60BD9B96-234E-4295-8337-B998EEE7FB6E}"/>
              </a:ext>
            </a:extLst>
          </p:cNvPr>
          <p:cNvSpPr/>
          <p:nvPr/>
        </p:nvSpPr>
        <p:spPr bwMode="auto">
          <a:xfrm>
            <a:off x="466345" y="5324025"/>
            <a:ext cx="1398639"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defTabSz="914314" fontAlgn="base">
              <a:lnSpc>
                <a:spcPct val="90000"/>
              </a:lnSpc>
              <a:spcBef>
                <a:spcPct val="0"/>
              </a:spcBef>
              <a:spcAft>
                <a:spcPts val="196"/>
              </a:spcAft>
            </a:pPr>
            <a:r>
              <a:rPr lang="en-US" sz="98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CDN</a:t>
            </a:r>
          </a:p>
        </p:txBody>
      </p:sp>
      <p:sp>
        <p:nvSpPr>
          <p:cNvPr id="18" name="TextBox 17">
            <a:extLst>
              <a:ext uri="{FF2B5EF4-FFF2-40B4-BE49-F238E27FC236}">
                <a16:creationId xmlns:a16="http://schemas.microsoft.com/office/drawing/2014/main" id="{AC5FBC8F-55B8-446D-8F2C-9DB31278F5EF}"/>
              </a:ext>
            </a:extLst>
          </p:cNvPr>
          <p:cNvSpPr txBox="1"/>
          <p:nvPr/>
        </p:nvSpPr>
        <p:spPr>
          <a:xfrm>
            <a:off x="5742411" y="5462224"/>
            <a:ext cx="1334197" cy="135776"/>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Legacy game database</a:t>
            </a:r>
          </a:p>
        </p:txBody>
      </p:sp>
      <p:sp>
        <p:nvSpPr>
          <p:cNvPr id="19" name="TextBox 18">
            <a:extLst>
              <a:ext uri="{FF2B5EF4-FFF2-40B4-BE49-F238E27FC236}">
                <a16:creationId xmlns:a16="http://schemas.microsoft.com/office/drawing/2014/main" id="{6185871E-4298-4F90-B180-D656D470C3C7}"/>
              </a:ext>
            </a:extLst>
          </p:cNvPr>
          <p:cNvSpPr txBox="1"/>
          <p:nvPr/>
        </p:nvSpPr>
        <p:spPr>
          <a:xfrm>
            <a:off x="7331542" y="4656462"/>
            <a:ext cx="1326338" cy="135776"/>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ML batch data storage</a:t>
            </a:r>
          </a:p>
        </p:txBody>
      </p:sp>
      <p:sp>
        <p:nvSpPr>
          <p:cNvPr id="20" name="TextBox 19">
            <a:extLst>
              <a:ext uri="{FF2B5EF4-FFF2-40B4-BE49-F238E27FC236}">
                <a16:creationId xmlns:a16="http://schemas.microsoft.com/office/drawing/2014/main" id="{9169C332-50B4-4E7F-BFFE-0AA30795522D}"/>
              </a:ext>
            </a:extLst>
          </p:cNvPr>
          <p:cNvSpPr txBox="1"/>
          <p:nvPr/>
        </p:nvSpPr>
        <p:spPr>
          <a:xfrm>
            <a:off x="7388347" y="3552054"/>
            <a:ext cx="1892076" cy="135776"/>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Prediction—batch and real-time</a:t>
            </a:r>
          </a:p>
        </p:txBody>
      </p:sp>
      <p:sp>
        <p:nvSpPr>
          <p:cNvPr id="21" name="TextBox 20">
            <a:extLst>
              <a:ext uri="{FF2B5EF4-FFF2-40B4-BE49-F238E27FC236}">
                <a16:creationId xmlns:a16="http://schemas.microsoft.com/office/drawing/2014/main" id="{2A0E18E1-C3B6-4849-BF4F-4C7EFBB5F80C}"/>
              </a:ext>
            </a:extLst>
          </p:cNvPr>
          <p:cNvSpPr txBox="1"/>
          <p:nvPr/>
        </p:nvSpPr>
        <p:spPr>
          <a:xfrm>
            <a:off x="9709091" y="2294949"/>
            <a:ext cx="1049756" cy="271554"/>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Admin tool</a:t>
            </a:r>
            <a:b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Data visualization</a:t>
            </a:r>
          </a:p>
        </p:txBody>
      </p:sp>
      <p:sp>
        <p:nvSpPr>
          <p:cNvPr id="22" name="TextBox 21">
            <a:extLst>
              <a:ext uri="{FF2B5EF4-FFF2-40B4-BE49-F238E27FC236}">
                <a16:creationId xmlns:a16="http://schemas.microsoft.com/office/drawing/2014/main" id="{6B53029B-243A-4367-BB39-C830F0F4C6BC}"/>
              </a:ext>
            </a:extLst>
          </p:cNvPr>
          <p:cNvSpPr txBox="1"/>
          <p:nvPr/>
        </p:nvSpPr>
        <p:spPr>
          <a:xfrm>
            <a:off x="5009689" y="2682995"/>
            <a:ext cx="1087472" cy="135776"/>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Transactional data</a:t>
            </a:r>
          </a:p>
        </p:txBody>
      </p:sp>
      <p:sp>
        <p:nvSpPr>
          <p:cNvPr id="23" name="TextBox 22">
            <a:extLst>
              <a:ext uri="{FF2B5EF4-FFF2-40B4-BE49-F238E27FC236}">
                <a16:creationId xmlns:a16="http://schemas.microsoft.com/office/drawing/2014/main" id="{55E5D0F1-3AD3-41ED-A712-3E969BBB2A1D}"/>
              </a:ext>
            </a:extLst>
          </p:cNvPr>
          <p:cNvSpPr txBox="1"/>
          <p:nvPr/>
        </p:nvSpPr>
        <p:spPr>
          <a:xfrm>
            <a:off x="4689112" y="1770270"/>
            <a:ext cx="1271337" cy="135776"/>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Prediction—real-time</a:t>
            </a:r>
          </a:p>
        </p:txBody>
      </p:sp>
      <p:sp>
        <p:nvSpPr>
          <p:cNvPr id="24" name="TextBox 23">
            <a:extLst>
              <a:ext uri="{FF2B5EF4-FFF2-40B4-BE49-F238E27FC236}">
                <a16:creationId xmlns:a16="http://schemas.microsoft.com/office/drawing/2014/main" id="{B2366FBB-2DDD-4A75-8DE9-10AAAF32BECD}"/>
              </a:ext>
            </a:extLst>
          </p:cNvPr>
          <p:cNvSpPr txBox="1"/>
          <p:nvPr/>
        </p:nvSpPr>
        <p:spPr>
          <a:xfrm>
            <a:off x="5037722" y="3997321"/>
            <a:ext cx="1608265" cy="135776"/>
          </a:xfrm>
          <a:prstGeom prst="rect">
            <a:avLst/>
          </a:prstGeom>
          <a:noFill/>
        </p:spPr>
        <p:txBody>
          <a:bodyPr wrap="none" lIns="0" tIns="0" rIns="0" bIns="0" rtlCol="0">
            <a:spAutoFit/>
          </a:bodyPr>
          <a:lstStyle/>
          <a:p>
            <a:pPr defTabSz="914314">
              <a:lnSpc>
                <a:spcPct val="90000"/>
              </a:lnSpc>
              <a:spcAft>
                <a:spcPts val="588"/>
              </a:spcAft>
            </a:pPr>
            <a:r>
              <a:rPr lang="en-US" sz="980" b="1" spc="-2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Prediction—batch execution</a:t>
            </a:r>
          </a:p>
        </p:txBody>
      </p:sp>
      <p:sp>
        <p:nvSpPr>
          <p:cNvPr id="25" name="TextBox 24">
            <a:extLst>
              <a:ext uri="{FF2B5EF4-FFF2-40B4-BE49-F238E27FC236}">
                <a16:creationId xmlns:a16="http://schemas.microsoft.com/office/drawing/2014/main" id="{C28CDBCA-C6E8-41F0-AE27-1AB4EA572410}"/>
              </a:ext>
            </a:extLst>
          </p:cNvPr>
          <p:cNvSpPr txBox="1"/>
          <p:nvPr/>
        </p:nvSpPr>
        <p:spPr>
          <a:xfrm>
            <a:off x="2477931" y="3207370"/>
            <a:ext cx="982182" cy="135776"/>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ML RRE </a:t>
            </a:r>
            <a:r>
              <a:rPr lang="en-US" sz="980" b="1" dirty="0" err="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LogData</a:t>
            </a:r>
            <a:endPar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B02F5EEA-4F2E-4456-9EDB-B3AED6F98910}"/>
              </a:ext>
            </a:extLst>
          </p:cNvPr>
          <p:cNvSpPr txBox="1"/>
          <p:nvPr/>
        </p:nvSpPr>
        <p:spPr>
          <a:xfrm>
            <a:off x="1165663" y="2064687"/>
            <a:ext cx="1167619" cy="135776"/>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Game ML front end</a:t>
            </a:r>
          </a:p>
        </p:txBody>
      </p:sp>
      <p:cxnSp>
        <p:nvCxnSpPr>
          <p:cNvPr id="43" name="Connector: Elbow 42">
            <a:extLst>
              <a:ext uri="{FF2B5EF4-FFF2-40B4-BE49-F238E27FC236}">
                <a16:creationId xmlns:a16="http://schemas.microsoft.com/office/drawing/2014/main" id="{9B0660AF-5EE5-43C2-A92D-211F2C630A1E}"/>
              </a:ext>
            </a:extLst>
          </p:cNvPr>
          <p:cNvCxnSpPr>
            <a:cxnSpLocks/>
            <a:stCxn id="15" idx="2"/>
            <a:endCxn id="14" idx="2"/>
          </p:cNvCxnSpPr>
          <p:nvPr/>
        </p:nvCxnSpPr>
        <p:spPr>
          <a:xfrm rot="5400000" flipH="1" flipV="1">
            <a:off x="7228884" y="2631188"/>
            <a:ext cx="3020339" cy="3966680"/>
          </a:xfrm>
          <a:prstGeom prst="bentConnector3">
            <a:avLst>
              <a:gd name="adj1" fmla="val -7420"/>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F8759172-ECEA-446A-B271-63F00F9F651C}"/>
              </a:ext>
            </a:extLst>
          </p:cNvPr>
          <p:cNvCxnSpPr>
            <a:stCxn id="10" idx="3"/>
            <a:endCxn id="14" idx="1"/>
          </p:cNvCxnSpPr>
          <p:nvPr/>
        </p:nvCxnSpPr>
        <p:spPr>
          <a:xfrm flipV="1">
            <a:off x="7238631" y="2854106"/>
            <a:ext cx="2470460" cy="250252"/>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7E61E11-E981-4255-86A3-335D5C2334A8}"/>
              </a:ext>
            </a:extLst>
          </p:cNvPr>
          <p:cNvCxnSpPr/>
          <p:nvPr/>
        </p:nvCxnSpPr>
        <p:spPr>
          <a:xfrm rot="16200000" flipH="1">
            <a:off x="6060197" y="3425119"/>
            <a:ext cx="799571" cy="658552"/>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B2F6E550-B810-4FC4-96EB-CA28E3EDC48B}"/>
              </a:ext>
            </a:extLst>
          </p:cNvPr>
          <p:cNvCxnSpPr>
            <a:stCxn id="11" idx="3"/>
            <a:endCxn id="12" idx="1"/>
          </p:cNvCxnSpPr>
          <p:nvPr/>
        </p:nvCxnSpPr>
        <p:spPr>
          <a:xfrm flipV="1">
            <a:off x="7064326" y="3972935"/>
            <a:ext cx="324021" cy="442445"/>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04949E00-FE79-4D87-B429-3873C6588B68}"/>
              </a:ext>
            </a:extLst>
          </p:cNvPr>
          <p:cNvCxnSpPr>
            <a:cxnSpLocks/>
            <a:stCxn id="11" idx="2"/>
            <a:endCxn id="13" idx="1"/>
          </p:cNvCxnSpPr>
          <p:nvPr/>
        </p:nvCxnSpPr>
        <p:spPr>
          <a:xfrm rot="16200000" flipH="1">
            <a:off x="6483320" y="4233334"/>
            <a:ext cx="408142" cy="1272736"/>
          </a:xfrm>
          <a:prstGeom prst="bentConnector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A0B7664-5D7F-497E-91F9-103A885E1FEC}"/>
              </a:ext>
            </a:extLst>
          </p:cNvPr>
          <p:cNvCxnSpPr>
            <a:stCxn id="16" idx="3"/>
            <a:endCxn id="15" idx="1"/>
          </p:cNvCxnSpPr>
          <p:nvPr/>
        </p:nvCxnSpPr>
        <p:spPr>
          <a:xfrm>
            <a:off x="4237202" y="5231966"/>
            <a:ext cx="1505209" cy="642479"/>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4AD5A7D-412D-41D2-BA83-0A8ACEF3F6A4}"/>
              </a:ext>
            </a:extLst>
          </p:cNvPr>
          <p:cNvCxnSpPr>
            <a:cxnSpLocks/>
            <a:stCxn id="7" idx="1"/>
          </p:cNvCxnSpPr>
          <p:nvPr/>
        </p:nvCxnSpPr>
        <p:spPr>
          <a:xfrm rot="10800000" flipV="1">
            <a:off x="849738" y="2541602"/>
            <a:ext cx="345497" cy="1081935"/>
          </a:xfrm>
          <a:prstGeom prst="bentConnector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3136076-8F4A-41DF-A103-9557770C4686}"/>
              </a:ext>
            </a:extLst>
          </p:cNvPr>
          <p:cNvCxnSpPr>
            <a:stCxn id="7" idx="3"/>
            <a:endCxn id="10" idx="1"/>
          </p:cNvCxnSpPr>
          <p:nvPr/>
        </p:nvCxnSpPr>
        <p:spPr>
          <a:xfrm>
            <a:off x="3050335" y="2541602"/>
            <a:ext cx="1972446" cy="562756"/>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BAE9B151-D715-45F7-B843-C4231BAAF0D6}"/>
              </a:ext>
            </a:extLst>
          </p:cNvPr>
          <p:cNvCxnSpPr>
            <a:cxnSpLocks/>
            <a:stCxn id="7" idx="3"/>
            <a:endCxn id="9" idx="1"/>
          </p:cNvCxnSpPr>
          <p:nvPr/>
        </p:nvCxnSpPr>
        <p:spPr>
          <a:xfrm flipH="1">
            <a:off x="2477931" y="2541603"/>
            <a:ext cx="572404" cy="1100300"/>
          </a:xfrm>
          <a:prstGeom prst="bentConnector5">
            <a:avLst>
              <a:gd name="adj1" fmla="val -39152"/>
              <a:gd name="adj2" fmla="val 52829"/>
              <a:gd name="adj3" fmla="val 13915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BCE785D2-0EBC-4269-9F9E-D4B9D59B9E71}"/>
              </a:ext>
            </a:extLst>
          </p:cNvPr>
          <p:cNvCxnSpPr>
            <a:cxnSpLocks/>
          </p:cNvCxnSpPr>
          <p:nvPr/>
        </p:nvCxnSpPr>
        <p:spPr>
          <a:xfrm rot="5400000" flipH="1" flipV="1">
            <a:off x="4149779" y="299841"/>
            <a:ext cx="278888" cy="3579630"/>
          </a:xfrm>
          <a:prstGeom prst="bentConnector3">
            <a:avLst>
              <a:gd name="adj1" fmla="val 180357"/>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A775FD45-4E2A-467D-982C-05950A3177F4}"/>
              </a:ext>
            </a:extLst>
          </p:cNvPr>
          <p:cNvCxnSpPr>
            <a:cxnSpLocks/>
          </p:cNvCxnSpPr>
          <p:nvPr/>
        </p:nvCxnSpPr>
        <p:spPr>
          <a:xfrm rot="16200000" flipH="1">
            <a:off x="6955578" y="2529738"/>
            <a:ext cx="1719163" cy="3368906"/>
          </a:xfrm>
          <a:prstGeom prst="bentConnector4">
            <a:avLst>
              <a:gd name="adj1" fmla="val 8503"/>
              <a:gd name="adj2" fmla="val 136659"/>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B23E250-08D0-4A33-9965-867EB93FA43E}"/>
              </a:ext>
            </a:extLst>
          </p:cNvPr>
          <p:cNvSpPr txBox="1"/>
          <p:nvPr/>
        </p:nvSpPr>
        <p:spPr>
          <a:xfrm>
            <a:off x="2238754" y="4785117"/>
            <a:ext cx="1252479" cy="135776"/>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Legacy—game server</a:t>
            </a:r>
          </a:p>
        </p:txBody>
      </p:sp>
      <p:cxnSp>
        <p:nvCxnSpPr>
          <p:cNvPr id="60" name="Connector: Elbow 59">
            <a:extLst>
              <a:ext uri="{FF2B5EF4-FFF2-40B4-BE49-F238E27FC236}">
                <a16:creationId xmlns:a16="http://schemas.microsoft.com/office/drawing/2014/main" id="{785CE08D-478F-4F7D-90BE-5D4FD8B9B7F1}"/>
              </a:ext>
            </a:extLst>
          </p:cNvPr>
          <p:cNvCxnSpPr>
            <a:cxnSpLocks/>
          </p:cNvCxnSpPr>
          <p:nvPr/>
        </p:nvCxnSpPr>
        <p:spPr>
          <a:xfrm>
            <a:off x="1317556" y="3997320"/>
            <a:ext cx="2263473" cy="984394"/>
          </a:xfrm>
          <a:prstGeom prst="bentConnector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DAA60F4E-DC35-45D8-8981-FB63CD2C357C}"/>
              </a:ext>
            </a:extLst>
          </p:cNvPr>
          <p:cNvGrpSpPr/>
          <p:nvPr/>
        </p:nvGrpSpPr>
        <p:grpSpPr>
          <a:xfrm>
            <a:off x="442006" y="3650923"/>
            <a:ext cx="830654" cy="609214"/>
            <a:chOff x="3559766" y="2209801"/>
            <a:chExt cx="4282433" cy="3140798"/>
          </a:xfrm>
        </p:grpSpPr>
        <p:sp>
          <p:nvSpPr>
            <p:cNvPr id="97" name="Freeform: Shape 96">
              <a:extLst>
                <a:ext uri="{FF2B5EF4-FFF2-40B4-BE49-F238E27FC236}">
                  <a16:creationId xmlns:a16="http://schemas.microsoft.com/office/drawing/2014/main" id="{CC02B4D1-9837-44DE-977E-F285BE97B197}"/>
                </a:ext>
              </a:extLst>
            </p:cNvPr>
            <p:cNvSpPr/>
            <p:nvPr/>
          </p:nvSpPr>
          <p:spPr>
            <a:xfrm>
              <a:off x="6248106" y="3602980"/>
              <a:ext cx="1594092" cy="1282342"/>
            </a:xfrm>
            <a:custGeom>
              <a:avLst/>
              <a:gdLst>
                <a:gd name="connsiteX0" fmla="*/ 641171 w 1594092"/>
                <a:gd name="connsiteY0" fmla="*/ 0 h 1282342"/>
                <a:gd name="connsiteX1" fmla="*/ 952921 w 1594092"/>
                <a:gd name="connsiteY1" fmla="*/ 0 h 1282342"/>
                <a:gd name="connsiteX2" fmla="*/ 1594092 w 1594092"/>
                <a:gd name="connsiteY2" fmla="*/ 641171 h 1282342"/>
                <a:gd name="connsiteX3" fmla="*/ 1594092 w 1594092"/>
                <a:gd name="connsiteY3" fmla="*/ 1282342 h 1282342"/>
                <a:gd name="connsiteX4" fmla="*/ 0 w 1594092"/>
                <a:gd name="connsiteY4" fmla="*/ 1282342 h 1282342"/>
                <a:gd name="connsiteX5" fmla="*/ 0 w 1594092"/>
                <a:gd name="connsiteY5" fmla="*/ 641171 h 1282342"/>
                <a:gd name="connsiteX6" fmla="*/ 641171 w 1594092"/>
                <a:gd name="connsiteY6" fmla="*/ 0 h 128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092" h="1282342">
                  <a:moveTo>
                    <a:pt x="641171" y="0"/>
                  </a:moveTo>
                  <a:lnTo>
                    <a:pt x="952921" y="0"/>
                  </a:lnTo>
                  <a:cubicBezTo>
                    <a:pt x="1307030" y="0"/>
                    <a:pt x="1594092" y="287062"/>
                    <a:pt x="1594092" y="641171"/>
                  </a:cubicBezTo>
                  <a:lnTo>
                    <a:pt x="1594092" y="1282342"/>
                  </a:lnTo>
                  <a:lnTo>
                    <a:pt x="0" y="1282342"/>
                  </a:lnTo>
                  <a:lnTo>
                    <a:pt x="0" y="641171"/>
                  </a:lnTo>
                  <a:cubicBezTo>
                    <a:pt x="0" y="287062"/>
                    <a:pt x="287062" y="0"/>
                    <a:pt x="641171"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14"/>
              <a:endParaRPr lang="en-US">
                <a:solidFill>
                  <a:srgbClr val="FFFFFF"/>
                </a:solidFill>
                <a:latin typeface="Segoe UI Semilight"/>
              </a:endParaRPr>
            </a:p>
          </p:txBody>
        </p:sp>
        <p:sp>
          <p:nvSpPr>
            <p:cNvPr id="98" name="Freeform: Shape 97">
              <a:extLst>
                <a:ext uri="{FF2B5EF4-FFF2-40B4-BE49-F238E27FC236}">
                  <a16:creationId xmlns:a16="http://schemas.microsoft.com/office/drawing/2014/main" id="{7E8C7B32-752B-4A1D-9382-E009BC37304B}"/>
                </a:ext>
              </a:extLst>
            </p:cNvPr>
            <p:cNvSpPr/>
            <p:nvPr/>
          </p:nvSpPr>
          <p:spPr>
            <a:xfrm>
              <a:off x="3559766" y="3602980"/>
              <a:ext cx="1594092" cy="1282342"/>
            </a:xfrm>
            <a:custGeom>
              <a:avLst/>
              <a:gdLst>
                <a:gd name="connsiteX0" fmla="*/ 641171 w 1594092"/>
                <a:gd name="connsiteY0" fmla="*/ 0 h 1282342"/>
                <a:gd name="connsiteX1" fmla="*/ 952921 w 1594092"/>
                <a:gd name="connsiteY1" fmla="*/ 0 h 1282342"/>
                <a:gd name="connsiteX2" fmla="*/ 1594092 w 1594092"/>
                <a:gd name="connsiteY2" fmla="*/ 641171 h 1282342"/>
                <a:gd name="connsiteX3" fmla="*/ 1594092 w 1594092"/>
                <a:gd name="connsiteY3" fmla="*/ 1282342 h 1282342"/>
                <a:gd name="connsiteX4" fmla="*/ 0 w 1594092"/>
                <a:gd name="connsiteY4" fmla="*/ 1282342 h 1282342"/>
                <a:gd name="connsiteX5" fmla="*/ 0 w 1594092"/>
                <a:gd name="connsiteY5" fmla="*/ 641171 h 1282342"/>
                <a:gd name="connsiteX6" fmla="*/ 641171 w 1594092"/>
                <a:gd name="connsiteY6" fmla="*/ 0 h 128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092" h="1282342">
                  <a:moveTo>
                    <a:pt x="641171" y="0"/>
                  </a:moveTo>
                  <a:lnTo>
                    <a:pt x="952921" y="0"/>
                  </a:lnTo>
                  <a:cubicBezTo>
                    <a:pt x="1307030" y="0"/>
                    <a:pt x="1594092" y="287062"/>
                    <a:pt x="1594092" y="641171"/>
                  </a:cubicBezTo>
                  <a:lnTo>
                    <a:pt x="1594092" y="1282342"/>
                  </a:lnTo>
                  <a:lnTo>
                    <a:pt x="0" y="1282342"/>
                  </a:lnTo>
                  <a:lnTo>
                    <a:pt x="0" y="641171"/>
                  </a:lnTo>
                  <a:cubicBezTo>
                    <a:pt x="0" y="287062"/>
                    <a:pt x="287062" y="0"/>
                    <a:pt x="641171"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14"/>
              <a:endParaRPr lang="en-US">
                <a:solidFill>
                  <a:srgbClr val="FFFFFF"/>
                </a:solidFill>
                <a:latin typeface="Segoe UI Semilight"/>
              </a:endParaRPr>
            </a:p>
          </p:txBody>
        </p:sp>
        <p:sp>
          <p:nvSpPr>
            <p:cNvPr id="99" name="Freeform: Shape 98">
              <a:extLst>
                <a:ext uri="{FF2B5EF4-FFF2-40B4-BE49-F238E27FC236}">
                  <a16:creationId xmlns:a16="http://schemas.microsoft.com/office/drawing/2014/main" id="{3DE6A553-5A8B-444D-8558-CDECE627040C}"/>
                </a:ext>
              </a:extLst>
            </p:cNvPr>
            <p:cNvSpPr/>
            <p:nvPr/>
          </p:nvSpPr>
          <p:spPr>
            <a:xfrm>
              <a:off x="3667027" y="3602981"/>
              <a:ext cx="1486831" cy="1282342"/>
            </a:xfrm>
            <a:custGeom>
              <a:avLst/>
              <a:gdLst>
                <a:gd name="connsiteX0" fmla="*/ 677365 w 1886323"/>
                <a:gd name="connsiteY0" fmla="*/ 0 h 1626890"/>
                <a:gd name="connsiteX1" fmla="*/ 1072878 w 1886323"/>
                <a:gd name="connsiteY1" fmla="*/ 0 h 1626890"/>
                <a:gd name="connsiteX2" fmla="*/ 1886323 w 1886323"/>
                <a:gd name="connsiteY2" fmla="*/ 813445 h 1626890"/>
                <a:gd name="connsiteX3" fmla="*/ 1886323 w 1886323"/>
                <a:gd name="connsiteY3" fmla="*/ 1626890 h 1626890"/>
                <a:gd name="connsiteX4" fmla="*/ 1705524 w 1886323"/>
                <a:gd name="connsiteY4" fmla="*/ 1626890 h 1626890"/>
                <a:gd name="connsiteX5" fmla="*/ 1705524 w 1886323"/>
                <a:gd name="connsiteY5" fmla="*/ 1003945 h 1626890"/>
                <a:gd name="connsiteX6" fmla="*/ 892079 w 1886323"/>
                <a:gd name="connsiteY6" fmla="*/ 190500 h 1626890"/>
                <a:gd name="connsiteX7" fmla="*/ 496566 w 1886323"/>
                <a:gd name="connsiteY7" fmla="*/ 190500 h 1626890"/>
                <a:gd name="connsiteX8" fmla="*/ 41762 w 1886323"/>
                <a:gd name="connsiteY8" fmla="*/ 329424 h 1626890"/>
                <a:gd name="connsiteX9" fmla="*/ 0 w 1886323"/>
                <a:gd name="connsiteY9" fmla="*/ 363880 h 1626890"/>
                <a:gd name="connsiteX10" fmla="*/ 2844 w 1886323"/>
                <a:gd name="connsiteY10" fmla="*/ 358640 h 1626890"/>
                <a:gd name="connsiteX11" fmla="*/ 677365 w 1886323"/>
                <a:gd name="connsiteY11"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323" h="1626890">
                  <a:moveTo>
                    <a:pt x="677365" y="0"/>
                  </a:moveTo>
                  <a:lnTo>
                    <a:pt x="1072878" y="0"/>
                  </a:lnTo>
                  <a:cubicBezTo>
                    <a:pt x="1522131" y="0"/>
                    <a:pt x="1886323" y="364192"/>
                    <a:pt x="1886323" y="813445"/>
                  </a:cubicBezTo>
                  <a:lnTo>
                    <a:pt x="1886323" y="1626890"/>
                  </a:lnTo>
                  <a:lnTo>
                    <a:pt x="1705524" y="1626890"/>
                  </a:lnTo>
                  <a:lnTo>
                    <a:pt x="1705524" y="1003945"/>
                  </a:lnTo>
                  <a:cubicBezTo>
                    <a:pt x="1705524" y="554692"/>
                    <a:pt x="1341332" y="190500"/>
                    <a:pt x="892079" y="190500"/>
                  </a:cubicBezTo>
                  <a:lnTo>
                    <a:pt x="496566" y="190500"/>
                  </a:lnTo>
                  <a:cubicBezTo>
                    <a:pt x="328096" y="190500"/>
                    <a:pt x="171588" y="241715"/>
                    <a:pt x="41762" y="329424"/>
                  </a:cubicBezTo>
                  <a:lnTo>
                    <a:pt x="0" y="363880"/>
                  </a:lnTo>
                  <a:lnTo>
                    <a:pt x="2844" y="358640"/>
                  </a:lnTo>
                  <a:cubicBezTo>
                    <a:pt x="149026" y="142263"/>
                    <a:pt x="396582" y="0"/>
                    <a:pt x="677365"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sp>
          <p:nvSpPr>
            <p:cNvPr id="100" name="Freeform: Shape 99">
              <a:extLst>
                <a:ext uri="{FF2B5EF4-FFF2-40B4-BE49-F238E27FC236}">
                  <a16:creationId xmlns:a16="http://schemas.microsoft.com/office/drawing/2014/main" id="{6ADF615B-65AD-4503-BE4B-1B21223978C0}"/>
                </a:ext>
              </a:extLst>
            </p:cNvPr>
            <p:cNvSpPr/>
            <p:nvPr/>
          </p:nvSpPr>
          <p:spPr>
            <a:xfrm>
              <a:off x="4689781" y="3723709"/>
              <a:ext cx="2022403" cy="1626890"/>
            </a:xfrm>
            <a:custGeom>
              <a:avLst/>
              <a:gdLst>
                <a:gd name="connsiteX0" fmla="*/ 813445 w 2022403"/>
                <a:gd name="connsiteY0" fmla="*/ 0 h 1626890"/>
                <a:gd name="connsiteX1" fmla="*/ 1208958 w 2022403"/>
                <a:gd name="connsiteY1" fmla="*/ 0 h 1626890"/>
                <a:gd name="connsiteX2" fmla="*/ 2022403 w 2022403"/>
                <a:gd name="connsiteY2" fmla="*/ 813445 h 1626890"/>
                <a:gd name="connsiteX3" fmla="*/ 2022403 w 2022403"/>
                <a:gd name="connsiteY3" fmla="*/ 1626890 h 1626890"/>
                <a:gd name="connsiteX4" fmla="*/ 0 w 2022403"/>
                <a:gd name="connsiteY4" fmla="*/ 1626890 h 1626890"/>
                <a:gd name="connsiteX5" fmla="*/ 0 w 2022403"/>
                <a:gd name="connsiteY5" fmla="*/ 813445 h 1626890"/>
                <a:gd name="connsiteX6" fmla="*/ 813445 w 2022403"/>
                <a:gd name="connsiteY6"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2403" h="1626890">
                  <a:moveTo>
                    <a:pt x="813445" y="0"/>
                  </a:moveTo>
                  <a:lnTo>
                    <a:pt x="1208958" y="0"/>
                  </a:lnTo>
                  <a:cubicBezTo>
                    <a:pt x="1658211" y="0"/>
                    <a:pt x="2022403" y="364192"/>
                    <a:pt x="2022403" y="813445"/>
                  </a:cubicBezTo>
                  <a:lnTo>
                    <a:pt x="2022403" y="1626890"/>
                  </a:lnTo>
                  <a:lnTo>
                    <a:pt x="0" y="1626890"/>
                  </a:lnTo>
                  <a:lnTo>
                    <a:pt x="0" y="813445"/>
                  </a:lnTo>
                  <a:cubicBezTo>
                    <a:pt x="0" y="364192"/>
                    <a:pt x="364192" y="0"/>
                    <a:pt x="813445"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14"/>
              <a:endParaRPr lang="en-US">
                <a:solidFill>
                  <a:srgbClr val="FFFFFF"/>
                </a:solidFill>
                <a:latin typeface="Segoe UI Semilight"/>
              </a:endParaRPr>
            </a:p>
          </p:txBody>
        </p:sp>
        <p:sp>
          <p:nvSpPr>
            <p:cNvPr id="101" name="Oval 100">
              <a:extLst>
                <a:ext uri="{FF2B5EF4-FFF2-40B4-BE49-F238E27FC236}">
                  <a16:creationId xmlns:a16="http://schemas.microsoft.com/office/drawing/2014/main" id="{D743622B-7B6F-49BC-B01E-6D7B9B116BFB}"/>
                </a:ext>
              </a:extLst>
            </p:cNvPr>
            <p:cNvSpPr/>
            <p:nvPr/>
          </p:nvSpPr>
          <p:spPr>
            <a:xfrm>
              <a:off x="6519749" y="2409694"/>
              <a:ext cx="1050806" cy="1050806"/>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sp>
          <p:nvSpPr>
            <p:cNvPr id="102" name="Freeform: Shape 101">
              <a:extLst>
                <a:ext uri="{FF2B5EF4-FFF2-40B4-BE49-F238E27FC236}">
                  <a16:creationId xmlns:a16="http://schemas.microsoft.com/office/drawing/2014/main" id="{AB5C8FCA-4CAA-4B99-A2D1-6715E1E50C01}"/>
                </a:ext>
              </a:extLst>
            </p:cNvPr>
            <p:cNvSpPr/>
            <p:nvPr/>
          </p:nvSpPr>
          <p:spPr>
            <a:xfrm>
              <a:off x="6601860" y="2409695"/>
              <a:ext cx="968695" cy="955280"/>
            </a:xfrm>
            <a:custGeom>
              <a:avLst/>
              <a:gdLst>
                <a:gd name="connsiteX0" fmla="*/ 562398 w 1228970"/>
                <a:gd name="connsiteY0" fmla="*/ 0 h 1211951"/>
                <a:gd name="connsiteX1" fmla="*/ 1228970 w 1228970"/>
                <a:gd name="connsiteY1" fmla="*/ 666572 h 1211951"/>
                <a:gd name="connsiteX2" fmla="*/ 1033736 w 1228970"/>
                <a:gd name="connsiteY2" fmla="*/ 1137910 h 1211951"/>
                <a:gd name="connsiteX3" fmla="*/ 943997 w 1228970"/>
                <a:gd name="connsiteY3" fmla="*/ 1211951 h 1211951"/>
                <a:gd name="connsiteX4" fmla="*/ 995789 w 1228970"/>
                <a:gd name="connsiteY4" fmla="*/ 1116532 h 1211951"/>
                <a:gd name="connsiteX5" fmla="*/ 1048171 w 1228970"/>
                <a:gd name="connsiteY5" fmla="*/ 857072 h 1211951"/>
                <a:gd name="connsiteX6" fmla="*/ 381599 w 1228970"/>
                <a:gd name="connsiteY6" fmla="*/ 190500 h 1211951"/>
                <a:gd name="connsiteX7" fmla="*/ 8912 w 1228970"/>
                <a:gd name="connsiteY7" fmla="*/ 304340 h 1211951"/>
                <a:gd name="connsiteX8" fmla="*/ 0 w 1228970"/>
                <a:gd name="connsiteY8" fmla="*/ 311693 h 1211951"/>
                <a:gd name="connsiteX9" fmla="*/ 9666 w 1228970"/>
                <a:gd name="connsiteY9" fmla="*/ 293885 h 1211951"/>
                <a:gd name="connsiteX10" fmla="*/ 562398 w 1228970"/>
                <a:gd name="connsiteY10" fmla="*/ 0 h 121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70" h="1211951">
                  <a:moveTo>
                    <a:pt x="562398" y="0"/>
                  </a:moveTo>
                  <a:cubicBezTo>
                    <a:pt x="930536" y="0"/>
                    <a:pt x="1228970" y="298434"/>
                    <a:pt x="1228970" y="666572"/>
                  </a:cubicBezTo>
                  <a:cubicBezTo>
                    <a:pt x="1228970" y="850641"/>
                    <a:pt x="1154362" y="1017284"/>
                    <a:pt x="1033736" y="1137910"/>
                  </a:cubicBezTo>
                  <a:lnTo>
                    <a:pt x="943997" y="1211951"/>
                  </a:lnTo>
                  <a:lnTo>
                    <a:pt x="995789" y="1116532"/>
                  </a:lnTo>
                  <a:cubicBezTo>
                    <a:pt x="1029519" y="1036785"/>
                    <a:pt x="1048171" y="949107"/>
                    <a:pt x="1048171" y="857072"/>
                  </a:cubicBezTo>
                  <a:cubicBezTo>
                    <a:pt x="1048171" y="488934"/>
                    <a:pt x="749737" y="190500"/>
                    <a:pt x="381599" y="190500"/>
                  </a:cubicBezTo>
                  <a:cubicBezTo>
                    <a:pt x="243548" y="190500"/>
                    <a:pt x="115298" y="232467"/>
                    <a:pt x="8912" y="304340"/>
                  </a:cubicBezTo>
                  <a:lnTo>
                    <a:pt x="0" y="311693"/>
                  </a:lnTo>
                  <a:lnTo>
                    <a:pt x="9666" y="293885"/>
                  </a:lnTo>
                  <a:cubicBezTo>
                    <a:pt x="129454" y="116576"/>
                    <a:pt x="332312" y="0"/>
                    <a:pt x="562398"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sp>
          <p:nvSpPr>
            <p:cNvPr id="103" name="Freeform: Shape 102">
              <a:extLst>
                <a:ext uri="{FF2B5EF4-FFF2-40B4-BE49-F238E27FC236}">
                  <a16:creationId xmlns:a16="http://schemas.microsoft.com/office/drawing/2014/main" id="{F0D1D7F4-583C-4C7E-85BE-CCC63BD5C191}"/>
                </a:ext>
              </a:extLst>
            </p:cNvPr>
            <p:cNvSpPr/>
            <p:nvPr/>
          </p:nvSpPr>
          <p:spPr>
            <a:xfrm>
              <a:off x="6355368" y="3602981"/>
              <a:ext cx="1486831" cy="1282342"/>
            </a:xfrm>
            <a:custGeom>
              <a:avLst/>
              <a:gdLst>
                <a:gd name="connsiteX0" fmla="*/ 677365 w 1886323"/>
                <a:gd name="connsiteY0" fmla="*/ 0 h 1626890"/>
                <a:gd name="connsiteX1" fmla="*/ 1072878 w 1886323"/>
                <a:gd name="connsiteY1" fmla="*/ 0 h 1626890"/>
                <a:gd name="connsiteX2" fmla="*/ 1886323 w 1886323"/>
                <a:gd name="connsiteY2" fmla="*/ 813445 h 1626890"/>
                <a:gd name="connsiteX3" fmla="*/ 1886323 w 1886323"/>
                <a:gd name="connsiteY3" fmla="*/ 1626890 h 1626890"/>
                <a:gd name="connsiteX4" fmla="*/ 1705524 w 1886323"/>
                <a:gd name="connsiteY4" fmla="*/ 1626890 h 1626890"/>
                <a:gd name="connsiteX5" fmla="*/ 1705524 w 1886323"/>
                <a:gd name="connsiteY5" fmla="*/ 1003945 h 1626890"/>
                <a:gd name="connsiteX6" fmla="*/ 892079 w 1886323"/>
                <a:gd name="connsiteY6" fmla="*/ 190500 h 1626890"/>
                <a:gd name="connsiteX7" fmla="*/ 496566 w 1886323"/>
                <a:gd name="connsiteY7" fmla="*/ 190500 h 1626890"/>
                <a:gd name="connsiteX8" fmla="*/ 41762 w 1886323"/>
                <a:gd name="connsiteY8" fmla="*/ 329424 h 1626890"/>
                <a:gd name="connsiteX9" fmla="*/ 0 w 1886323"/>
                <a:gd name="connsiteY9" fmla="*/ 363880 h 1626890"/>
                <a:gd name="connsiteX10" fmla="*/ 2844 w 1886323"/>
                <a:gd name="connsiteY10" fmla="*/ 358640 h 1626890"/>
                <a:gd name="connsiteX11" fmla="*/ 677365 w 1886323"/>
                <a:gd name="connsiteY11"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323" h="1626890">
                  <a:moveTo>
                    <a:pt x="677365" y="0"/>
                  </a:moveTo>
                  <a:lnTo>
                    <a:pt x="1072878" y="0"/>
                  </a:lnTo>
                  <a:cubicBezTo>
                    <a:pt x="1522131" y="0"/>
                    <a:pt x="1886323" y="364192"/>
                    <a:pt x="1886323" y="813445"/>
                  </a:cubicBezTo>
                  <a:lnTo>
                    <a:pt x="1886323" y="1626890"/>
                  </a:lnTo>
                  <a:lnTo>
                    <a:pt x="1705524" y="1626890"/>
                  </a:lnTo>
                  <a:lnTo>
                    <a:pt x="1705524" y="1003945"/>
                  </a:lnTo>
                  <a:cubicBezTo>
                    <a:pt x="1705524" y="554692"/>
                    <a:pt x="1341332" y="190500"/>
                    <a:pt x="892079" y="190500"/>
                  </a:cubicBezTo>
                  <a:lnTo>
                    <a:pt x="496566" y="190500"/>
                  </a:lnTo>
                  <a:cubicBezTo>
                    <a:pt x="328096" y="190500"/>
                    <a:pt x="171588" y="241715"/>
                    <a:pt x="41762" y="329424"/>
                  </a:cubicBezTo>
                  <a:lnTo>
                    <a:pt x="0" y="363880"/>
                  </a:lnTo>
                  <a:lnTo>
                    <a:pt x="2844" y="358640"/>
                  </a:lnTo>
                  <a:cubicBezTo>
                    <a:pt x="149026" y="142263"/>
                    <a:pt x="396582" y="0"/>
                    <a:pt x="677365"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sp>
          <p:nvSpPr>
            <p:cNvPr id="104" name="Oval 103">
              <a:extLst>
                <a:ext uri="{FF2B5EF4-FFF2-40B4-BE49-F238E27FC236}">
                  <a16:creationId xmlns:a16="http://schemas.microsoft.com/office/drawing/2014/main" id="{A37EA33E-504A-404C-B750-9B0316B4DADC}"/>
                </a:ext>
              </a:extLst>
            </p:cNvPr>
            <p:cNvSpPr/>
            <p:nvPr/>
          </p:nvSpPr>
          <p:spPr>
            <a:xfrm>
              <a:off x="3831408" y="2409694"/>
              <a:ext cx="1050806" cy="1050806"/>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sp>
          <p:nvSpPr>
            <p:cNvPr id="105" name="Freeform: Shape 104">
              <a:extLst>
                <a:ext uri="{FF2B5EF4-FFF2-40B4-BE49-F238E27FC236}">
                  <a16:creationId xmlns:a16="http://schemas.microsoft.com/office/drawing/2014/main" id="{7DC2FDE4-5045-4E67-90F6-15FEA1ADF5C9}"/>
                </a:ext>
              </a:extLst>
            </p:cNvPr>
            <p:cNvSpPr/>
            <p:nvPr/>
          </p:nvSpPr>
          <p:spPr>
            <a:xfrm>
              <a:off x="3913519" y="2409695"/>
              <a:ext cx="968695" cy="955280"/>
            </a:xfrm>
            <a:custGeom>
              <a:avLst/>
              <a:gdLst>
                <a:gd name="connsiteX0" fmla="*/ 562398 w 1228970"/>
                <a:gd name="connsiteY0" fmla="*/ 0 h 1211951"/>
                <a:gd name="connsiteX1" fmla="*/ 1228970 w 1228970"/>
                <a:gd name="connsiteY1" fmla="*/ 666572 h 1211951"/>
                <a:gd name="connsiteX2" fmla="*/ 1033736 w 1228970"/>
                <a:gd name="connsiteY2" fmla="*/ 1137910 h 1211951"/>
                <a:gd name="connsiteX3" fmla="*/ 943997 w 1228970"/>
                <a:gd name="connsiteY3" fmla="*/ 1211951 h 1211951"/>
                <a:gd name="connsiteX4" fmla="*/ 995789 w 1228970"/>
                <a:gd name="connsiteY4" fmla="*/ 1116532 h 1211951"/>
                <a:gd name="connsiteX5" fmla="*/ 1048171 w 1228970"/>
                <a:gd name="connsiteY5" fmla="*/ 857072 h 1211951"/>
                <a:gd name="connsiteX6" fmla="*/ 381599 w 1228970"/>
                <a:gd name="connsiteY6" fmla="*/ 190500 h 1211951"/>
                <a:gd name="connsiteX7" fmla="*/ 8912 w 1228970"/>
                <a:gd name="connsiteY7" fmla="*/ 304340 h 1211951"/>
                <a:gd name="connsiteX8" fmla="*/ 0 w 1228970"/>
                <a:gd name="connsiteY8" fmla="*/ 311693 h 1211951"/>
                <a:gd name="connsiteX9" fmla="*/ 9666 w 1228970"/>
                <a:gd name="connsiteY9" fmla="*/ 293885 h 1211951"/>
                <a:gd name="connsiteX10" fmla="*/ 562398 w 1228970"/>
                <a:gd name="connsiteY10" fmla="*/ 0 h 121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70" h="1211951">
                  <a:moveTo>
                    <a:pt x="562398" y="0"/>
                  </a:moveTo>
                  <a:cubicBezTo>
                    <a:pt x="930536" y="0"/>
                    <a:pt x="1228970" y="298434"/>
                    <a:pt x="1228970" y="666572"/>
                  </a:cubicBezTo>
                  <a:cubicBezTo>
                    <a:pt x="1228970" y="850641"/>
                    <a:pt x="1154362" y="1017284"/>
                    <a:pt x="1033736" y="1137910"/>
                  </a:cubicBezTo>
                  <a:lnTo>
                    <a:pt x="943997" y="1211951"/>
                  </a:lnTo>
                  <a:lnTo>
                    <a:pt x="995789" y="1116532"/>
                  </a:lnTo>
                  <a:cubicBezTo>
                    <a:pt x="1029519" y="1036785"/>
                    <a:pt x="1048171" y="949107"/>
                    <a:pt x="1048171" y="857072"/>
                  </a:cubicBezTo>
                  <a:cubicBezTo>
                    <a:pt x="1048171" y="488934"/>
                    <a:pt x="749737" y="190500"/>
                    <a:pt x="381599" y="190500"/>
                  </a:cubicBezTo>
                  <a:cubicBezTo>
                    <a:pt x="243548" y="190500"/>
                    <a:pt x="115298" y="232467"/>
                    <a:pt x="8912" y="304340"/>
                  </a:cubicBezTo>
                  <a:lnTo>
                    <a:pt x="0" y="311693"/>
                  </a:lnTo>
                  <a:lnTo>
                    <a:pt x="9666" y="293885"/>
                  </a:lnTo>
                  <a:cubicBezTo>
                    <a:pt x="129454" y="116576"/>
                    <a:pt x="332312" y="0"/>
                    <a:pt x="562398"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sp>
          <p:nvSpPr>
            <p:cNvPr id="106" name="Oval 105">
              <a:extLst>
                <a:ext uri="{FF2B5EF4-FFF2-40B4-BE49-F238E27FC236}">
                  <a16:creationId xmlns:a16="http://schemas.microsoft.com/office/drawing/2014/main" id="{556B400B-F6F0-4700-91DC-A2AAB56CFAF1}"/>
                </a:ext>
              </a:extLst>
            </p:cNvPr>
            <p:cNvSpPr/>
            <p:nvPr/>
          </p:nvSpPr>
          <p:spPr>
            <a:xfrm>
              <a:off x="5034409" y="2209801"/>
              <a:ext cx="1333144" cy="1333144"/>
            </a:xfrm>
            <a:prstGeom prst="ellipse">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sp>
          <p:nvSpPr>
            <p:cNvPr id="107" name="Freeform: Shape 106">
              <a:extLst>
                <a:ext uri="{FF2B5EF4-FFF2-40B4-BE49-F238E27FC236}">
                  <a16:creationId xmlns:a16="http://schemas.microsoft.com/office/drawing/2014/main" id="{DF2AF95D-D729-4C61-90B7-D74AAA534F6A}"/>
                </a:ext>
              </a:extLst>
            </p:cNvPr>
            <p:cNvSpPr/>
            <p:nvPr/>
          </p:nvSpPr>
          <p:spPr>
            <a:xfrm>
              <a:off x="5138583" y="2209802"/>
              <a:ext cx="1228970" cy="1211951"/>
            </a:xfrm>
            <a:custGeom>
              <a:avLst/>
              <a:gdLst>
                <a:gd name="connsiteX0" fmla="*/ 562398 w 1228970"/>
                <a:gd name="connsiteY0" fmla="*/ 0 h 1211951"/>
                <a:gd name="connsiteX1" fmla="*/ 1228970 w 1228970"/>
                <a:gd name="connsiteY1" fmla="*/ 666572 h 1211951"/>
                <a:gd name="connsiteX2" fmla="*/ 1033736 w 1228970"/>
                <a:gd name="connsiteY2" fmla="*/ 1137910 h 1211951"/>
                <a:gd name="connsiteX3" fmla="*/ 943997 w 1228970"/>
                <a:gd name="connsiteY3" fmla="*/ 1211951 h 1211951"/>
                <a:gd name="connsiteX4" fmla="*/ 995789 w 1228970"/>
                <a:gd name="connsiteY4" fmla="*/ 1116532 h 1211951"/>
                <a:gd name="connsiteX5" fmla="*/ 1048171 w 1228970"/>
                <a:gd name="connsiteY5" fmla="*/ 857072 h 1211951"/>
                <a:gd name="connsiteX6" fmla="*/ 381599 w 1228970"/>
                <a:gd name="connsiteY6" fmla="*/ 190500 h 1211951"/>
                <a:gd name="connsiteX7" fmla="*/ 8912 w 1228970"/>
                <a:gd name="connsiteY7" fmla="*/ 304340 h 1211951"/>
                <a:gd name="connsiteX8" fmla="*/ 0 w 1228970"/>
                <a:gd name="connsiteY8" fmla="*/ 311693 h 1211951"/>
                <a:gd name="connsiteX9" fmla="*/ 9666 w 1228970"/>
                <a:gd name="connsiteY9" fmla="*/ 293885 h 1211951"/>
                <a:gd name="connsiteX10" fmla="*/ 562398 w 1228970"/>
                <a:gd name="connsiteY10" fmla="*/ 0 h 121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70" h="1211951">
                  <a:moveTo>
                    <a:pt x="562398" y="0"/>
                  </a:moveTo>
                  <a:cubicBezTo>
                    <a:pt x="930536" y="0"/>
                    <a:pt x="1228970" y="298434"/>
                    <a:pt x="1228970" y="666572"/>
                  </a:cubicBezTo>
                  <a:cubicBezTo>
                    <a:pt x="1228970" y="850641"/>
                    <a:pt x="1154362" y="1017284"/>
                    <a:pt x="1033736" y="1137910"/>
                  </a:cubicBezTo>
                  <a:lnTo>
                    <a:pt x="943997" y="1211951"/>
                  </a:lnTo>
                  <a:lnTo>
                    <a:pt x="995789" y="1116532"/>
                  </a:lnTo>
                  <a:cubicBezTo>
                    <a:pt x="1029519" y="1036785"/>
                    <a:pt x="1048171" y="949107"/>
                    <a:pt x="1048171" y="857072"/>
                  </a:cubicBezTo>
                  <a:cubicBezTo>
                    <a:pt x="1048171" y="488934"/>
                    <a:pt x="749737" y="190500"/>
                    <a:pt x="381599" y="190500"/>
                  </a:cubicBezTo>
                  <a:cubicBezTo>
                    <a:pt x="243548" y="190500"/>
                    <a:pt x="115298" y="232467"/>
                    <a:pt x="8912" y="304340"/>
                  </a:cubicBezTo>
                  <a:lnTo>
                    <a:pt x="0" y="311693"/>
                  </a:lnTo>
                  <a:lnTo>
                    <a:pt x="9666" y="293885"/>
                  </a:lnTo>
                  <a:cubicBezTo>
                    <a:pt x="129454" y="116576"/>
                    <a:pt x="332312" y="0"/>
                    <a:pt x="562398"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sp>
          <p:nvSpPr>
            <p:cNvPr id="108" name="Freeform: Shape 107">
              <a:extLst>
                <a:ext uri="{FF2B5EF4-FFF2-40B4-BE49-F238E27FC236}">
                  <a16:creationId xmlns:a16="http://schemas.microsoft.com/office/drawing/2014/main" id="{83AB8927-F0C2-4F80-8AFD-1835880ED7C6}"/>
                </a:ext>
              </a:extLst>
            </p:cNvPr>
            <p:cNvSpPr/>
            <p:nvPr/>
          </p:nvSpPr>
          <p:spPr>
            <a:xfrm>
              <a:off x="4825861" y="3723709"/>
              <a:ext cx="1886323" cy="1626890"/>
            </a:xfrm>
            <a:custGeom>
              <a:avLst/>
              <a:gdLst>
                <a:gd name="connsiteX0" fmla="*/ 677365 w 1886323"/>
                <a:gd name="connsiteY0" fmla="*/ 0 h 1626890"/>
                <a:gd name="connsiteX1" fmla="*/ 1072878 w 1886323"/>
                <a:gd name="connsiteY1" fmla="*/ 0 h 1626890"/>
                <a:gd name="connsiteX2" fmla="*/ 1886323 w 1886323"/>
                <a:gd name="connsiteY2" fmla="*/ 813445 h 1626890"/>
                <a:gd name="connsiteX3" fmla="*/ 1886323 w 1886323"/>
                <a:gd name="connsiteY3" fmla="*/ 1626890 h 1626890"/>
                <a:gd name="connsiteX4" fmla="*/ 1705524 w 1886323"/>
                <a:gd name="connsiteY4" fmla="*/ 1626890 h 1626890"/>
                <a:gd name="connsiteX5" fmla="*/ 1705524 w 1886323"/>
                <a:gd name="connsiteY5" fmla="*/ 1003945 h 1626890"/>
                <a:gd name="connsiteX6" fmla="*/ 892079 w 1886323"/>
                <a:gd name="connsiteY6" fmla="*/ 190500 h 1626890"/>
                <a:gd name="connsiteX7" fmla="*/ 496566 w 1886323"/>
                <a:gd name="connsiteY7" fmla="*/ 190500 h 1626890"/>
                <a:gd name="connsiteX8" fmla="*/ 41762 w 1886323"/>
                <a:gd name="connsiteY8" fmla="*/ 329424 h 1626890"/>
                <a:gd name="connsiteX9" fmla="*/ 0 w 1886323"/>
                <a:gd name="connsiteY9" fmla="*/ 363880 h 1626890"/>
                <a:gd name="connsiteX10" fmla="*/ 2844 w 1886323"/>
                <a:gd name="connsiteY10" fmla="*/ 358640 h 1626890"/>
                <a:gd name="connsiteX11" fmla="*/ 677365 w 1886323"/>
                <a:gd name="connsiteY11"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323" h="1626890">
                  <a:moveTo>
                    <a:pt x="677365" y="0"/>
                  </a:moveTo>
                  <a:lnTo>
                    <a:pt x="1072878" y="0"/>
                  </a:lnTo>
                  <a:cubicBezTo>
                    <a:pt x="1522131" y="0"/>
                    <a:pt x="1886323" y="364192"/>
                    <a:pt x="1886323" y="813445"/>
                  </a:cubicBezTo>
                  <a:lnTo>
                    <a:pt x="1886323" y="1626890"/>
                  </a:lnTo>
                  <a:lnTo>
                    <a:pt x="1705524" y="1626890"/>
                  </a:lnTo>
                  <a:lnTo>
                    <a:pt x="1705524" y="1003945"/>
                  </a:lnTo>
                  <a:cubicBezTo>
                    <a:pt x="1705524" y="554692"/>
                    <a:pt x="1341332" y="190500"/>
                    <a:pt x="892079" y="190500"/>
                  </a:cubicBezTo>
                  <a:lnTo>
                    <a:pt x="496566" y="190500"/>
                  </a:lnTo>
                  <a:cubicBezTo>
                    <a:pt x="328096" y="190500"/>
                    <a:pt x="171588" y="241715"/>
                    <a:pt x="41762" y="329424"/>
                  </a:cubicBezTo>
                  <a:lnTo>
                    <a:pt x="0" y="363880"/>
                  </a:lnTo>
                  <a:lnTo>
                    <a:pt x="2844" y="358640"/>
                  </a:lnTo>
                  <a:cubicBezTo>
                    <a:pt x="149026" y="142263"/>
                    <a:pt x="396582" y="0"/>
                    <a:pt x="677365"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grpSp>
      <p:cxnSp>
        <p:nvCxnSpPr>
          <p:cNvPr id="5" name="Straight Arrow Connector 4">
            <a:extLst>
              <a:ext uri="{FF2B5EF4-FFF2-40B4-BE49-F238E27FC236}">
                <a16:creationId xmlns:a16="http://schemas.microsoft.com/office/drawing/2014/main" id="{72767F4C-62A2-4DB2-80F7-DC884A2FF0E3}"/>
              </a:ext>
            </a:extLst>
          </p:cNvPr>
          <p:cNvCxnSpPr/>
          <p:nvPr/>
        </p:nvCxnSpPr>
        <p:spPr>
          <a:xfrm>
            <a:off x="857333" y="4281425"/>
            <a:ext cx="0" cy="104260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267D277-67B1-4121-98ED-0D9486AE218E}"/>
              </a:ext>
            </a:extLst>
          </p:cNvPr>
          <p:cNvSpPr txBox="1"/>
          <p:nvPr/>
        </p:nvSpPr>
        <p:spPr>
          <a:xfrm>
            <a:off x="3295843" y="1770269"/>
            <a:ext cx="826605" cy="271554"/>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B4009E"/>
                    </a:gs>
                    <a:gs pos="30000">
                      <a:srgbClr val="B4009E"/>
                    </a:gs>
                  </a:gsLst>
                  <a:lin ang="5400000" scaled="0"/>
                </a:gradFill>
                <a:latin typeface="Segoe UI" panose="020B0502040204020203" pitchFamily="34" charset="0"/>
                <a:cs typeface="Segoe UI" panose="020B0502040204020203" pitchFamily="34" charset="0"/>
              </a:rPr>
              <a:t>Hot path</a:t>
            </a:r>
            <a:br>
              <a:rPr lang="en-US" sz="980" b="1" dirty="0">
                <a:gradFill>
                  <a:gsLst>
                    <a:gs pos="2917">
                      <a:srgbClr val="B4009E"/>
                    </a:gs>
                    <a:gs pos="30000">
                      <a:srgbClr val="B4009E"/>
                    </a:gs>
                  </a:gsLst>
                  <a:lin ang="5400000" scaled="0"/>
                </a:gradFill>
                <a:latin typeface="Segoe UI" panose="020B0502040204020203" pitchFamily="34" charset="0"/>
                <a:cs typeface="Segoe UI" panose="020B0502040204020203" pitchFamily="34" charset="0"/>
              </a:rPr>
            </a:br>
            <a:r>
              <a:rPr lang="en-US" sz="980" b="1" dirty="0">
                <a:gradFill>
                  <a:gsLst>
                    <a:gs pos="2917">
                      <a:srgbClr val="B4009E"/>
                    </a:gs>
                    <a:gs pos="30000">
                      <a:srgbClr val="B4009E"/>
                    </a:gs>
                  </a:gsLst>
                  <a:lin ang="5400000" scaled="0"/>
                </a:gradFill>
                <a:latin typeface="Segoe UI" panose="020B0502040204020203" pitchFamily="34" charset="0"/>
                <a:cs typeface="Segoe UI" panose="020B0502040204020203" pitchFamily="34" charset="0"/>
              </a:rPr>
              <a:t>Azure ML RRE</a:t>
            </a:r>
          </a:p>
        </p:txBody>
      </p:sp>
      <p:sp>
        <p:nvSpPr>
          <p:cNvPr id="118" name="TextBox 117">
            <a:extLst>
              <a:ext uri="{FF2B5EF4-FFF2-40B4-BE49-F238E27FC236}">
                <a16:creationId xmlns:a16="http://schemas.microsoft.com/office/drawing/2014/main" id="{97D82220-A5A2-4410-9C1E-7C0FBC0BA778}"/>
              </a:ext>
            </a:extLst>
          </p:cNvPr>
          <p:cNvSpPr txBox="1"/>
          <p:nvPr/>
        </p:nvSpPr>
        <p:spPr>
          <a:xfrm>
            <a:off x="9475646" y="3824775"/>
            <a:ext cx="879929" cy="271485"/>
          </a:xfrm>
          <a:prstGeom prst="rect">
            <a:avLst/>
          </a:prstGeom>
          <a:noFill/>
        </p:spPr>
        <p:txBody>
          <a:bodyPr wrap="square" lIns="0" tIns="0" rIns="0" bIns="0" rtlCol="0">
            <a:spAutoFit/>
          </a:bodyPr>
          <a:lstStyle/>
          <a:p>
            <a:pPr defTabSz="914314">
              <a:lnSpc>
                <a:spcPct val="90000"/>
              </a:lnSpc>
              <a:spcAft>
                <a:spcPts val="588"/>
              </a:spcAft>
            </a:pPr>
            <a:r>
              <a:rPr lang="en-US" sz="980" b="1" dirty="0">
                <a:gradFill>
                  <a:gsLst>
                    <a:gs pos="2917">
                      <a:srgbClr val="B4009E"/>
                    </a:gs>
                    <a:gs pos="30000">
                      <a:srgbClr val="B4009E"/>
                    </a:gs>
                  </a:gsLst>
                  <a:lin ang="5400000" scaled="0"/>
                </a:gradFill>
                <a:latin typeface="Segoe UI" panose="020B0502040204020203" pitchFamily="34" charset="0"/>
                <a:cs typeface="Segoe UI" panose="020B0502040204020203" pitchFamily="34" charset="0"/>
              </a:rPr>
              <a:t>Batch mode prediction</a:t>
            </a:r>
          </a:p>
        </p:txBody>
      </p:sp>
      <p:sp>
        <p:nvSpPr>
          <p:cNvPr id="119" name="TextBox 118">
            <a:extLst>
              <a:ext uri="{FF2B5EF4-FFF2-40B4-BE49-F238E27FC236}">
                <a16:creationId xmlns:a16="http://schemas.microsoft.com/office/drawing/2014/main" id="{B93FF447-668F-4E95-B3F7-6A8BDF340B51}"/>
              </a:ext>
            </a:extLst>
          </p:cNvPr>
          <p:cNvSpPr txBox="1"/>
          <p:nvPr/>
        </p:nvSpPr>
        <p:spPr>
          <a:xfrm>
            <a:off x="7295280" y="4281425"/>
            <a:ext cx="1489684" cy="271554"/>
          </a:xfrm>
          <a:prstGeom prst="rect">
            <a:avLst/>
          </a:prstGeom>
          <a:noFill/>
        </p:spPr>
        <p:txBody>
          <a:bodyPr wrap="square" lIns="0" tIns="0" rIns="0" bIns="0" rtlCol="0">
            <a:spAutoFit/>
          </a:bodyPr>
          <a:lstStyle/>
          <a:p>
            <a:pPr defTabSz="914314">
              <a:lnSpc>
                <a:spcPct val="90000"/>
              </a:lnSpc>
              <a:spcAft>
                <a:spcPts val="588"/>
              </a:spcAft>
            </a:pPr>
            <a:r>
              <a:rPr lang="en-US" sz="980" b="1" dirty="0">
                <a:gradFill>
                  <a:gsLst>
                    <a:gs pos="2917">
                      <a:srgbClr val="B4009E"/>
                    </a:gs>
                    <a:gs pos="30000">
                      <a:srgbClr val="B4009E"/>
                    </a:gs>
                  </a:gsLst>
                  <a:lin ang="5400000" scaled="0"/>
                </a:gradFill>
                <a:latin typeface="Segoe UI" panose="020B0502040204020203" pitchFamily="34" charset="0"/>
                <a:cs typeface="Segoe UI" panose="020B0502040204020203" pitchFamily="34" charset="0"/>
              </a:rPr>
              <a:t>Cold path</a:t>
            </a:r>
            <a:br>
              <a:rPr lang="en-US" sz="980" b="1" dirty="0">
                <a:gradFill>
                  <a:gsLst>
                    <a:gs pos="2917">
                      <a:srgbClr val="B4009E"/>
                    </a:gs>
                    <a:gs pos="30000">
                      <a:srgbClr val="B4009E"/>
                    </a:gs>
                  </a:gsLst>
                  <a:lin ang="5400000" scaled="0"/>
                </a:gradFill>
                <a:latin typeface="Segoe UI" panose="020B0502040204020203" pitchFamily="34" charset="0"/>
                <a:cs typeface="Segoe UI" panose="020B0502040204020203" pitchFamily="34" charset="0"/>
              </a:rPr>
            </a:br>
            <a:r>
              <a:rPr lang="en-US" sz="980" b="1" dirty="0">
                <a:gradFill>
                  <a:gsLst>
                    <a:gs pos="2917">
                      <a:srgbClr val="B4009E"/>
                    </a:gs>
                    <a:gs pos="30000">
                      <a:srgbClr val="B4009E"/>
                    </a:gs>
                  </a:gsLst>
                  <a:lin ang="5400000" scaled="0"/>
                </a:gradFill>
                <a:latin typeface="Segoe UI" panose="020B0502040204020203" pitchFamily="34" charset="0"/>
                <a:cs typeface="Segoe UI" panose="020B0502040204020203" pitchFamily="34" charset="0"/>
              </a:rPr>
              <a:t>Massive data prediction</a:t>
            </a:r>
          </a:p>
        </p:txBody>
      </p:sp>
      <p:sp>
        <p:nvSpPr>
          <p:cNvPr id="120" name="TextBox 119">
            <a:extLst>
              <a:ext uri="{FF2B5EF4-FFF2-40B4-BE49-F238E27FC236}">
                <a16:creationId xmlns:a16="http://schemas.microsoft.com/office/drawing/2014/main" id="{6D15F3D5-99B8-4635-AC53-A3803B94E3B0}"/>
              </a:ext>
            </a:extLst>
          </p:cNvPr>
          <p:cNvSpPr txBox="1"/>
          <p:nvPr/>
        </p:nvSpPr>
        <p:spPr>
          <a:xfrm>
            <a:off x="6776616" y="2132576"/>
            <a:ext cx="1213191" cy="135776"/>
          </a:xfrm>
          <a:prstGeom prst="rect">
            <a:avLst/>
          </a:prstGeom>
          <a:noFill/>
        </p:spPr>
        <p:txBody>
          <a:bodyPr wrap="none" lIns="0" tIns="0" rIns="0" bIns="0" rtlCol="0">
            <a:spAutoFit/>
          </a:bodyPr>
          <a:lstStyle/>
          <a:p>
            <a:pPr defTabSz="914314">
              <a:lnSpc>
                <a:spcPct val="90000"/>
              </a:lnSpc>
              <a:spcAft>
                <a:spcPts val="588"/>
              </a:spcAft>
            </a:pPr>
            <a:r>
              <a:rPr lang="en-US" sz="980" b="1" dirty="0">
                <a:gradFill>
                  <a:gsLst>
                    <a:gs pos="2917">
                      <a:srgbClr val="B4009E"/>
                    </a:gs>
                    <a:gs pos="30000">
                      <a:srgbClr val="B4009E"/>
                    </a:gs>
                  </a:gsLst>
                  <a:lin ang="5400000" scaled="0"/>
                </a:gradFill>
                <a:latin typeface="Segoe UI" panose="020B0502040204020203" pitchFamily="34" charset="0"/>
                <a:cs typeface="Segoe UI" panose="020B0502040204020203" pitchFamily="34" charset="0"/>
              </a:rPr>
              <a:t>Real-time prediction</a:t>
            </a:r>
          </a:p>
        </p:txBody>
      </p:sp>
      <p:pic>
        <p:nvPicPr>
          <p:cNvPr id="66" name="Picture 65">
            <a:extLst>
              <a:ext uri="{FF2B5EF4-FFF2-40B4-BE49-F238E27FC236}">
                <a16:creationId xmlns:a16="http://schemas.microsoft.com/office/drawing/2014/main" id="{5CAEF80E-A9B1-4ABF-8691-C44056E37B20}"/>
              </a:ext>
            </a:extLst>
          </p:cNvPr>
          <p:cNvPicPr>
            <a:picLocks noChangeAspect="1"/>
          </p:cNvPicPr>
          <p:nvPr/>
        </p:nvPicPr>
        <p:blipFill>
          <a:blip r:embed="rId3"/>
          <a:stretch>
            <a:fillRect/>
          </a:stretch>
        </p:blipFill>
        <p:spPr>
          <a:xfrm>
            <a:off x="2565850" y="2396138"/>
            <a:ext cx="286635" cy="286856"/>
          </a:xfrm>
          <a:prstGeom prst="rect">
            <a:avLst/>
          </a:prstGeom>
        </p:spPr>
      </p:pic>
      <p:pic>
        <p:nvPicPr>
          <p:cNvPr id="68" name="Picture 67">
            <a:extLst>
              <a:ext uri="{FF2B5EF4-FFF2-40B4-BE49-F238E27FC236}">
                <a16:creationId xmlns:a16="http://schemas.microsoft.com/office/drawing/2014/main" id="{B5CDC990-670D-4090-A4BC-858563DFAD1A}"/>
              </a:ext>
            </a:extLst>
          </p:cNvPr>
          <p:cNvPicPr>
            <a:picLocks noChangeAspect="1"/>
          </p:cNvPicPr>
          <p:nvPr/>
        </p:nvPicPr>
        <p:blipFill>
          <a:blip r:embed="rId4"/>
          <a:stretch>
            <a:fillRect/>
          </a:stretch>
        </p:blipFill>
        <p:spPr>
          <a:xfrm>
            <a:off x="6532565" y="4232770"/>
            <a:ext cx="410073" cy="381758"/>
          </a:xfrm>
          <a:prstGeom prst="rect">
            <a:avLst/>
          </a:prstGeom>
        </p:spPr>
      </p:pic>
      <p:pic>
        <p:nvPicPr>
          <p:cNvPr id="71" name="Picture 70">
            <a:extLst>
              <a:ext uri="{FF2B5EF4-FFF2-40B4-BE49-F238E27FC236}">
                <a16:creationId xmlns:a16="http://schemas.microsoft.com/office/drawing/2014/main" id="{B355B350-B29C-484C-9022-5900A92F5BD3}"/>
              </a:ext>
            </a:extLst>
          </p:cNvPr>
          <p:cNvPicPr>
            <a:picLocks noChangeAspect="1"/>
          </p:cNvPicPr>
          <p:nvPr/>
        </p:nvPicPr>
        <p:blipFill>
          <a:blip r:embed="rId5"/>
          <a:stretch>
            <a:fillRect/>
          </a:stretch>
        </p:blipFill>
        <p:spPr>
          <a:xfrm>
            <a:off x="6215605" y="2000011"/>
            <a:ext cx="385410" cy="397395"/>
          </a:xfrm>
          <a:prstGeom prst="rect">
            <a:avLst/>
          </a:prstGeom>
        </p:spPr>
      </p:pic>
      <p:pic>
        <p:nvPicPr>
          <p:cNvPr id="74" name="Picture 73">
            <a:extLst>
              <a:ext uri="{FF2B5EF4-FFF2-40B4-BE49-F238E27FC236}">
                <a16:creationId xmlns:a16="http://schemas.microsoft.com/office/drawing/2014/main" id="{4AF8A395-6AE5-4D0C-94F0-C7D4FBEADAB3}"/>
              </a:ext>
            </a:extLst>
          </p:cNvPr>
          <p:cNvPicPr>
            <a:picLocks noChangeAspect="1"/>
          </p:cNvPicPr>
          <p:nvPr/>
        </p:nvPicPr>
        <p:blipFill>
          <a:blip r:embed="rId6"/>
          <a:stretch>
            <a:fillRect/>
          </a:stretch>
        </p:blipFill>
        <p:spPr>
          <a:xfrm>
            <a:off x="4120846" y="3518424"/>
            <a:ext cx="288426" cy="246955"/>
          </a:xfrm>
          <a:prstGeom prst="rect">
            <a:avLst/>
          </a:prstGeom>
        </p:spPr>
      </p:pic>
      <p:pic>
        <p:nvPicPr>
          <p:cNvPr id="75" name="Picture 74">
            <a:extLst>
              <a:ext uri="{FF2B5EF4-FFF2-40B4-BE49-F238E27FC236}">
                <a16:creationId xmlns:a16="http://schemas.microsoft.com/office/drawing/2014/main" id="{C2645EDF-38A4-4266-A5E7-0E6E93F168E7}"/>
              </a:ext>
            </a:extLst>
          </p:cNvPr>
          <p:cNvPicPr>
            <a:picLocks noChangeAspect="1"/>
          </p:cNvPicPr>
          <p:nvPr/>
        </p:nvPicPr>
        <p:blipFill>
          <a:blip r:embed="rId6"/>
          <a:stretch>
            <a:fillRect/>
          </a:stretch>
        </p:blipFill>
        <p:spPr>
          <a:xfrm>
            <a:off x="9095560" y="4966212"/>
            <a:ext cx="288426" cy="246955"/>
          </a:xfrm>
          <a:prstGeom prst="rect">
            <a:avLst/>
          </a:prstGeom>
        </p:spPr>
      </p:pic>
      <p:pic>
        <p:nvPicPr>
          <p:cNvPr id="76" name="Picture 75">
            <a:extLst>
              <a:ext uri="{FF2B5EF4-FFF2-40B4-BE49-F238E27FC236}">
                <a16:creationId xmlns:a16="http://schemas.microsoft.com/office/drawing/2014/main" id="{E127AD41-5BC6-437F-90F5-93B0098FF33C}"/>
              </a:ext>
            </a:extLst>
          </p:cNvPr>
          <p:cNvPicPr>
            <a:picLocks noChangeAspect="1"/>
          </p:cNvPicPr>
          <p:nvPr/>
        </p:nvPicPr>
        <p:blipFill>
          <a:blip r:embed="rId5"/>
          <a:stretch>
            <a:fillRect/>
          </a:stretch>
        </p:blipFill>
        <p:spPr>
          <a:xfrm>
            <a:off x="8916123" y="3786171"/>
            <a:ext cx="385410" cy="397395"/>
          </a:xfrm>
          <a:prstGeom prst="rect">
            <a:avLst/>
          </a:prstGeom>
        </p:spPr>
      </p:pic>
      <p:pic>
        <p:nvPicPr>
          <p:cNvPr id="77" name="Picture 76">
            <a:extLst>
              <a:ext uri="{FF2B5EF4-FFF2-40B4-BE49-F238E27FC236}">
                <a16:creationId xmlns:a16="http://schemas.microsoft.com/office/drawing/2014/main" id="{268B1DF3-3AE4-4DD2-9D32-2888372363AD}"/>
              </a:ext>
            </a:extLst>
          </p:cNvPr>
          <p:cNvPicPr>
            <a:picLocks noChangeAspect="1"/>
          </p:cNvPicPr>
          <p:nvPr/>
        </p:nvPicPr>
        <p:blipFill>
          <a:blip r:embed="rId6"/>
          <a:stretch>
            <a:fillRect/>
          </a:stretch>
        </p:blipFill>
        <p:spPr>
          <a:xfrm>
            <a:off x="7331129" y="5750967"/>
            <a:ext cx="288426" cy="246955"/>
          </a:xfrm>
          <a:prstGeom prst="rect">
            <a:avLst/>
          </a:prstGeom>
        </p:spPr>
      </p:pic>
      <p:pic>
        <p:nvPicPr>
          <p:cNvPr id="79" name="Picture 78">
            <a:extLst>
              <a:ext uri="{FF2B5EF4-FFF2-40B4-BE49-F238E27FC236}">
                <a16:creationId xmlns:a16="http://schemas.microsoft.com/office/drawing/2014/main" id="{4CA83F1D-097C-4E9C-8785-24A89D42CCC1}"/>
              </a:ext>
            </a:extLst>
          </p:cNvPr>
          <p:cNvPicPr>
            <a:picLocks noChangeAspect="1"/>
          </p:cNvPicPr>
          <p:nvPr/>
        </p:nvPicPr>
        <p:blipFill>
          <a:blip r:embed="rId7"/>
          <a:stretch>
            <a:fillRect/>
          </a:stretch>
        </p:blipFill>
        <p:spPr>
          <a:xfrm>
            <a:off x="6850187" y="2974549"/>
            <a:ext cx="260274" cy="342192"/>
          </a:xfrm>
          <a:prstGeom prst="rect">
            <a:avLst/>
          </a:prstGeom>
        </p:spPr>
      </p:pic>
      <p:pic>
        <p:nvPicPr>
          <p:cNvPr id="84" name="Picture 83">
            <a:extLst>
              <a:ext uri="{FF2B5EF4-FFF2-40B4-BE49-F238E27FC236}">
                <a16:creationId xmlns:a16="http://schemas.microsoft.com/office/drawing/2014/main" id="{05519812-876A-4DC3-8EEC-E91C3098E56D}"/>
              </a:ext>
            </a:extLst>
          </p:cNvPr>
          <p:cNvPicPr>
            <a:picLocks noChangeAspect="1"/>
          </p:cNvPicPr>
          <p:nvPr/>
        </p:nvPicPr>
        <p:blipFill>
          <a:blip r:embed="rId8"/>
          <a:stretch>
            <a:fillRect/>
          </a:stretch>
        </p:blipFill>
        <p:spPr>
          <a:xfrm>
            <a:off x="1368471" y="5462223"/>
            <a:ext cx="435614" cy="294907"/>
          </a:xfrm>
          <a:prstGeom prst="rect">
            <a:avLst/>
          </a:prstGeom>
        </p:spPr>
      </p:pic>
      <p:pic>
        <p:nvPicPr>
          <p:cNvPr id="85" name="Picture 84">
            <a:extLst>
              <a:ext uri="{FF2B5EF4-FFF2-40B4-BE49-F238E27FC236}">
                <a16:creationId xmlns:a16="http://schemas.microsoft.com/office/drawing/2014/main" id="{1177302F-209E-4C83-9A56-D46355CA5ED9}"/>
              </a:ext>
            </a:extLst>
          </p:cNvPr>
          <p:cNvPicPr>
            <a:picLocks noChangeAspect="1"/>
          </p:cNvPicPr>
          <p:nvPr/>
        </p:nvPicPr>
        <p:blipFill>
          <a:blip r:embed="rId9"/>
          <a:stretch>
            <a:fillRect/>
          </a:stretch>
        </p:blipFill>
        <p:spPr>
          <a:xfrm>
            <a:off x="11384849" y="2771029"/>
            <a:ext cx="259804" cy="275923"/>
          </a:xfrm>
          <a:prstGeom prst="rect">
            <a:avLst/>
          </a:prstGeom>
        </p:spPr>
      </p:pic>
      <p:pic>
        <p:nvPicPr>
          <p:cNvPr id="4" name="Picture 3">
            <a:extLst>
              <a:ext uri="{FF2B5EF4-FFF2-40B4-BE49-F238E27FC236}">
                <a16:creationId xmlns:a16="http://schemas.microsoft.com/office/drawing/2014/main" id="{6868CA04-30DB-46EC-A887-CA28090425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6657" y="5041614"/>
            <a:ext cx="380703" cy="380703"/>
          </a:xfrm>
          <a:prstGeom prst="rect">
            <a:avLst/>
          </a:prstGeom>
        </p:spPr>
      </p:pic>
    </p:spTree>
    <p:extLst>
      <p:ext uri="{BB962C8B-B14F-4D97-AF65-F5344CB8AC3E}">
        <p14:creationId xmlns:p14="http://schemas.microsoft.com/office/powerpoint/2010/main" val="27249128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8"/>
          <p:cNvSpPr>
            <a:spLocks noGrp="1"/>
          </p:cNvSpPr>
          <p:nvPr>
            <p:ph type="title"/>
          </p:nvPr>
        </p:nvSpPr>
        <p:spPr/>
        <p:txBody>
          <a:bodyPr/>
          <a:lstStyle/>
          <a:p>
            <a:r>
              <a:rPr lang="en-US" sz="4313" dirty="0"/>
              <a:t>Modern line of business apps</a:t>
            </a:r>
            <a:br>
              <a:rPr lang="en-US" sz="4313" dirty="0"/>
            </a:br>
            <a:r>
              <a:rPr lang="en-US" sz="3137" spc="-147" dirty="0">
                <a:gradFill>
                  <a:gsLst>
                    <a:gs pos="1250">
                      <a:schemeClr val="accent5"/>
                    </a:gs>
                    <a:gs pos="100000">
                      <a:schemeClr val="accent5"/>
                    </a:gs>
                  </a:gsLst>
                  <a:lin ang="5400000" scaled="0"/>
                </a:gradFill>
              </a:rPr>
              <a:t>Enhance existing enterprise apps with modern experience and capabilities</a:t>
            </a:r>
            <a:endParaRPr lang="en-US" sz="4313" dirty="0">
              <a:gradFill>
                <a:gsLst>
                  <a:gs pos="1250">
                    <a:schemeClr val="accent5"/>
                  </a:gs>
                  <a:gs pos="100000">
                    <a:schemeClr val="accent5"/>
                  </a:gs>
                </a:gsLst>
                <a:lin ang="5400000" scaled="0"/>
              </a:gradFill>
            </a:endParaRPr>
          </a:p>
        </p:txBody>
      </p:sp>
      <p:sp>
        <p:nvSpPr>
          <p:cNvPr id="185" name="TextBox 184">
            <a:extLst>
              <a:ext uri="{FF2B5EF4-FFF2-40B4-BE49-F238E27FC236}">
                <a16:creationId xmlns:a16="http://schemas.microsoft.com/office/drawing/2014/main" id="{78B02591-1B8F-45F9-8557-F11C783F326A}"/>
              </a:ext>
            </a:extLst>
          </p:cNvPr>
          <p:cNvSpPr txBox="1"/>
          <p:nvPr/>
        </p:nvSpPr>
        <p:spPr>
          <a:xfrm>
            <a:off x="6983173" y="1898519"/>
            <a:ext cx="4622958" cy="4667969"/>
          </a:xfrm>
          <a:prstGeom prst="rect">
            <a:avLst/>
          </a:prstGeom>
          <a:noFill/>
        </p:spPr>
        <p:txBody>
          <a:bodyPr wrap="square" lIns="179285" tIns="143428" rIns="179285" bIns="143428" rtlCol="0">
            <a:noAutofit/>
          </a:bodyPr>
          <a:lstStyle/>
          <a:p>
            <a:pPr defTabSz="914314">
              <a:lnSpc>
                <a:spcPct val="90000"/>
              </a:lnSpc>
              <a:spcAft>
                <a:spcPts val="1176"/>
              </a:spcAft>
              <a:buClr>
                <a:srgbClr val="0078D7"/>
              </a:buClr>
            </a:pPr>
            <a:r>
              <a:rPr lang="en-US" sz="196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For technical leaders</a:t>
            </a:r>
          </a:p>
          <a:p>
            <a:pPr marL="280121" indent="-280121" defTabSz="914314">
              <a:lnSpc>
                <a:spcPct val="90000"/>
              </a:lnSpc>
              <a:spcAft>
                <a:spcPts val="2353"/>
              </a:spcAft>
              <a:buClr>
                <a:srgbClr val="002050"/>
              </a:buClr>
              <a:buFont typeface="Wingdings" panose="05000000000000000000" pitchFamily="2" charset="2"/>
              <a:buChar char="ü"/>
            </a:pPr>
            <a:r>
              <a:rPr lang="en-US" sz="1568" spc="-29" dirty="0">
                <a:gradFill>
                  <a:gsLst>
                    <a:gs pos="2917">
                      <a:srgbClr val="353535"/>
                    </a:gs>
                    <a:gs pos="30000">
                      <a:srgbClr val="353535"/>
                    </a:gs>
                  </a:gsLst>
                  <a:lin ang="5400000" scaled="0"/>
                </a:gradFill>
                <a:latin typeface="Segoe UI Semilight"/>
              </a:rPr>
              <a:t>Supports global </a:t>
            </a:r>
            <a:br>
              <a:rPr lang="en-US" sz="1568" spc="-29" dirty="0">
                <a:gradFill>
                  <a:gsLst>
                    <a:gs pos="2917">
                      <a:srgbClr val="353535"/>
                    </a:gs>
                    <a:gs pos="30000">
                      <a:srgbClr val="353535"/>
                    </a:gs>
                  </a:gsLst>
                  <a:lin ang="5400000" scaled="0"/>
                </a:gradFill>
                <a:latin typeface="Segoe UI Semilight"/>
              </a:rPr>
            </a:br>
            <a:r>
              <a:rPr lang="en-US" sz="1568" spc="-29" dirty="0">
                <a:gradFill>
                  <a:gsLst>
                    <a:gs pos="2917">
                      <a:srgbClr val="353535"/>
                    </a:gs>
                    <a:gs pos="30000">
                      <a:srgbClr val="353535"/>
                    </a:gs>
                  </a:gsLst>
                  <a:lin ang="5400000" scaled="0"/>
                </a:gradFill>
                <a:latin typeface="Segoe UI Semilight"/>
              </a:rPr>
              <a:t>footprint for </a:t>
            </a:r>
            <a:r>
              <a:rPr lang="en-US" sz="1568" spc="-29">
                <a:gradFill>
                  <a:gsLst>
                    <a:gs pos="2917">
                      <a:srgbClr val="353535"/>
                    </a:gs>
                    <a:gs pos="30000">
                      <a:srgbClr val="353535"/>
                    </a:gs>
                  </a:gsLst>
                  <a:lin ang="5400000" scaled="0"/>
                </a:gradFill>
                <a:latin typeface="Segoe UI Semilight"/>
              </a:rPr>
              <a:t>market expansion</a:t>
            </a:r>
            <a:endParaRPr lang="en-US" sz="1568" spc="-29" dirty="0">
              <a:gradFill>
                <a:gsLst>
                  <a:gs pos="2917">
                    <a:srgbClr val="353535"/>
                  </a:gs>
                  <a:gs pos="30000">
                    <a:srgbClr val="353535"/>
                  </a:gs>
                </a:gsLst>
                <a:lin ang="5400000" scaled="0"/>
              </a:gradFill>
              <a:latin typeface="Segoe UI Semilight"/>
            </a:endParaRPr>
          </a:p>
          <a:p>
            <a:pPr marL="280121" indent="-280121" defTabSz="914314">
              <a:lnSpc>
                <a:spcPct val="90000"/>
              </a:lnSpc>
              <a:spcAft>
                <a:spcPts val="2353"/>
              </a:spcAft>
              <a:buClr>
                <a:srgbClr val="002050"/>
              </a:buClr>
              <a:buFont typeface="Wingdings" panose="05000000000000000000" pitchFamily="2" charset="2"/>
              <a:buChar char="ü"/>
            </a:pPr>
            <a:r>
              <a:rPr lang="en-US" sz="1568" spc="-29" dirty="0">
                <a:gradFill>
                  <a:gsLst>
                    <a:gs pos="2917">
                      <a:srgbClr val="353535"/>
                    </a:gs>
                    <a:gs pos="30000">
                      <a:srgbClr val="353535"/>
                    </a:gs>
                  </a:gsLst>
                  <a:lin ang="5400000" scaled="0"/>
                </a:gradFill>
                <a:latin typeface="Segoe UI Semilight"/>
              </a:rPr>
              <a:t>Reduce costs of </a:t>
            </a:r>
            <a:br>
              <a:rPr lang="en-US" sz="1568" spc="-29" dirty="0">
                <a:gradFill>
                  <a:gsLst>
                    <a:gs pos="2917">
                      <a:srgbClr val="353535"/>
                    </a:gs>
                    <a:gs pos="30000">
                      <a:srgbClr val="353535"/>
                    </a:gs>
                  </a:gsLst>
                  <a:lin ang="5400000" scaled="0"/>
                </a:gradFill>
                <a:latin typeface="Segoe UI Semilight"/>
              </a:rPr>
            </a:br>
            <a:r>
              <a:rPr lang="en-US" sz="1568" spc="-29" dirty="0">
                <a:gradFill>
                  <a:gsLst>
                    <a:gs pos="2917">
                      <a:srgbClr val="353535"/>
                    </a:gs>
                    <a:gs pos="30000">
                      <a:srgbClr val="353535"/>
                    </a:gs>
                  </a:gsLst>
                  <a:lin ang="5400000" scaled="0"/>
                </a:gradFill>
                <a:latin typeface="Segoe UI Semilight"/>
              </a:rPr>
              <a:t>supporting old </a:t>
            </a:r>
            <a:br>
              <a:rPr lang="en-US" sz="1568" spc="-29" dirty="0">
                <a:gradFill>
                  <a:gsLst>
                    <a:gs pos="2917">
                      <a:srgbClr val="353535"/>
                    </a:gs>
                    <a:gs pos="30000">
                      <a:srgbClr val="353535"/>
                    </a:gs>
                  </a:gsLst>
                  <a:lin ang="5400000" scaled="0"/>
                </a:gradFill>
                <a:latin typeface="Segoe UI Semilight"/>
              </a:rPr>
            </a:br>
            <a:r>
              <a:rPr lang="en-US" sz="1568" spc="-29" dirty="0">
                <a:gradFill>
                  <a:gsLst>
                    <a:gs pos="2917">
                      <a:srgbClr val="353535"/>
                    </a:gs>
                    <a:gs pos="30000">
                      <a:srgbClr val="353535"/>
                    </a:gs>
                  </a:gsLst>
                  <a:lin ang="5400000" scaled="0"/>
                </a:gradFill>
                <a:latin typeface="Segoe UI Semilight"/>
              </a:rPr>
              <a:t>application hardware</a:t>
            </a:r>
          </a:p>
          <a:p>
            <a:pPr marL="280121" indent="-280121" defTabSz="914314">
              <a:lnSpc>
                <a:spcPct val="90000"/>
              </a:lnSpc>
              <a:spcAft>
                <a:spcPts val="2353"/>
              </a:spcAft>
              <a:buClr>
                <a:srgbClr val="002050"/>
              </a:buClr>
              <a:buFont typeface="Wingdings" panose="05000000000000000000" pitchFamily="2" charset="2"/>
              <a:buChar char="ü"/>
            </a:pPr>
            <a:r>
              <a:rPr lang="en-US" sz="1568" spc="-29" dirty="0">
                <a:gradFill>
                  <a:gsLst>
                    <a:gs pos="2917">
                      <a:srgbClr val="353535"/>
                    </a:gs>
                    <a:gs pos="30000">
                      <a:srgbClr val="353535"/>
                    </a:gs>
                  </a:gsLst>
                  <a:lin ang="5400000" scaled="0"/>
                </a:gradFill>
                <a:latin typeface="Segoe UI Semilight"/>
              </a:rPr>
              <a:t>Secure critical </a:t>
            </a:r>
            <a:br>
              <a:rPr lang="en-US" sz="1568" spc="-29" dirty="0">
                <a:gradFill>
                  <a:gsLst>
                    <a:gs pos="2917">
                      <a:srgbClr val="353535"/>
                    </a:gs>
                    <a:gs pos="30000">
                      <a:srgbClr val="353535"/>
                    </a:gs>
                  </a:gsLst>
                  <a:lin ang="5400000" scaled="0"/>
                </a:gradFill>
                <a:latin typeface="Segoe UI Semilight"/>
              </a:rPr>
            </a:br>
            <a:r>
              <a:rPr lang="en-US" sz="1568" spc="-29" dirty="0">
                <a:gradFill>
                  <a:gsLst>
                    <a:gs pos="2917">
                      <a:srgbClr val="353535"/>
                    </a:gs>
                    <a:gs pos="30000">
                      <a:srgbClr val="353535"/>
                    </a:gs>
                  </a:gsLst>
                  <a:lin ang="5400000" scaled="0"/>
                </a:gradFill>
                <a:latin typeface="Segoe UI Semilight"/>
              </a:rPr>
              <a:t>company data </a:t>
            </a:r>
            <a:br>
              <a:rPr lang="en-US" sz="1568" spc="-29" dirty="0">
                <a:gradFill>
                  <a:gsLst>
                    <a:gs pos="2917">
                      <a:srgbClr val="353535"/>
                    </a:gs>
                    <a:gs pos="30000">
                      <a:srgbClr val="353535"/>
                    </a:gs>
                  </a:gsLst>
                  <a:lin ang="5400000" scaled="0"/>
                </a:gradFill>
                <a:latin typeface="Segoe UI Semilight"/>
              </a:rPr>
            </a:br>
            <a:r>
              <a:rPr lang="en-US" sz="1568" spc="-29" dirty="0">
                <a:gradFill>
                  <a:gsLst>
                    <a:gs pos="2917">
                      <a:srgbClr val="353535"/>
                    </a:gs>
                    <a:gs pos="30000">
                      <a:srgbClr val="353535"/>
                    </a:gs>
                  </a:gsLst>
                  <a:lin ang="5400000" scaled="0"/>
                </a:gradFill>
                <a:latin typeface="Segoe UI Semilight"/>
              </a:rPr>
              <a:t>and information</a:t>
            </a:r>
          </a:p>
          <a:p>
            <a:pPr marL="280121" indent="-280121" defTabSz="914314">
              <a:lnSpc>
                <a:spcPct val="90000"/>
              </a:lnSpc>
              <a:spcAft>
                <a:spcPts val="2353"/>
              </a:spcAft>
              <a:buClr>
                <a:srgbClr val="002050"/>
              </a:buClr>
              <a:buFont typeface="Wingdings" panose="05000000000000000000" pitchFamily="2" charset="2"/>
              <a:buChar char="ü"/>
            </a:pPr>
            <a:r>
              <a:rPr lang="en-US" sz="1568" spc="-29" dirty="0">
                <a:gradFill>
                  <a:gsLst>
                    <a:gs pos="2917">
                      <a:srgbClr val="353535"/>
                    </a:gs>
                    <a:gs pos="30000">
                      <a:srgbClr val="353535"/>
                    </a:gs>
                  </a:gsLst>
                  <a:lin ang="5400000" scaled="0"/>
                </a:gradFill>
                <a:latin typeface="Segoe UI Semilight"/>
              </a:rPr>
              <a:t>Enable mobile workforce </a:t>
            </a:r>
            <a:br>
              <a:rPr lang="en-US" sz="1568" spc="-29" dirty="0">
                <a:gradFill>
                  <a:gsLst>
                    <a:gs pos="2917">
                      <a:srgbClr val="353535"/>
                    </a:gs>
                    <a:gs pos="30000">
                      <a:srgbClr val="353535"/>
                    </a:gs>
                  </a:gsLst>
                  <a:lin ang="5400000" scaled="0"/>
                </a:gradFill>
                <a:latin typeface="Segoe UI Semilight"/>
              </a:rPr>
            </a:br>
            <a:r>
              <a:rPr lang="en-US" sz="1568" spc="-29" dirty="0">
                <a:gradFill>
                  <a:gsLst>
                    <a:gs pos="2917">
                      <a:srgbClr val="353535"/>
                    </a:gs>
                    <a:gs pos="30000">
                      <a:srgbClr val="353535"/>
                    </a:gs>
                  </a:gsLst>
                  <a:lin ang="5400000" scaled="0"/>
                </a:gradFill>
                <a:latin typeface="Segoe UI Semilight"/>
              </a:rPr>
              <a:t>while minimizing </a:t>
            </a:r>
            <a:br>
              <a:rPr lang="en-US" sz="1568" spc="-29" dirty="0">
                <a:gradFill>
                  <a:gsLst>
                    <a:gs pos="2917">
                      <a:srgbClr val="353535"/>
                    </a:gs>
                    <a:gs pos="30000">
                      <a:srgbClr val="353535"/>
                    </a:gs>
                  </a:gsLst>
                  <a:lin ang="5400000" scaled="0"/>
                </a:gradFill>
                <a:latin typeface="Segoe UI Semilight"/>
              </a:rPr>
            </a:br>
            <a:r>
              <a:rPr lang="en-US" sz="1568" spc="-29" dirty="0">
                <a:gradFill>
                  <a:gsLst>
                    <a:gs pos="2917">
                      <a:srgbClr val="353535"/>
                    </a:gs>
                    <a:gs pos="30000">
                      <a:srgbClr val="353535"/>
                    </a:gs>
                  </a:gsLst>
                  <a:lin ang="5400000" scaled="0"/>
                </a:gradFill>
                <a:latin typeface="Segoe UI Semilight"/>
              </a:rPr>
              <a:t>development redundancy   </a:t>
            </a:r>
          </a:p>
        </p:txBody>
      </p:sp>
      <p:sp>
        <p:nvSpPr>
          <p:cNvPr id="186" name="TextBox 185">
            <a:extLst>
              <a:ext uri="{FF2B5EF4-FFF2-40B4-BE49-F238E27FC236}">
                <a16:creationId xmlns:a16="http://schemas.microsoft.com/office/drawing/2014/main" id="{39507136-697D-4D5F-8034-D4E89946F148}"/>
              </a:ext>
            </a:extLst>
          </p:cNvPr>
          <p:cNvSpPr txBox="1"/>
          <p:nvPr/>
        </p:nvSpPr>
        <p:spPr>
          <a:xfrm>
            <a:off x="2427934" y="1898519"/>
            <a:ext cx="4626009" cy="4667969"/>
          </a:xfrm>
          <a:prstGeom prst="rect">
            <a:avLst/>
          </a:prstGeom>
          <a:noFill/>
        </p:spPr>
        <p:txBody>
          <a:bodyPr wrap="square" lIns="179285" tIns="143428" rIns="179285" bIns="143428" rtlCol="0">
            <a:noAutofit/>
          </a:bodyPr>
          <a:lstStyle/>
          <a:p>
            <a:pPr defTabSz="914314">
              <a:lnSpc>
                <a:spcPct val="90000"/>
              </a:lnSpc>
              <a:spcAft>
                <a:spcPts val="1176"/>
              </a:spcAft>
              <a:buClr>
                <a:srgbClr val="0078D7"/>
              </a:buClr>
            </a:pPr>
            <a:r>
              <a:rPr lang="en-US" sz="1961"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For developers</a:t>
            </a:r>
          </a:p>
          <a:p>
            <a:pPr marL="280121" indent="-280121" defTabSz="914314">
              <a:lnSpc>
                <a:spcPct val="90000"/>
              </a:lnSpc>
              <a:spcAft>
                <a:spcPts val="2941"/>
              </a:spcAft>
              <a:buClr>
                <a:srgbClr val="0078D7"/>
              </a:buClr>
              <a:buFont typeface="Wingdings" panose="05000000000000000000" pitchFamily="2" charset="2"/>
              <a:buChar char="ü"/>
            </a:pPr>
            <a:r>
              <a:rPr lang="en-US" sz="1568" dirty="0">
                <a:gradFill>
                  <a:gsLst>
                    <a:gs pos="2917">
                      <a:srgbClr val="353535"/>
                    </a:gs>
                    <a:gs pos="30000">
                      <a:srgbClr val="353535"/>
                    </a:gs>
                  </a:gsLst>
                  <a:lin ang="5400000" scaled="0"/>
                </a:gradFill>
                <a:latin typeface="Segoe UI Semilight"/>
              </a:rPr>
              <a:t>Deliver reliable </a:t>
            </a:r>
            <a:br>
              <a:rPr lang="en-US" sz="1568" dirty="0">
                <a:gradFill>
                  <a:gsLst>
                    <a:gs pos="2917">
                      <a:srgbClr val="353535"/>
                    </a:gs>
                    <a:gs pos="30000">
                      <a:srgbClr val="353535"/>
                    </a:gs>
                  </a:gsLst>
                  <a:lin ang="5400000" scaled="0"/>
                </a:gradFill>
                <a:latin typeface="Segoe UI Semilight"/>
              </a:rPr>
            </a:br>
            <a:r>
              <a:rPr lang="en-US" sz="1568" dirty="0">
                <a:gradFill>
                  <a:gsLst>
                    <a:gs pos="2917">
                      <a:srgbClr val="353535"/>
                    </a:gs>
                    <a:gs pos="30000">
                      <a:srgbClr val="353535"/>
                    </a:gs>
                  </a:gsLst>
                  <a:lin ang="5400000" scaled="0"/>
                </a:gradFill>
                <a:latin typeface="Segoe UI Semilight"/>
              </a:rPr>
              <a:t>app experience</a:t>
            </a:r>
          </a:p>
          <a:p>
            <a:pPr marL="280121" indent="-280121" defTabSz="914314">
              <a:lnSpc>
                <a:spcPct val="90000"/>
              </a:lnSpc>
              <a:spcAft>
                <a:spcPts val="2941"/>
              </a:spcAft>
              <a:buClr>
                <a:srgbClr val="0078D7"/>
              </a:buClr>
              <a:buFont typeface="Wingdings" panose="05000000000000000000" pitchFamily="2" charset="2"/>
              <a:buChar char="ü"/>
            </a:pPr>
            <a:r>
              <a:rPr lang="en-US" sz="1568" dirty="0">
                <a:gradFill>
                  <a:gsLst>
                    <a:gs pos="2917">
                      <a:srgbClr val="353535"/>
                    </a:gs>
                    <a:gs pos="30000">
                      <a:srgbClr val="353535"/>
                    </a:gs>
                  </a:gsLst>
                  <a:lin ang="5400000" scaled="0"/>
                </a:gradFill>
                <a:latin typeface="Segoe UI Semilight"/>
              </a:rPr>
              <a:t>Leverage existing, </a:t>
            </a:r>
            <a:br>
              <a:rPr lang="en-US" sz="1568" dirty="0">
                <a:gradFill>
                  <a:gsLst>
                    <a:gs pos="2917">
                      <a:srgbClr val="353535"/>
                    </a:gs>
                    <a:gs pos="30000">
                      <a:srgbClr val="353535"/>
                    </a:gs>
                  </a:gsLst>
                  <a:lin ang="5400000" scaled="0"/>
                </a:gradFill>
                <a:latin typeface="Segoe UI Semilight"/>
              </a:rPr>
            </a:br>
            <a:r>
              <a:rPr lang="en-US" sz="1568" dirty="0">
                <a:gradFill>
                  <a:gsLst>
                    <a:gs pos="2917">
                      <a:srgbClr val="353535"/>
                    </a:gs>
                    <a:gs pos="30000">
                      <a:srgbClr val="353535"/>
                    </a:gs>
                  </a:gsLst>
                  <a:lin ang="5400000" scaled="0"/>
                </a:gradFill>
                <a:latin typeface="Segoe UI Semilight"/>
              </a:rPr>
              <a:t>on premises data </a:t>
            </a:r>
          </a:p>
          <a:p>
            <a:pPr marL="280121" indent="-280121" defTabSz="914314">
              <a:spcAft>
                <a:spcPts val="588"/>
              </a:spcAft>
              <a:buClr>
                <a:srgbClr val="0078D7"/>
              </a:buClr>
              <a:buFont typeface="Wingdings" panose="05000000000000000000" pitchFamily="2" charset="2"/>
              <a:buChar char="ü"/>
            </a:pPr>
            <a:r>
              <a:rPr lang="en-US" sz="1568" dirty="0">
                <a:gradFill>
                  <a:gsLst>
                    <a:gs pos="2917">
                      <a:srgbClr val="353535"/>
                    </a:gs>
                    <a:gs pos="30000">
                      <a:srgbClr val="353535"/>
                    </a:gs>
                  </a:gsLst>
                  <a:lin ang="5400000" scaled="0"/>
                </a:gradFill>
                <a:latin typeface="Segoe UI Semilight"/>
              </a:rPr>
              <a:t>Connect to business</a:t>
            </a:r>
          </a:p>
          <a:p>
            <a:pPr defTabSz="914314">
              <a:lnSpc>
                <a:spcPct val="90000"/>
              </a:lnSpc>
              <a:spcAft>
                <a:spcPts val="2941"/>
              </a:spcAft>
              <a:buClr>
                <a:srgbClr val="0078D7"/>
              </a:buClr>
            </a:pPr>
            <a:r>
              <a:rPr lang="en-US" sz="1568" dirty="0">
                <a:gradFill>
                  <a:gsLst>
                    <a:gs pos="2917">
                      <a:srgbClr val="353535"/>
                    </a:gs>
                    <a:gs pos="30000">
                      <a:srgbClr val="353535"/>
                    </a:gs>
                  </a:gsLst>
                  <a:lin ang="5400000" scaled="0"/>
                </a:gradFill>
                <a:latin typeface="Segoe UI Semilight"/>
              </a:rPr>
              <a:t>     processes </a:t>
            </a:r>
          </a:p>
          <a:p>
            <a:pPr marL="280121" indent="-280121" defTabSz="914314">
              <a:lnSpc>
                <a:spcPct val="90000"/>
              </a:lnSpc>
              <a:spcAft>
                <a:spcPts val="2941"/>
              </a:spcAft>
              <a:buClr>
                <a:srgbClr val="0078D7"/>
              </a:buClr>
              <a:buFont typeface="Wingdings" panose="05000000000000000000" pitchFamily="2" charset="2"/>
              <a:buChar char="ü"/>
            </a:pPr>
            <a:r>
              <a:rPr lang="en-US" sz="1568" dirty="0">
                <a:gradFill>
                  <a:gsLst>
                    <a:gs pos="2917">
                      <a:srgbClr val="353535"/>
                    </a:gs>
                    <a:gs pos="30000">
                      <a:srgbClr val="353535"/>
                    </a:gs>
                  </a:gsLst>
                  <a:lin ang="5400000" scaled="0"/>
                </a:gradFill>
                <a:latin typeface="Segoe UI Semilight"/>
              </a:rPr>
              <a:t>Simplify corporate </a:t>
            </a:r>
            <a:br>
              <a:rPr lang="en-US" sz="1568" dirty="0">
                <a:gradFill>
                  <a:gsLst>
                    <a:gs pos="2917">
                      <a:srgbClr val="353535"/>
                    </a:gs>
                    <a:gs pos="30000">
                      <a:srgbClr val="353535"/>
                    </a:gs>
                  </a:gsLst>
                  <a:lin ang="5400000" scaled="0"/>
                </a:gradFill>
                <a:latin typeface="Segoe UI Semilight"/>
              </a:rPr>
            </a:br>
            <a:r>
              <a:rPr lang="en-US" sz="1568" dirty="0">
                <a:gradFill>
                  <a:gsLst>
                    <a:gs pos="2917">
                      <a:srgbClr val="353535"/>
                    </a:gs>
                    <a:gs pos="30000">
                      <a:srgbClr val="353535"/>
                    </a:gs>
                  </a:gsLst>
                  <a:lin ang="5400000" scaled="0"/>
                </a:gradFill>
                <a:latin typeface="Segoe UI Semilight"/>
              </a:rPr>
              <a:t>identity integration</a:t>
            </a:r>
          </a:p>
          <a:p>
            <a:pPr marL="280121" indent="-280121" defTabSz="914314">
              <a:lnSpc>
                <a:spcPct val="90000"/>
              </a:lnSpc>
              <a:spcAft>
                <a:spcPts val="2941"/>
              </a:spcAft>
              <a:buClr>
                <a:srgbClr val="0078D7"/>
              </a:buClr>
              <a:buFont typeface="Wingdings" panose="05000000000000000000" pitchFamily="2" charset="2"/>
              <a:buChar char="ü"/>
            </a:pPr>
            <a:endParaRPr lang="en-US" sz="1568" dirty="0">
              <a:gradFill>
                <a:gsLst>
                  <a:gs pos="2917">
                    <a:srgbClr val="353535"/>
                  </a:gs>
                  <a:gs pos="30000">
                    <a:srgbClr val="353535"/>
                  </a:gs>
                </a:gsLst>
                <a:lin ang="5400000" scaled="0"/>
              </a:gradFill>
              <a:latin typeface="Segoe UI Semilight"/>
            </a:endParaRPr>
          </a:p>
        </p:txBody>
      </p:sp>
      <p:sp>
        <p:nvSpPr>
          <p:cNvPr id="313" name="TextBox 312">
            <a:extLst>
              <a:ext uri="{FF2B5EF4-FFF2-40B4-BE49-F238E27FC236}">
                <a16:creationId xmlns:a16="http://schemas.microsoft.com/office/drawing/2014/main" id="{AFF16CCA-1520-4C7B-95BD-7BDA20BE570D}"/>
              </a:ext>
            </a:extLst>
          </p:cNvPr>
          <p:cNvSpPr txBox="1"/>
          <p:nvPr/>
        </p:nvSpPr>
        <p:spPr>
          <a:xfrm>
            <a:off x="4494939" y="2705876"/>
            <a:ext cx="817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High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availability</a:t>
            </a:r>
          </a:p>
        </p:txBody>
      </p:sp>
      <p:sp>
        <p:nvSpPr>
          <p:cNvPr id="315" name="TextBox 314">
            <a:extLst>
              <a:ext uri="{FF2B5EF4-FFF2-40B4-BE49-F238E27FC236}">
                <a16:creationId xmlns:a16="http://schemas.microsoft.com/office/drawing/2014/main" id="{8882FA4E-DFBD-40A6-85E1-93CF97B6FF4E}"/>
              </a:ext>
            </a:extLst>
          </p:cNvPr>
          <p:cNvSpPr txBox="1"/>
          <p:nvPr/>
        </p:nvSpPr>
        <p:spPr>
          <a:xfrm>
            <a:off x="5548585" y="2705876"/>
            <a:ext cx="875218"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Backup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restore</a:t>
            </a:r>
          </a:p>
        </p:txBody>
      </p:sp>
      <p:sp>
        <p:nvSpPr>
          <p:cNvPr id="323" name="TextBox 322">
            <a:extLst>
              <a:ext uri="{FF2B5EF4-FFF2-40B4-BE49-F238E27FC236}">
                <a16:creationId xmlns:a16="http://schemas.microsoft.com/office/drawing/2014/main" id="{79BAE895-0A11-41E4-A1D4-3B69BE91E178}"/>
              </a:ext>
            </a:extLst>
          </p:cNvPr>
          <p:cNvSpPr txBox="1"/>
          <p:nvPr/>
        </p:nvSpPr>
        <p:spPr>
          <a:xfrm>
            <a:off x="10599990" y="3535730"/>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Monitoring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spc="-29"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diagnostic</a:t>
            </a:r>
          </a:p>
        </p:txBody>
      </p:sp>
      <p:grpSp>
        <p:nvGrpSpPr>
          <p:cNvPr id="327" name="Group 326">
            <a:extLst>
              <a:ext uri="{FF2B5EF4-FFF2-40B4-BE49-F238E27FC236}">
                <a16:creationId xmlns:a16="http://schemas.microsoft.com/office/drawing/2014/main" id="{12937F75-BCED-449D-AAC2-04FF371AE8C5}"/>
              </a:ext>
            </a:extLst>
          </p:cNvPr>
          <p:cNvGrpSpPr>
            <a:grpSpLocks noChangeAspect="1"/>
          </p:cNvGrpSpPr>
          <p:nvPr/>
        </p:nvGrpSpPr>
        <p:grpSpPr>
          <a:xfrm>
            <a:off x="11120040" y="3158813"/>
            <a:ext cx="394183" cy="358570"/>
            <a:chOff x="4048125" y="3987800"/>
            <a:chExt cx="773113" cy="703263"/>
          </a:xfrm>
          <a:solidFill>
            <a:schemeClr val="accent1"/>
          </a:solidFill>
        </p:grpSpPr>
        <p:sp>
          <p:nvSpPr>
            <p:cNvPr id="331" name="Freeform 20">
              <a:extLst>
                <a:ext uri="{FF2B5EF4-FFF2-40B4-BE49-F238E27FC236}">
                  <a16:creationId xmlns:a16="http://schemas.microsoft.com/office/drawing/2014/main" id="{F1605767-CDA3-4BAE-8D71-7341F18AFC35}"/>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332" name="Freeform 21">
              <a:extLst>
                <a:ext uri="{FF2B5EF4-FFF2-40B4-BE49-F238E27FC236}">
                  <a16:creationId xmlns:a16="http://schemas.microsoft.com/office/drawing/2014/main" id="{CB38483A-BB33-4A6D-9092-8EA30248CC1D}"/>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334" name="Freeform 22">
              <a:extLst>
                <a:ext uri="{FF2B5EF4-FFF2-40B4-BE49-F238E27FC236}">
                  <a16:creationId xmlns:a16="http://schemas.microsoft.com/office/drawing/2014/main" id="{B018D8D3-FFD1-4B25-9C08-D40B896826EB}"/>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335" name="Rectangle 23">
              <a:extLst>
                <a:ext uri="{FF2B5EF4-FFF2-40B4-BE49-F238E27FC236}">
                  <a16:creationId xmlns:a16="http://schemas.microsoft.com/office/drawing/2014/main" id="{19AFB97D-6B4C-4407-980D-AAB60D0A278E}"/>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grpSp>
      <p:sp>
        <p:nvSpPr>
          <p:cNvPr id="381" name="Freeform 28">
            <a:extLst>
              <a:ext uri="{FF2B5EF4-FFF2-40B4-BE49-F238E27FC236}">
                <a16:creationId xmlns:a16="http://schemas.microsoft.com/office/drawing/2014/main" id="{5E665723-A30E-4046-B53F-84AC9E957CEE}"/>
              </a:ext>
            </a:extLst>
          </p:cNvPr>
          <p:cNvSpPr>
            <a:spLocks noChangeAspect="1" noEditPoints="1"/>
          </p:cNvSpPr>
          <p:nvPr/>
        </p:nvSpPr>
        <p:spPr bwMode="gray">
          <a:xfrm>
            <a:off x="10252003" y="2232442"/>
            <a:ext cx="337178" cy="35857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chemeClr val="accent1"/>
          </a:solidFill>
          <a:ln>
            <a:noFill/>
          </a:ln>
          <a:extLst/>
        </p:spPr>
        <p:txBody>
          <a:bodyPr vert="horz" wrap="square" lIns="87868" tIns="43933" rIns="87868" bIns="43933" numCol="1" anchor="t" anchorCtr="0" compatLnSpc="1">
            <a:prstTxWarp prst="textNoShape">
              <a:avLst/>
            </a:prstTxWarp>
          </a:bodyPr>
          <a:lstStyle/>
          <a:p>
            <a:pPr defTabSz="878559">
              <a:defRPr/>
            </a:pPr>
            <a:endParaRPr lang="en-US" sz="1730" kern="0">
              <a:gradFill>
                <a:gsLst>
                  <a:gs pos="0">
                    <a:srgbClr val="353535"/>
                  </a:gs>
                  <a:gs pos="100000">
                    <a:srgbClr val="353535"/>
                  </a:gs>
                </a:gsLst>
                <a:lin ang="5400000" scaled="0"/>
              </a:gradFill>
              <a:latin typeface="Segoe UI"/>
            </a:endParaRPr>
          </a:p>
        </p:txBody>
      </p:sp>
      <p:sp>
        <p:nvSpPr>
          <p:cNvPr id="382" name="TextBox 381">
            <a:extLst>
              <a:ext uri="{FF2B5EF4-FFF2-40B4-BE49-F238E27FC236}">
                <a16:creationId xmlns:a16="http://schemas.microsoft.com/office/drawing/2014/main" id="{4230C8BB-E171-4E72-BC97-B3ECF89E0D16}"/>
              </a:ext>
            </a:extLst>
          </p:cNvPr>
          <p:cNvSpPr txBox="1"/>
          <p:nvPr/>
        </p:nvSpPr>
        <p:spPr>
          <a:xfrm>
            <a:off x="10115773" y="2644923"/>
            <a:ext cx="609636"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Global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scale</a:t>
            </a:r>
          </a:p>
        </p:txBody>
      </p:sp>
      <p:sp>
        <p:nvSpPr>
          <p:cNvPr id="389" name="TextBox 388">
            <a:extLst>
              <a:ext uri="{FF2B5EF4-FFF2-40B4-BE49-F238E27FC236}">
                <a16:creationId xmlns:a16="http://schemas.microsoft.com/office/drawing/2014/main" id="{8C2A9110-5D8E-4FAC-9189-1C672463F84D}"/>
              </a:ext>
            </a:extLst>
          </p:cNvPr>
          <p:cNvSpPr txBox="1"/>
          <p:nvPr/>
        </p:nvSpPr>
        <p:spPr>
          <a:xfrm>
            <a:off x="11034314" y="2644924"/>
            <a:ext cx="565635"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Clone </a:t>
            </a:r>
          </a:p>
        </p:txBody>
      </p:sp>
      <p:pic>
        <p:nvPicPr>
          <p:cNvPr id="390" name="Picture 389">
            <a:extLst>
              <a:ext uri="{FF2B5EF4-FFF2-40B4-BE49-F238E27FC236}">
                <a16:creationId xmlns:a16="http://schemas.microsoft.com/office/drawing/2014/main" id="{0DA2E03C-4B1F-4F99-8A11-14556ABB341B}"/>
              </a:ext>
            </a:extLst>
          </p:cNvPr>
          <p:cNvPicPr>
            <a:picLocks noChangeAspect="1"/>
          </p:cNvPicPr>
          <p:nvPr/>
        </p:nvPicPr>
        <p:blipFill>
          <a:blip r:embed="rId3"/>
          <a:stretch>
            <a:fillRect/>
          </a:stretch>
        </p:blipFill>
        <p:spPr>
          <a:xfrm>
            <a:off x="11145887" y="2232442"/>
            <a:ext cx="342486" cy="358570"/>
          </a:xfrm>
          <a:prstGeom prst="rect">
            <a:avLst/>
          </a:prstGeom>
        </p:spPr>
      </p:pic>
      <p:cxnSp>
        <p:nvCxnSpPr>
          <p:cNvPr id="394" name="Straight Connector 393">
            <a:extLst>
              <a:ext uri="{FF2B5EF4-FFF2-40B4-BE49-F238E27FC236}">
                <a16:creationId xmlns:a16="http://schemas.microsoft.com/office/drawing/2014/main" id="{2899C86E-957D-4BED-9E71-9EF278AA187D}"/>
              </a:ext>
            </a:extLst>
          </p:cNvPr>
          <p:cNvCxnSpPr>
            <a:cxnSpLocks/>
          </p:cNvCxnSpPr>
          <p:nvPr/>
        </p:nvCxnSpPr>
        <p:spPr>
          <a:xfrm>
            <a:off x="2937421" y="3147154"/>
            <a:ext cx="366068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7D2642E9-7CEA-443A-B5C3-D66A46FB0C4C}"/>
              </a:ext>
            </a:extLst>
          </p:cNvPr>
          <p:cNvCxnSpPr/>
          <p:nvPr/>
        </p:nvCxnSpPr>
        <p:spPr>
          <a:xfrm>
            <a:off x="2427934" y="1898519"/>
            <a:ext cx="0" cy="4667969"/>
          </a:xfrm>
          <a:prstGeom prst="line">
            <a:avLst/>
          </a:prstGeom>
          <a:solidFill>
            <a:schemeClr val="bg2"/>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6" name="Straight Connector 395">
            <a:extLst>
              <a:ext uri="{FF2B5EF4-FFF2-40B4-BE49-F238E27FC236}">
                <a16:creationId xmlns:a16="http://schemas.microsoft.com/office/drawing/2014/main" id="{BEA16AAF-0788-4AD4-BE77-3E31ECDBD461}"/>
              </a:ext>
            </a:extLst>
          </p:cNvPr>
          <p:cNvCxnSpPr/>
          <p:nvPr/>
        </p:nvCxnSpPr>
        <p:spPr>
          <a:xfrm>
            <a:off x="6983173" y="1898519"/>
            <a:ext cx="0" cy="4667969"/>
          </a:xfrm>
          <a:prstGeom prst="line">
            <a:avLst/>
          </a:prstGeom>
          <a:solidFill>
            <a:schemeClr val="bg2"/>
          </a:solid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9" name="Straight Connector 398">
            <a:extLst>
              <a:ext uri="{FF2B5EF4-FFF2-40B4-BE49-F238E27FC236}">
                <a16:creationId xmlns:a16="http://schemas.microsoft.com/office/drawing/2014/main" id="{E1341007-22D3-468E-B9BB-0D1CFE072936}"/>
              </a:ext>
            </a:extLst>
          </p:cNvPr>
          <p:cNvCxnSpPr>
            <a:cxnSpLocks/>
          </p:cNvCxnSpPr>
          <p:nvPr/>
        </p:nvCxnSpPr>
        <p:spPr>
          <a:xfrm>
            <a:off x="7460098" y="3029778"/>
            <a:ext cx="428072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64D3E0D5-769D-4CBD-B7FB-2B4840493DB4}"/>
              </a:ext>
            </a:extLst>
          </p:cNvPr>
          <p:cNvCxnSpPr>
            <a:cxnSpLocks/>
          </p:cNvCxnSpPr>
          <p:nvPr/>
        </p:nvCxnSpPr>
        <p:spPr>
          <a:xfrm>
            <a:off x="7460098" y="4004646"/>
            <a:ext cx="428072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C65D3AB5-659A-4D63-88B3-139C852A2C36}"/>
              </a:ext>
            </a:extLst>
          </p:cNvPr>
          <p:cNvCxnSpPr>
            <a:cxnSpLocks/>
          </p:cNvCxnSpPr>
          <p:nvPr/>
        </p:nvCxnSpPr>
        <p:spPr>
          <a:xfrm>
            <a:off x="7408554" y="4952906"/>
            <a:ext cx="428072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3" name="TextBox 542">
            <a:extLst>
              <a:ext uri="{FF2B5EF4-FFF2-40B4-BE49-F238E27FC236}">
                <a16:creationId xmlns:a16="http://schemas.microsoft.com/office/drawing/2014/main" id="{75358832-98E0-41B5-94F7-650BE515D0C2}"/>
              </a:ext>
            </a:extLst>
          </p:cNvPr>
          <p:cNvSpPr txBox="1"/>
          <p:nvPr/>
        </p:nvSpPr>
        <p:spPr>
          <a:xfrm>
            <a:off x="10063914" y="3525928"/>
            <a:ext cx="713355"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Auto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patching</a:t>
            </a:r>
          </a:p>
        </p:txBody>
      </p:sp>
      <p:pic>
        <p:nvPicPr>
          <p:cNvPr id="544" name="Picture 543">
            <a:extLst>
              <a:ext uri="{FF2B5EF4-FFF2-40B4-BE49-F238E27FC236}">
                <a16:creationId xmlns:a16="http://schemas.microsoft.com/office/drawing/2014/main" id="{9975BBBD-DE6F-44E0-AD21-77521941C6CD}"/>
              </a:ext>
            </a:extLst>
          </p:cNvPr>
          <p:cNvPicPr>
            <a:picLocks noChangeAspect="1"/>
          </p:cNvPicPr>
          <p:nvPr/>
        </p:nvPicPr>
        <p:blipFill>
          <a:blip r:embed="rId4"/>
          <a:stretch>
            <a:fillRect/>
          </a:stretch>
        </p:blipFill>
        <p:spPr>
          <a:xfrm>
            <a:off x="10220886" y="3182309"/>
            <a:ext cx="399409" cy="358570"/>
          </a:xfrm>
          <a:prstGeom prst="rect">
            <a:avLst/>
          </a:prstGeom>
        </p:spPr>
      </p:pic>
      <p:sp>
        <p:nvSpPr>
          <p:cNvPr id="545" name="TextBox 544">
            <a:extLst>
              <a:ext uri="{FF2B5EF4-FFF2-40B4-BE49-F238E27FC236}">
                <a16:creationId xmlns:a16="http://schemas.microsoft.com/office/drawing/2014/main" id="{3F71C2DB-D3B4-499C-B635-1846833B57A8}"/>
              </a:ext>
            </a:extLst>
          </p:cNvPr>
          <p:cNvSpPr txBox="1"/>
          <p:nvPr/>
        </p:nvSpPr>
        <p:spPr>
          <a:xfrm>
            <a:off x="10806632" y="4428774"/>
            <a:ext cx="1020997" cy="370852"/>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lnSpc>
                <a:spcPct val="85000"/>
              </a:lnSpc>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App Service environment</a:t>
            </a:r>
          </a:p>
        </p:txBody>
      </p:sp>
      <p:sp>
        <p:nvSpPr>
          <p:cNvPr id="547" name="TextBox 546">
            <a:extLst>
              <a:ext uri="{FF2B5EF4-FFF2-40B4-BE49-F238E27FC236}">
                <a16:creationId xmlns:a16="http://schemas.microsoft.com/office/drawing/2014/main" id="{9651EA3E-B0F4-4E24-8214-945DF6E12A77}"/>
              </a:ext>
            </a:extLst>
          </p:cNvPr>
          <p:cNvSpPr txBox="1"/>
          <p:nvPr/>
        </p:nvSpPr>
        <p:spPr>
          <a:xfrm>
            <a:off x="10392921" y="4412180"/>
            <a:ext cx="463487"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WAF</a:t>
            </a:r>
          </a:p>
        </p:txBody>
      </p:sp>
      <p:sp>
        <p:nvSpPr>
          <p:cNvPr id="548" name="TextBox 547">
            <a:extLst>
              <a:ext uri="{FF2B5EF4-FFF2-40B4-BE49-F238E27FC236}">
                <a16:creationId xmlns:a16="http://schemas.microsoft.com/office/drawing/2014/main" id="{5E4C9BB3-5275-4C66-808D-D51BF2D0EFF8}"/>
              </a:ext>
            </a:extLst>
          </p:cNvPr>
          <p:cNvSpPr txBox="1"/>
          <p:nvPr/>
        </p:nvSpPr>
        <p:spPr>
          <a:xfrm>
            <a:off x="9610935" y="4428774"/>
            <a:ext cx="655210" cy="370852"/>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lnSpc>
                <a:spcPct val="85000"/>
              </a:lnSpc>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VPN </a:t>
            </a:r>
            <a:b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support</a:t>
            </a:r>
          </a:p>
        </p:txBody>
      </p:sp>
      <p:pic>
        <p:nvPicPr>
          <p:cNvPr id="551" name="Picture 550">
            <a:extLst>
              <a:ext uri="{FF2B5EF4-FFF2-40B4-BE49-F238E27FC236}">
                <a16:creationId xmlns:a16="http://schemas.microsoft.com/office/drawing/2014/main" id="{F672CEA0-E4FF-448D-8EC6-FD3DDD304BCA}"/>
              </a:ext>
            </a:extLst>
          </p:cNvPr>
          <p:cNvPicPr>
            <a:picLocks noChangeAspect="1"/>
          </p:cNvPicPr>
          <p:nvPr/>
        </p:nvPicPr>
        <p:blipFill>
          <a:blip r:embed="rId5"/>
          <a:stretch>
            <a:fillRect/>
          </a:stretch>
        </p:blipFill>
        <p:spPr>
          <a:xfrm>
            <a:off x="9769730" y="4049902"/>
            <a:ext cx="337623" cy="358570"/>
          </a:xfrm>
          <a:prstGeom prst="rect">
            <a:avLst/>
          </a:prstGeom>
        </p:spPr>
      </p:pic>
      <p:sp>
        <p:nvSpPr>
          <p:cNvPr id="554" name="TextBox 553">
            <a:extLst>
              <a:ext uri="{FF2B5EF4-FFF2-40B4-BE49-F238E27FC236}">
                <a16:creationId xmlns:a16="http://schemas.microsoft.com/office/drawing/2014/main" id="{58653A0A-CFF5-4594-BAFF-C4A149F15C0F}"/>
              </a:ext>
            </a:extLst>
          </p:cNvPr>
          <p:cNvSpPr txBox="1"/>
          <p:nvPr/>
        </p:nvSpPr>
        <p:spPr>
          <a:xfrm>
            <a:off x="4442383" y="3701338"/>
            <a:ext cx="1054368"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Express routes</a:t>
            </a:r>
          </a:p>
        </p:txBody>
      </p:sp>
      <p:sp>
        <p:nvSpPr>
          <p:cNvPr id="556" name="TextBox 555">
            <a:extLst>
              <a:ext uri="{FF2B5EF4-FFF2-40B4-BE49-F238E27FC236}">
                <a16:creationId xmlns:a16="http://schemas.microsoft.com/office/drawing/2014/main" id="{BEF1F58B-92FB-454E-9E10-F975E0618D1A}"/>
              </a:ext>
            </a:extLst>
          </p:cNvPr>
          <p:cNvSpPr txBox="1"/>
          <p:nvPr/>
        </p:nvSpPr>
        <p:spPr>
          <a:xfrm>
            <a:off x="5588076" y="4564786"/>
            <a:ext cx="796236" cy="238010"/>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Logic App</a:t>
            </a:r>
          </a:p>
        </p:txBody>
      </p:sp>
      <p:sp>
        <p:nvSpPr>
          <p:cNvPr id="557" name="TextBox 556">
            <a:extLst>
              <a:ext uri="{FF2B5EF4-FFF2-40B4-BE49-F238E27FC236}">
                <a16:creationId xmlns:a16="http://schemas.microsoft.com/office/drawing/2014/main" id="{AE8769B2-E64D-4027-AC9B-ADA4FF13D6A7}"/>
              </a:ext>
            </a:extLst>
          </p:cNvPr>
          <p:cNvSpPr txBox="1"/>
          <p:nvPr/>
        </p:nvSpPr>
        <p:spPr>
          <a:xfrm>
            <a:off x="5375722" y="3720892"/>
            <a:ext cx="1220946"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VNET integration</a:t>
            </a:r>
          </a:p>
        </p:txBody>
      </p:sp>
      <p:pic>
        <p:nvPicPr>
          <p:cNvPr id="561" name="Picture 560">
            <a:extLst>
              <a:ext uri="{FF2B5EF4-FFF2-40B4-BE49-F238E27FC236}">
                <a16:creationId xmlns:a16="http://schemas.microsoft.com/office/drawing/2014/main" id="{2868CF37-65C5-4314-9C1D-348C6AAB7B68}"/>
              </a:ext>
            </a:extLst>
          </p:cNvPr>
          <p:cNvPicPr>
            <a:picLocks noChangeAspect="1"/>
          </p:cNvPicPr>
          <p:nvPr/>
        </p:nvPicPr>
        <p:blipFill>
          <a:blip r:embed="rId6"/>
          <a:stretch>
            <a:fillRect/>
          </a:stretch>
        </p:blipFill>
        <p:spPr>
          <a:xfrm>
            <a:off x="4679520" y="3318489"/>
            <a:ext cx="580094" cy="358570"/>
          </a:xfrm>
          <a:prstGeom prst="rect">
            <a:avLst/>
          </a:prstGeom>
        </p:spPr>
      </p:pic>
      <p:sp>
        <p:nvSpPr>
          <p:cNvPr id="563" name="TextBox 562">
            <a:extLst>
              <a:ext uri="{FF2B5EF4-FFF2-40B4-BE49-F238E27FC236}">
                <a16:creationId xmlns:a16="http://schemas.microsoft.com/office/drawing/2014/main" id="{5A1B9626-CA67-4B3F-9E43-14A2359EEB4F}"/>
              </a:ext>
            </a:extLst>
          </p:cNvPr>
          <p:cNvSpPr txBox="1"/>
          <p:nvPr/>
        </p:nvSpPr>
        <p:spPr>
          <a:xfrm>
            <a:off x="5313958" y="5262560"/>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Corporate AAD</a:t>
            </a:r>
          </a:p>
        </p:txBody>
      </p:sp>
      <p:sp>
        <p:nvSpPr>
          <p:cNvPr id="565" name="Rectangle 564">
            <a:extLst>
              <a:ext uri="{FF2B5EF4-FFF2-40B4-BE49-F238E27FC236}">
                <a16:creationId xmlns:a16="http://schemas.microsoft.com/office/drawing/2014/main" id="{72CFCA95-5005-4971-B7C4-4A0E519E9E68}"/>
              </a:ext>
            </a:extLst>
          </p:cNvPr>
          <p:cNvSpPr/>
          <p:nvPr/>
        </p:nvSpPr>
        <p:spPr>
          <a:xfrm>
            <a:off x="10124867" y="5523363"/>
            <a:ext cx="627340" cy="389227"/>
          </a:xfrm>
          <a:prstGeom prst="rect">
            <a:avLst/>
          </a:prstGeom>
        </p:spPr>
        <p:txBody>
          <a:bodyPr wrap="square">
            <a:spAutoFit/>
          </a:bodyPr>
          <a:lstStyle/>
          <a:p>
            <a:pPr algn="ctr" defTabSz="878559">
              <a:lnSpc>
                <a:spcPct val="90000"/>
              </a:lnSpc>
              <a:spcAft>
                <a:spcPts val="576"/>
              </a:spcAft>
              <a:tabLst>
                <a:tab pos="860864" algn="l"/>
              </a:tabLst>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Offline </a:t>
            </a:r>
            <a:b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sync</a:t>
            </a:r>
          </a:p>
        </p:txBody>
      </p:sp>
      <p:sp>
        <p:nvSpPr>
          <p:cNvPr id="566" name="Rectangle 565">
            <a:extLst>
              <a:ext uri="{FF2B5EF4-FFF2-40B4-BE49-F238E27FC236}">
                <a16:creationId xmlns:a16="http://schemas.microsoft.com/office/drawing/2014/main" id="{8942499A-686C-4695-A094-76C6C225A6A7}"/>
              </a:ext>
            </a:extLst>
          </p:cNvPr>
          <p:cNvSpPr/>
          <p:nvPr/>
        </p:nvSpPr>
        <p:spPr>
          <a:xfrm>
            <a:off x="10868973" y="5523363"/>
            <a:ext cx="932208" cy="390876"/>
          </a:xfrm>
          <a:prstGeom prst="rect">
            <a:avLst/>
          </a:prstGeom>
        </p:spPr>
        <p:txBody>
          <a:bodyPr wrap="square">
            <a:spAutoFit/>
          </a:bodyPr>
          <a:lstStyle/>
          <a:p>
            <a:pPr algn="ctr" defTabSz="878559">
              <a:lnSpc>
                <a:spcPct val="90000"/>
              </a:lnSpc>
              <a:spcAft>
                <a:spcPts val="576"/>
              </a:spcAft>
              <a:tabLst>
                <a:tab pos="860864" algn="l"/>
              </a:tabLst>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Push </a:t>
            </a:r>
            <a:b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notifications</a:t>
            </a:r>
          </a:p>
        </p:txBody>
      </p:sp>
      <p:pic>
        <p:nvPicPr>
          <p:cNvPr id="567" name="Picture 566">
            <a:extLst>
              <a:ext uri="{FF2B5EF4-FFF2-40B4-BE49-F238E27FC236}">
                <a16:creationId xmlns:a16="http://schemas.microsoft.com/office/drawing/2014/main" id="{9F79818D-03D6-400E-8948-BEFEB4F030C5}"/>
              </a:ext>
            </a:extLst>
          </p:cNvPr>
          <p:cNvPicPr>
            <a:picLocks noChangeAspect="1"/>
          </p:cNvPicPr>
          <p:nvPr/>
        </p:nvPicPr>
        <p:blipFill>
          <a:blip r:embed="rId7"/>
          <a:stretch>
            <a:fillRect/>
          </a:stretch>
        </p:blipFill>
        <p:spPr>
          <a:xfrm>
            <a:off x="11155931" y="5150081"/>
            <a:ext cx="358292" cy="358570"/>
          </a:xfrm>
          <a:prstGeom prst="rect">
            <a:avLst/>
          </a:prstGeom>
        </p:spPr>
      </p:pic>
      <p:pic>
        <p:nvPicPr>
          <p:cNvPr id="568" name="Picture 567">
            <a:extLst>
              <a:ext uri="{FF2B5EF4-FFF2-40B4-BE49-F238E27FC236}">
                <a16:creationId xmlns:a16="http://schemas.microsoft.com/office/drawing/2014/main" id="{42CDFDF4-5345-428E-98E5-3A3CD611E472}"/>
              </a:ext>
            </a:extLst>
          </p:cNvPr>
          <p:cNvPicPr>
            <a:picLocks noChangeAspect="1"/>
          </p:cNvPicPr>
          <p:nvPr/>
        </p:nvPicPr>
        <p:blipFill>
          <a:blip r:embed="rId8"/>
          <a:stretch>
            <a:fillRect/>
          </a:stretch>
        </p:blipFill>
        <p:spPr>
          <a:xfrm>
            <a:off x="10245172" y="5150081"/>
            <a:ext cx="386729" cy="358570"/>
          </a:xfrm>
          <a:prstGeom prst="rect">
            <a:avLst/>
          </a:prstGeom>
        </p:spPr>
      </p:pic>
      <p:cxnSp>
        <p:nvCxnSpPr>
          <p:cNvPr id="569" name="Straight Connector 568">
            <a:extLst>
              <a:ext uri="{FF2B5EF4-FFF2-40B4-BE49-F238E27FC236}">
                <a16:creationId xmlns:a16="http://schemas.microsoft.com/office/drawing/2014/main" id="{2533989B-5B02-463E-AA53-7AC76ED36FC6}"/>
              </a:ext>
            </a:extLst>
          </p:cNvPr>
          <p:cNvCxnSpPr>
            <a:cxnSpLocks/>
          </p:cNvCxnSpPr>
          <p:nvPr/>
        </p:nvCxnSpPr>
        <p:spPr>
          <a:xfrm flipV="1">
            <a:off x="2917077" y="3950701"/>
            <a:ext cx="3698770" cy="9801"/>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0" name="Group 4">
            <a:extLst>
              <a:ext uri="{FF2B5EF4-FFF2-40B4-BE49-F238E27FC236}">
                <a16:creationId xmlns:a16="http://schemas.microsoft.com/office/drawing/2014/main" id="{D3D40BE7-0169-415E-9A93-DDFE9B892449}"/>
              </a:ext>
            </a:extLst>
          </p:cNvPr>
          <p:cNvGrpSpPr>
            <a:grpSpLocks noChangeAspect="1"/>
          </p:cNvGrpSpPr>
          <p:nvPr/>
        </p:nvGrpSpPr>
        <p:grpSpPr bwMode="auto">
          <a:xfrm>
            <a:off x="10445653" y="4053482"/>
            <a:ext cx="358024" cy="354990"/>
            <a:chOff x="2482" y="821"/>
            <a:chExt cx="2714" cy="2691"/>
          </a:xfrm>
          <a:solidFill>
            <a:schemeClr val="tx2"/>
          </a:solidFill>
        </p:grpSpPr>
        <p:sp>
          <p:nvSpPr>
            <p:cNvPr id="201" name="Freeform 6">
              <a:extLst>
                <a:ext uri="{FF2B5EF4-FFF2-40B4-BE49-F238E27FC236}">
                  <a16:creationId xmlns:a16="http://schemas.microsoft.com/office/drawing/2014/main" id="{1B44F6D9-AD4C-42DA-834A-ADDE340093AC}"/>
                </a:ext>
              </a:extLst>
            </p:cNvPr>
            <p:cNvSpPr>
              <a:spLocks/>
            </p:cNvSpPr>
            <p:nvPr/>
          </p:nvSpPr>
          <p:spPr bwMode="auto">
            <a:xfrm>
              <a:off x="2482" y="2992"/>
              <a:ext cx="1671" cy="518"/>
            </a:xfrm>
            <a:custGeom>
              <a:avLst/>
              <a:gdLst>
                <a:gd name="T0" fmla="*/ 0 w 888"/>
                <a:gd name="T1" fmla="*/ 46 h 276"/>
                <a:gd name="T2" fmla="*/ 18 w 888"/>
                <a:gd name="T3" fmla="*/ 16 h 276"/>
                <a:gd name="T4" fmla="*/ 57 w 888"/>
                <a:gd name="T5" fmla="*/ 0 h 276"/>
                <a:gd name="T6" fmla="*/ 68 w 888"/>
                <a:gd name="T7" fmla="*/ 0 h 276"/>
                <a:gd name="T8" fmla="*/ 824 w 888"/>
                <a:gd name="T9" fmla="*/ 0 h 276"/>
                <a:gd name="T10" fmla="*/ 867 w 888"/>
                <a:gd name="T11" fmla="*/ 12 h 276"/>
                <a:gd name="T12" fmla="*/ 888 w 888"/>
                <a:gd name="T13" fmla="*/ 53 h 276"/>
                <a:gd name="T14" fmla="*/ 888 w 888"/>
                <a:gd name="T15" fmla="*/ 223 h 276"/>
                <a:gd name="T16" fmla="*/ 833 w 888"/>
                <a:gd name="T17" fmla="*/ 276 h 276"/>
                <a:gd name="T18" fmla="*/ 823 w 888"/>
                <a:gd name="T19" fmla="*/ 276 h 276"/>
                <a:gd name="T20" fmla="*/ 65 w 888"/>
                <a:gd name="T21" fmla="*/ 276 h 276"/>
                <a:gd name="T22" fmla="*/ 2 w 888"/>
                <a:gd name="T23" fmla="*/ 233 h 276"/>
                <a:gd name="T24" fmla="*/ 0 w 888"/>
                <a:gd name="T25" fmla="*/ 230 h 276"/>
                <a:gd name="T26" fmla="*/ 0 w 888"/>
                <a:gd name="T27" fmla="*/ 4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8" h="276">
                  <a:moveTo>
                    <a:pt x="0" y="46"/>
                  </a:moveTo>
                  <a:cubicBezTo>
                    <a:pt x="6" y="36"/>
                    <a:pt x="11" y="25"/>
                    <a:pt x="18" y="16"/>
                  </a:cubicBezTo>
                  <a:cubicBezTo>
                    <a:pt x="28" y="4"/>
                    <a:pt x="42" y="0"/>
                    <a:pt x="57" y="0"/>
                  </a:cubicBezTo>
                  <a:cubicBezTo>
                    <a:pt x="61" y="0"/>
                    <a:pt x="64" y="0"/>
                    <a:pt x="68" y="0"/>
                  </a:cubicBezTo>
                  <a:cubicBezTo>
                    <a:pt x="320" y="0"/>
                    <a:pt x="572" y="0"/>
                    <a:pt x="824" y="0"/>
                  </a:cubicBezTo>
                  <a:cubicBezTo>
                    <a:pt x="839" y="0"/>
                    <a:pt x="854" y="2"/>
                    <a:pt x="867" y="12"/>
                  </a:cubicBezTo>
                  <a:cubicBezTo>
                    <a:pt x="880" y="23"/>
                    <a:pt x="888" y="36"/>
                    <a:pt x="888" y="53"/>
                  </a:cubicBezTo>
                  <a:cubicBezTo>
                    <a:pt x="888" y="110"/>
                    <a:pt x="888" y="167"/>
                    <a:pt x="888" y="223"/>
                  </a:cubicBezTo>
                  <a:cubicBezTo>
                    <a:pt x="887" y="252"/>
                    <a:pt x="863" y="275"/>
                    <a:pt x="833" y="276"/>
                  </a:cubicBezTo>
                  <a:cubicBezTo>
                    <a:pt x="830" y="276"/>
                    <a:pt x="827" y="276"/>
                    <a:pt x="823" y="276"/>
                  </a:cubicBezTo>
                  <a:cubicBezTo>
                    <a:pt x="571" y="276"/>
                    <a:pt x="318" y="276"/>
                    <a:pt x="65" y="276"/>
                  </a:cubicBezTo>
                  <a:cubicBezTo>
                    <a:pt x="30" y="276"/>
                    <a:pt x="14" y="265"/>
                    <a:pt x="2" y="233"/>
                  </a:cubicBezTo>
                  <a:cubicBezTo>
                    <a:pt x="2" y="232"/>
                    <a:pt x="1" y="231"/>
                    <a:pt x="0" y="230"/>
                  </a:cubicBezTo>
                  <a:cubicBezTo>
                    <a:pt x="0" y="168"/>
                    <a:pt x="0" y="107"/>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2" name="Freeform 7">
              <a:extLst>
                <a:ext uri="{FF2B5EF4-FFF2-40B4-BE49-F238E27FC236}">
                  <a16:creationId xmlns:a16="http://schemas.microsoft.com/office/drawing/2014/main" id="{9BB78A0C-4946-4E16-9D1C-69F48D404610}"/>
                </a:ext>
              </a:extLst>
            </p:cNvPr>
            <p:cNvSpPr>
              <a:spLocks/>
            </p:cNvSpPr>
            <p:nvPr/>
          </p:nvSpPr>
          <p:spPr bwMode="auto">
            <a:xfrm>
              <a:off x="3527" y="2366"/>
              <a:ext cx="1669" cy="520"/>
            </a:xfrm>
            <a:custGeom>
              <a:avLst/>
              <a:gdLst>
                <a:gd name="T0" fmla="*/ 887 w 887"/>
                <a:gd name="T1" fmla="*/ 231 h 277"/>
                <a:gd name="T2" fmla="*/ 884 w 887"/>
                <a:gd name="T3" fmla="*/ 238 h 277"/>
                <a:gd name="T4" fmla="*/ 840 w 887"/>
                <a:gd name="T5" fmla="*/ 276 h 277"/>
                <a:gd name="T6" fmla="*/ 824 w 887"/>
                <a:gd name="T7" fmla="*/ 277 h 277"/>
                <a:gd name="T8" fmla="*/ 61 w 887"/>
                <a:gd name="T9" fmla="*/ 277 h 277"/>
                <a:gd name="T10" fmla="*/ 1 w 887"/>
                <a:gd name="T11" fmla="*/ 234 h 277"/>
                <a:gd name="T12" fmla="*/ 0 w 887"/>
                <a:gd name="T13" fmla="*/ 217 h 277"/>
                <a:gd name="T14" fmla="*/ 0 w 887"/>
                <a:gd name="T15" fmla="*/ 62 h 277"/>
                <a:gd name="T16" fmla="*/ 61 w 887"/>
                <a:gd name="T17" fmla="*/ 1 h 277"/>
                <a:gd name="T18" fmla="*/ 606 w 887"/>
                <a:gd name="T19" fmla="*/ 1 h 277"/>
                <a:gd name="T20" fmla="*/ 826 w 887"/>
                <a:gd name="T21" fmla="*/ 0 h 277"/>
                <a:gd name="T22" fmla="*/ 883 w 887"/>
                <a:gd name="T23" fmla="*/ 35 h 277"/>
                <a:gd name="T24" fmla="*/ 887 w 887"/>
                <a:gd name="T25" fmla="*/ 46 h 277"/>
                <a:gd name="T26" fmla="*/ 887 w 887"/>
                <a:gd name="T27" fmla="*/ 23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7" h="277">
                  <a:moveTo>
                    <a:pt x="887" y="231"/>
                  </a:moveTo>
                  <a:cubicBezTo>
                    <a:pt x="886" y="234"/>
                    <a:pt x="885" y="236"/>
                    <a:pt x="884" y="238"/>
                  </a:cubicBezTo>
                  <a:cubicBezTo>
                    <a:pt x="877" y="259"/>
                    <a:pt x="862" y="272"/>
                    <a:pt x="840" y="276"/>
                  </a:cubicBezTo>
                  <a:cubicBezTo>
                    <a:pt x="835" y="276"/>
                    <a:pt x="830" y="277"/>
                    <a:pt x="824" y="277"/>
                  </a:cubicBezTo>
                  <a:cubicBezTo>
                    <a:pt x="570" y="277"/>
                    <a:pt x="315" y="277"/>
                    <a:pt x="61" y="277"/>
                  </a:cubicBezTo>
                  <a:cubicBezTo>
                    <a:pt x="29" y="277"/>
                    <a:pt x="8" y="261"/>
                    <a:pt x="1" y="234"/>
                  </a:cubicBezTo>
                  <a:cubicBezTo>
                    <a:pt x="0" y="228"/>
                    <a:pt x="0" y="222"/>
                    <a:pt x="0" y="217"/>
                  </a:cubicBezTo>
                  <a:cubicBezTo>
                    <a:pt x="0" y="165"/>
                    <a:pt x="0" y="113"/>
                    <a:pt x="0" y="62"/>
                  </a:cubicBezTo>
                  <a:cubicBezTo>
                    <a:pt x="0" y="23"/>
                    <a:pt x="22" y="1"/>
                    <a:pt x="61" y="1"/>
                  </a:cubicBezTo>
                  <a:cubicBezTo>
                    <a:pt x="243" y="1"/>
                    <a:pt x="424" y="1"/>
                    <a:pt x="606" y="1"/>
                  </a:cubicBezTo>
                  <a:cubicBezTo>
                    <a:pt x="679" y="1"/>
                    <a:pt x="753" y="1"/>
                    <a:pt x="826" y="0"/>
                  </a:cubicBezTo>
                  <a:cubicBezTo>
                    <a:pt x="852" y="0"/>
                    <a:pt x="872" y="10"/>
                    <a:pt x="883" y="35"/>
                  </a:cubicBezTo>
                  <a:cubicBezTo>
                    <a:pt x="884" y="38"/>
                    <a:pt x="886" y="42"/>
                    <a:pt x="887" y="46"/>
                  </a:cubicBezTo>
                  <a:cubicBezTo>
                    <a:pt x="887" y="108"/>
                    <a:pt x="887" y="170"/>
                    <a:pt x="887" y="231"/>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3" name="Freeform 8">
              <a:extLst>
                <a:ext uri="{FF2B5EF4-FFF2-40B4-BE49-F238E27FC236}">
                  <a16:creationId xmlns:a16="http://schemas.microsoft.com/office/drawing/2014/main" id="{54E946FC-2552-430E-BD4E-B89236669F42}"/>
                </a:ext>
              </a:extLst>
            </p:cNvPr>
            <p:cNvSpPr>
              <a:spLocks/>
            </p:cNvSpPr>
            <p:nvPr/>
          </p:nvSpPr>
          <p:spPr bwMode="auto">
            <a:xfrm>
              <a:off x="4259" y="2992"/>
              <a:ext cx="937" cy="520"/>
            </a:xfrm>
            <a:custGeom>
              <a:avLst/>
              <a:gdLst>
                <a:gd name="T0" fmla="*/ 498 w 498"/>
                <a:gd name="T1" fmla="*/ 230 h 277"/>
                <a:gd name="T2" fmla="*/ 493 w 498"/>
                <a:gd name="T3" fmla="*/ 244 h 277"/>
                <a:gd name="T4" fmla="*/ 442 w 498"/>
                <a:gd name="T5" fmla="*/ 276 h 277"/>
                <a:gd name="T6" fmla="*/ 371 w 498"/>
                <a:gd name="T7" fmla="*/ 276 h 277"/>
                <a:gd name="T8" fmla="*/ 59 w 498"/>
                <a:gd name="T9" fmla="*/ 276 h 277"/>
                <a:gd name="T10" fmla="*/ 2 w 498"/>
                <a:gd name="T11" fmla="*/ 234 h 277"/>
                <a:gd name="T12" fmla="*/ 0 w 498"/>
                <a:gd name="T13" fmla="*/ 199 h 277"/>
                <a:gd name="T14" fmla="*/ 1 w 498"/>
                <a:gd name="T15" fmla="*/ 57 h 277"/>
                <a:gd name="T16" fmla="*/ 40 w 498"/>
                <a:gd name="T17" fmla="*/ 2 h 277"/>
                <a:gd name="T18" fmla="*/ 61 w 498"/>
                <a:gd name="T19" fmla="*/ 0 h 277"/>
                <a:gd name="T20" fmla="*/ 437 w 498"/>
                <a:gd name="T21" fmla="*/ 0 h 277"/>
                <a:gd name="T22" fmla="*/ 496 w 498"/>
                <a:gd name="T23" fmla="*/ 42 h 277"/>
                <a:gd name="T24" fmla="*/ 498 w 498"/>
                <a:gd name="T25" fmla="*/ 46 h 277"/>
                <a:gd name="T26" fmla="*/ 498 w 498"/>
                <a:gd name="T27" fmla="*/ 23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498" y="230"/>
                  </a:moveTo>
                  <a:cubicBezTo>
                    <a:pt x="497" y="234"/>
                    <a:pt x="495" y="239"/>
                    <a:pt x="493" y="244"/>
                  </a:cubicBezTo>
                  <a:cubicBezTo>
                    <a:pt x="483" y="265"/>
                    <a:pt x="465" y="275"/>
                    <a:pt x="442" y="276"/>
                  </a:cubicBezTo>
                  <a:cubicBezTo>
                    <a:pt x="418" y="277"/>
                    <a:pt x="394" y="276"/>
                    <a:pt x="371" y="276"/>
                  </a:cubicBezTo>
                  <a:cubicBezTo>
                    <a:pt x="267" y="276"/>
                    <a:pt x="163" y="276"/>
                    <a:pt x="59" y="276"/>
                  </a:cubicBezTo>
                  <a:cubicBezTo>
                    <a:pt x="31" y="276"/>
                    <a:pt x="8" y="260"/>
                    <a:pt x="2" y="234"/>
                  </a:cubicBezTo>
                  <a:cubicBezTo>
                    <a:pt x="0" y="223"/>
                    <a:pt x="0" y="211"/>
                    <a:pt x="0" y="199"/>
                  </a:cubicBezTo>
                  <a:cubicBezTo>
                    <a:pt x="0" y="151"/>
                    <a:pt x="0" y="104"/>
                    <a:pt x="1" y="57"/>
                  </a:cubicBezTo>
                  <a:cubicBezTo>
                    <a:pt x="1" y="29"/>
                    <a:pt x="15" y="10"/>
                    <a:pt x="40" y="2"/>
                  </a:cubicBezTo>
                  <a:cubicBezTo>
                    <a:pt x="47" y="0"/>
                    <a:pt x="54" y="0"/>
                    <a:pt x="61" y="0"/>
                  </a:cubicBezTo>
                  <a:cubicBezTo>
                    <a:pt x="186" y="0"/>
                    <a:pt x="312" y="0"/>
                    <a:pt x="437" y="0"/>
                  </a:cubicBezTo>
                  <a:cubicBezTo>
                    <a:pt x="469" y="0"/>
                    <a:pt x="485" y="12"/>
                    <a:pt x="496" y="42"/>
                  </a:cubicBezTo>
                  <a:cubicBezTo>
                    <a:pt x="497" y="44"/>
                    <a:pt x="498" y="45"/>
                    <a:pt x="498" y="46"/>
                  </a:cubicBezTo>
                  <a:cubicBezTo>
                    <a:pt x="498" y="107"/>
                    <a:pt x="498" y="168"/>
                    <a:pt x="498" y="230"/>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4" name="Freeform 9">
              <a:extLst>
                <a:ext uri="{FF2B5EF4-FFF2-40B4-BE49-F238E27FC236}">
                  <a16:creationId xmlns:a16="http://schemas.microsoft.com/office/drawing/2014/main" id="{2C20B0DA-637F-4834-AE61-8732F9EF0779}"/>
                </a:ext>
              </a:extLst>
            </p:cNvPr>
            <p:cNvSpPr>
              <a:spLocks/>
            </p:cNvSpPr>
            <p:nvPr/>
          </p:nvSpPr>
          <p:spPr bwMode="auto">
            <a:xfrm>
              <a:off x="2482" y="2366"/>
              <a:ext cx="937" cy="520"/>
            </a:xfrm>
            <a:custGeom>
              <a:avLst/>
              <a:gdLst>
                <a:gd name="T0" fmla="*/ 0 w 498"/>
                <a:gd name="T1" fmla="*/ 46 h 277"/>
                <a:gd name="T2" fmla="*/ 3 w 498"/>
                <a:gd name="T3" fmla="*/ 39 h 277"/>
                <a:gd name="T4" fmla="*/ 47 w 498"/>
                <a:gd name="T5" fmla="*/ 2 h 277"/>
                <a:gd name="T6" fmla="*/ 64 w 498"/>
                <a:gd name="T7" fmla="*/ 1 h 277"/>
                <a:gd name="T8" fmla="*/ 436 w 498"/>
                <a:gd name="T9" fmla="*/ 0 h 277"/>
                <a:gd name="T10" fmla="*/ 493 w 498"/>
                <a:gd name="T11" fmla="*/ 33 h 277"/>
                <a:gd name="T12" fmla="*/ 498 w 498"/>
                <a:gd name="T13" fmla="*/ 58 h 277"/>
                <a:gd name="T14" fmla="*/ 498 w 498"/>
                <a:gd name="T15" fmla="*/ 218 h 277"/>
                <a:gd name="T16" fmla="*/ 440 w 498"/>
                <a:gd name="T17" fmla="*/ 277 h 277"/>
                <a:gd name="T18" fmla="*/ 384 w 498"/>
                <a:gd name="T19" fmla="*/ 277 h 277"/>
                <a:gd name="T20" fmla="*/ 62 w 498"/>
                <a:gd name="T21" fmla="*/ 277 h 277"/>
                <a:gd name="T22" fmla="*/ 5 w 498"/>
                <a:gd name="T23" fmla="*/ 244 h 277"/>
                <a:gd name="T24" fmla="*/ 0 w 498"/>
                <a:gd name="T25" fmla="*/ 231 h 277"/>
                <a:gd name="T26" fmla="*/ 0 w 498"/>
                <a:gd name="T27" fmla="*/ 4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0" y="46"/>
                  </a:moveTo>
                  <a:cubicBezTo>
                    <a:pt x="1" y="44"/>
                    <a:pt x="3" y="41"/>
                    <a:pt x="3" y="39"/>
                  </a:cubicBezTo>
                  <a:cubicBezTo>
                    <a:pt x="11" y="18"/>
                    <a:pt x="25" y="5"/>
                    <a:pt x="47" y="2"/>
                  </a:cubicBezTo>
                  <a:cubicBezTo>
                    <a:pt x="52" y="1"/>
                    <a:pt x="58" y="1"/>
                    <a:pt x="64" y="1"/>
                  </a:cubicBezTo>
                  <a:cubicBezTo>
                    <a:pt x="188" y="1"/>
                    <a:pt x="312" y="1"/>
                    <a:pt x="436" y="0"/>
                  </a:cubicBezTo>
                  <a:cubicBezTo>
                    <a:pt x="462" y="0"/>
                    <a:pt x="482" y="9"/>
                    <a:pt x="493" y="33"/>
                  </a:cubicBezTo>
                  <a:cubicBezTo>
                    <a:pt x="496" y="40"/>
                    <a:pt x="498" y="49"/>
                    <a:pt x="498" y="58"/>
                  </a:cubicBezTo>
                  <a:cubicBezTo>
                    <a:pt x="498" y="111"/>
                    <a:pt x="498" y="165"/>
                    <a:pt x="498" y="218"/>
                  </a:cubicBezTo>
                  <a:cubicBezTo>
                    <a:pt x="498" y="253"/>
                    <a:pt x="476" y="276"/>
                    <a:pt x="440" y="277"/>
                  </a:cubicBezTo>
                  <a:cubicBezTo>
                    <a:pt x="421" y="277"/>
                    <a:pt x="402" y="277"/>
                    <a:pt x="384" y="277"/>
                  </a:cubicBezTo>
                  <a:cubicBezTo>
                    <a:pt x="276" y="277"/>
                    <a:pt x="169" y="277"/>
                    <a:pt x="62" y="277"/>
                  </a:cubicBezTo>
                  <a:cubicBezTo>
                    <a:pt x="37" y="277"/>
                    <a:pt x="17" y="268"/>
                    <a:pt x="5" y="244"/>
                  </a:cubicBezTo>
                  <a:cubicBezTo>
                    <a:pt x="4" y="240"/>
                    <a:pt x="2" y="235"/>
                    <a:pt x="0" y="231"/>
                  </a:cubicBezTo>
                  <a:cubicBezTo>
                    <a:pt x="0" y="170"/>
                    <a:pt x="0" y="108"/>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5" name="Freeform 10">
              <a:extLst>
                <a:ext uri="{FF2B5EF4-FFF2-40B4-BE49-F238E27FC236}">
                  <a16:creationId xmlns:a16="http://schemas.microsoft.com/office/drawing/2014/main" id="{436E7DFE-E266-4641-82CA-D154C0E2122B}"/>
                </a:ext>
              </a:extLst>
            </p:cNvPr>
            <p:cNvSpPr>
              <a:spLocks/>
            </p:cNvSpPr>
            <p:nvPr/>
          </p:nvSpPr>
          <p:spPr bwMode="auto">
            <a:xfrm>
              <a:off x="3118" y="821"/>
              <a:ext cx="1432" cy="1509"/>
            </a:xfrm>
            <a:custGeom>
              <a:avLst/>
              <a:gdLst>
                <a:gd name="T0" fmla="*/ 230 w 761"/>
                <a:gd name="T1" fmla="*/ 5 h 803"/>
                <a:gd name="T2" fmla="*/ 419 w 761"/>
                <a:gd name="T3" fmla="*/ 60 h 803"/>
                <a:gd name="T4" fmla="*/ 480 w 761"/>
                <a:gd name="T5" fmla="*/ 227 h 803"/>
                <a:gd name="T6" fmla="*/ 467 w 761"/>
                <a:gd name="T7" fmla="*/ 299 h 803"/>
                <a:gd name="T8" fmla="*/ 465 w 761"/>
                <a:gd name="T9" fmla="*/ 321 h 803"/>
                <a:gd name="T10" fmla="*/ 491 w 761"/>
                <a:gd name="T11" fmla="*/ 356 h 803"/>
                <a:gd name="T12" fmla="*/ 564 w 761"/>
                <a:gd name="T13" fmla="*/ 315 h 803"/>
                <a:gd name="T14" fmla="*/ 569 w 761"/>
                <a:gd name="T15" fmla="*/ 231 h 803"/>
                <a:gd name="T16" fmla="*/ 567 w 761"/>
                <a:gd name="T17" fmla="*/ 219 h 803"/>
                <a:gd name="T18" fmla="*/ 672 w 761"/>
                <a:gd name="T19" fmla="*/ 297 h 803"/>
                <a:gd name="T20" fmla="*/ 682 w 761"/>
                <a:gd name="T21" fmla="*/ 363 h 803"/>
                <a:gd name="T22" fmla="*/ 661 w 761"/>
                <a:gd name="T23" fmla="*/ 452 h 803"/>
                <a:gd name="T24" fmla="*/ 650 w 761"/>
                <a:gd name="T25" fmla="*/ 516 h 803"/>
                <a:gd name="T26" fmla="*/ 679 w 761"/>
                <a:gd name="T27" fmla="*/ 588 h 803"/>
                <a:gd name="T28" fmla="*/ 729 w 761"/>
                <a:gd name="T29" fmla="*/ 659 h 803"/>
                <a:gd name="T30" fmla="*/ 760 w 761"/>
                <a:gd name="T31" fmla="*/ 756 h 803"/>
                <a:gd name="T32" fmla="*/ 760 w 761"/>
                <a:gd name="T33" fmla="*/ 766 h 803"/>
                <a:gd name="T34" fmla="*/ 719 w 761"/>
                <a:gd name="T35" fmla="*/ 766 h 803"/>
                <a:gd name="T36" fmla="*/ 564 w 761"/>
                <a:gd name="T37" fmla="*/ 766 h 803"/>
                <a:gd name="T38" fmla="*/ 556 w 761"/>
                <a:gd name="T39" fmla="*/ 757 h 803"/>
                <a:gd name="T40" fmla="*/ 558 w 761"/>
                <a:gd name="T41" fmla="*/ 713 h 803"/>
                <a:gd name="T42" fmla="*/ 536 w 761"/>
                <a:gd name="T43" fmla="*/ 662 h 803"/>
                <a:gd name="T44" fmla="*/ 488 w 761"/>
                <a:gd name="T45" fmla="*/ 621 h 803"/>
                <a:gd name="T46" fmla="*/ 492 w 761"/>
                <a:gd name="T47" fmla="*/ 657 h 803"/>
                <a:gd name="T48" fmla="*/ 480 w 761"/>
                <a:gd name="T49" fmla="*/ 707 h 803"/>
                <a:gd name="T50" fmla="*/ 384 w 761"/>
                <a:gd name="T51" fmla="*/ 716 h 803"/>
                <a:gd name="T52" fmla="*/ 363 w 761"/>
                <a:gd name="T53" fmla="*/ 667 h 803"/>
                <a:gd name="T54" fmla="*/ 370 w 761"/>
                <a:gd name="T55" fmla="*/ 643 h 803"/>
                <a:gd name="T56" fmla="*/ 406 w 761"/>
                <a:gd name="T57" fmla="*/ 552 h 803"/>
                <a:gd name="T58" fmla="*/ 389 w 761"/>
                <a:gd name="T59" fmla="*/ 454 h 803"/>
                <a:gd name="T60" fmla="*/ 360 w 761"/>
                <a:gd name="T61" fmla="*/ 416 h 803"/>
                <a:gd name="T62" fmla="*/ 358 w 761"/>
                <a:gd name="T63" fmla="*/ 417 h 803"/>
                <a:gd name="T64" fmla="*/ 358 w 761"/>
                <a:gd name="T65" fmla="*/ 423 h 803"/>
                <a:gd name="T66" fmla="*/ 320 w 761"/>
                <a:gd name="T67" fmla="*/ 552 h 803"/>
                <a:gd name="T68" fmla="*/ 256 w 761"/>
                <a:gd name="T69" fmla="*/ 627 h 803"/>
                <a:gd name="T70" fmla="*/ 215 w 761"/>
                <a:gd name="T71" fmla="*/ 776 h 803"/>
                <a:gd name="T72" fmla="*/ 213 w 761"/>
                <a:gd name="T73" fmla="*/ 784 h 803"/>
                <a:gd name="T74" fmla="*/ 188 w 761"/>
                <a:gd name="T75" fmla="*/ 803 h 803"/>
                <a:gd name="T76" fmla="*/ 169 w 761"/>
                <a:gd name="T77" fmla="*/ 787 h 803"/>
                <a:gd name="T78" fmla="*/ 86 w 761"/>
                <a:gd name="T79" fmla="*/ 766 h 803"/>
                <a:gd name="T80" fmla="*/ 33 w 761"/>
                <a:gd name="T81" fmla="*/ 766 h 803"/>
                <a:gd name="T82" fmla="*/ 23 w 761"/>
                <a:gd name="T83" fmla="*/ 759 h 803"/>
                <a:gd name="T84" fmla="*/ 11 w 761"/>
                <a:gd name="T85" fmla="*/ 606 h 803"/>
                <a:gd name="T86" fmla="*/ 57 w 761"/>
                <a:gd name="T87" fmla="*/ 526 h 803"/>
                <a:gd name="T88" fmla="*/ 82 w 761"/>
                <a:gd name="T89" fmla="*/ 499 h 803"/>
                <a:gd name="T90" fmla="*/ 102 w 761"/>
                <a:gd name="T91" fmla="*/ 420 h 803"/>
                <a:gd name="T92" fmla="*/ 77 w 761"/>
                <a:gd name="T93" fmla="*/ 349 h 803"/>
                <a:gd name="T94" fmla="*/ 63 w 761"/>
                <a:gd name="T95" fmla="*/ 336 h 803"/>
                <a:gd name="T96" fmla="*/ 141 w 761"/>
                <a:gd name="T97" fmla="*/ 333 h 803"/>
                <a:gd name="T98" fmla="*/ 173 w 761"/>
                <a:gd name="T99" fmla="*/ 348 h 803"/>
                <a:gd name="T100" fmla="*/ 262 w 761"/>
                <a:gd name="T101" fmla="*/ 316 h 803"/>
                <a:gd name="T102" fmla="*/ 284 w 761"/>
                <a:gd name="T103" fmla="*/ 216 h 803"/>
                <a:gd name="T104" fmla="*/ 267 w 761"/>
                <a:gd name="T105" fmla="*/ 74 h 803"/>
                <a:gd name="T106" fmla="*/ 238 w 761"/>
                <a:gd name="T107" fmla="*/ 17 h 803"/>
                <a:gd name="T108" fmla="*/ 230 w 761"/>
                <a:gd name="T109" fmla="*/ 5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803">
                  <a:moveTo>
                    <a:pt x="230" y="5"/>
                  </a:moveTo>
                  <a:cubicBezTo>
                    <a:pt x="301" y="0"/>
                    <a:pt x="366" y="12"/>
                    <a:pt x="419" y="60"/>
                  </a:cubicBezTo>
                  <a:cubicBezTo>
                    <a:pt x="469" y="105"/>
                    <a:pt x="491" y="160"/>
                    <a:pt x="480" y="227"/>
                  </a:cubicBezTo>
                  <a:cubicBezTo>
                    <a:pt x="476" y="251"/>
                    <a:pt x="471" y="275"/>
                    <a:pt x="467" y="299"/>
                  </a:cubicBezTo>
                  <a:cubicBezTo>
                    <a:pt x="466" y="306"/>
                    <a:pt x="465" y="314"/>
                    <a:pt x="465" y="321"/>
                  </a:cubicBezTo>
                  <a:cubicBezTo>
                    <a:pt x="465" y="339"/>
                    <a:pt x="474" y="350"/>
                    <a:pt x="491" y="356"/>
                  </a:cubicBezTo>
                  <a:cubicBezTo>
                    <a:pt x="530" y="368"/>
                    <a:pt x="553" y="350"/>
                    <a:pt x="564" y="315"/>
                  </a:cubicBezTo>
                  <a:cubicBezTo>
                    <a:pt x="572" y="288"/>
                    <a:pt x="571" y="260"/>
                    <a:pt x="569" y="231"/>
                  </a:cubicBezTo>
                  <a:cubicBezTo>
                    <a:pt x="568" y="228"/>
                    <a:pt x="568" y="224"/>
                    <a:pt x="567" y="219"/>
                  </a:cubicBezTo>
                  <a:cubicBezTo>
                    <a:pt x="611" y="235"/>
                    <a:pt x="650" y="254"/>
                    <a:pt x="672" y="297"/>
                  </a:cubicBezTo>
                  <a:cubicBezTo>
                    <a:pt x="683" y="317"/>
                    <a:pt x="686" y="340"/>
                    <a:pt x="682" y="363"/>
                  </a:cubicBezTo>
                  <a:cubicBezTo>
                    <a:pt x="676" y="393"/>
                    <a:pt x="668" y="422"/>
                    <a:pt x="661" y="452"/>
                  </a:cubicBezTo>
                  <a:cubicBezTo>
                    <a:pt x="657" y="473"/>
                    <a:pt x="651" y="495"/>
                    <a:pt x="650" y="516"/>
                  </a:cubicBezTo>
                  <a:cubicBezTo>
                    <a:pt x="649" y="544"/>
                    <a:pt x="663" y="567"/>
                    <a:pt x="679" y="588"/>
                  </a:cubicBezTo>
                  <a:cubicBezTo>
                    <a:pt x="696" y="612"/>
                    <a:pt x="713" y="635"/>
                    <a:pt x="729" y="659"/>
                  </a:cubicBezTo>
                  <a:cubicBezTo>
                    <a:pt x="748" y="688"/>
                    <a:pt x="758" y="721"/>
                    <a:pt x="760" y="756"/>
                  </a:cubicBezTo>
                  <a:cubicBezTo>
                    <a:pt x="761" y="759"/>
                    <a:pt x="760" y="762"/>
                    <a:pt x="760" y="766"/>
                  </a:cubicBezTo>
                  <a:cubicBezTo>
                    <a:pt x="746" y="766"/>
                    <a:pt x="732" y="766"/>
                    <a:pt x="719" y="766"/>
                  </a:cubicBezTo>
                  <a:cubicBezTo>
                    <a:pt x="667" y="766"/>
                    <a:pt x="616" y="766"/>
                    <a:pt x="564" y="766"/>
                  </a:cubicBezTo>
                  <a:cubicBezTo>
                    <a:pt x="557" y="766"/>
                    <a:pt x="556" y="764"/>
                    <a:pt x="556" y="757"/>
                  </a:cubicBezTo>
                  <a:cubicBezTo>
                    <a:pt x="557" y="743"/>
                    <a:pt x="559" y="728"/>
                    <a:pt x="558" y="713"/>
                  </a:cubicBezTo>
                  <a:cubicBezTo>
                    <a:pt x="556" y="694"/>
                    <a:pt x="549" y="677"/>
                    <a:pt x="536" y="662"/>
                  </a:cubicBezTo>
                  <a:cubicBezTo>
                    <a:pt x="523" y="646"/>
                    <a:pt x="507" y="632"/>
                    <a:pt x="488" y="621"/>
                  </a:cubicBezTo>
                  <a:cubicBezTo>
                    <a:pt x="489" y="634"/>
                    <a:pt x="491" y="645"/>
                    <a:pt x="492" y="657"/>
                  </a:cubicBezTo>
                  <a:cubicBezTo>
                    <a:pt x="492" y="675"/>
                    <a:pt x="489" y="692"/>
                    <a:pt x="480" y="707"/>
                  </a:cubicBezTo>
                  <a:cubicBezTo>
                    <a:pt x="458" y="743"/>
                    <a:pt x="412" y="747"/>
                    <a:pt x="384" y="716"/>
                  </a:cubicBezTo>
                  <a:cubicBezTo>
                    <a:pt x="371" y="702"/>
                    <a:pt x="362" y="686"/>
                    <a:pt x="363" y="667"/>
                  </a:cubicBezTo>
                  <a:cubicBezTo>
                    <a:pt x="364" y="659"/>
                    <a:pt x="367" y="651"/>
                    <a:pt x="370" y="643"/>
                  </a:cubicBezTo>
                  <a:cubicBezTo>
                    <a:pt x="382" y="613"/>
                    <a:pt x="396" y="583"/>
                    <a:pt x="406" y="552"/>
                  </a:cubicBezTo>
                  <a:cubicBezTo>
                    <a:pt x="417" y="517"/>
                    <a:pt x="410" y="484"/>
                    <a:pt x="389" y="454"/>
                  </a:cubicBezTo>
                  <a:cubicBezTo>
                    <a:pt x="379" y="441"/>
                    <a:pt x="370" y="429"/>
                    <a:pt x="360" y="416"/>
                  </a:cubicBezTo>
                  <a:cubicBezTo>
                    <a:pt x="359" y="416"/>
                    <a:pt x="358" y="416"/>
                    <a:pt x="358" y="417"/>
                  </a:cubicBezTo>
                  <a:cubicBezTo>
                    <a:pt x="358" y="419"/>
                    <a:pt x="357" y="421"/>
                    <a:pt x="358" y="423"/>
                  </a:cubicBezTo>
                  <a:cubicBezTo>
                    <a:pt x="367" y="472"/>
                    <a:pt x="352" y="515"/>
                    <a:pt x="320" y="552"/>
                  </a:cubicBezTo>
                  <a:cubicBezTo>
                    <a:pt x="299" y="577"/>
                    <a:pt x="276" y="601"/>
                    <a:pt x="256" y="627"/>
                  </a:cubicBezTo>
                  <a:cubicBezTo>
                    <a:pt x="222" y="671"/>
                    <a:pt x="207" y="720"/>
                    <a:pt x="215" y="776"/>
                  </a:cubicBezTo>
                  <a:cubicBezTo>
                    <a:pt x="215" y="778"/>
                    <a:pt x="215" y="782"/>
                    <a:pt x="213" y="784"/>
                  </a:cubicBezTo>
                  <a:cubicBezTo>
                    <a:pt x="205" y="791"/>
                    <a:pt x="197" y="797"/>
                    <a:pt x="188" y="803"/>
                  </a:cubicBezTo>
                  <a:cubicBezTo>
                    <a:pt x="182" y="798"/>
                    <a:pt x="176" y="792"/>
                    <a:pt x="169" y="787"/>
                  </a:cubicBezTo>
                  <a:cubicBezTo>
                    <a:pt x="144" y="769"/>
                    <a:pt x="115" y="765"/>
                    <a:pt x="86" y="766"/>
                  </a:cubicBezTo>
                  <a:cubicBezTo>
                    <a:pt x="68" y="767"/>
                    <a:pt x="50" y="766"/>
                    <a:pt x="33" y="766"/>
                  </a:cubicBezTo>
                  <a:cubicBezTo>
                    <a:pt x="27" y="767"/>
                    <a:pt x="25" y="764"/>
                    <a:pt x="23" y="759"/>
                  </a:cubicBezTo>
                  <a:cubicBezTo>
                    <a:pt x="6" y="709"/>
                    <a:pt x="0" y="658"/>
                    <a:pt x="11" y="606"/>
                  </a:cubicBezTo>
                  <a:cubicBezTo>
                    <a:pt x="18" y="575"/>
                    <a:pt x="35" y="549"/>
                    <a:pt x="57" y="526"/>
                  </a:cubicBezTo>
                  <a:cubicBezTo>
                    <a:pt x="66" y="518"/>
                    <a:pt x="75" y="509"/>
                    <a:pt x="82" y="499"/>
                  </a:cubicBezTo>
                  <a:cubicBezTo>
                    <a:pt x="100" y="476"/>
                    <a:pt x="103" y="448"/>
                    <a:pt x="102" y="420"/>
                  </a:cubicBezTo>
                  <a:cubicBezTo>
                    <a:pt x="101" y="394"/>
                    <a:pt x="94" y="369"/>
                    <a:pt x="77" y="349"/>
                  </a:cubicBezTo>
                  <a:cubicBezTo>
                    <a:pt x="73" y="345"/>
                    <a:pt x="68" y="341"/>
                    <a:pt x="63" y="336"/>
                  </a:cubicBezTo>
                  <a:cubicBezTo>
                    <a:pt x="89" y="323"/>
                    <a:pt x="115" y="322"/>
                    <a:pt x="141" y="333"/>
                  </a:cubicBezTo>
                  <a:cubicBezTo>
                    <a:pt x="152" y="338"/>
                    <a:pt x="162" y="343"/>
                    <a:pt x="173" y="348"/>
                  </a:cubicBezTo>
                  <a:cubicBezTo>
                    <a:pt x="209" y="364"/>
                    <a:pt x="245" y="351"/>
                    <a:pt x="262" y="316"/>
                  </a:cubicBezTo>
                  <a:cubicBezTo>
                    <a:pt x="277" y="284"/>
                    <a:pt x="282" y="250"/>
                    <a:pt x="284" y="216"/>
                  </a:cubicBezTo>
                  <a:cubicBezTo>
                    <a:pt x="288" y="168"/>
                    <a:pt x="284" y="119"/>
                    <a:pt x="267" y="74"/>
                  </a:cubicBezTo>
                  <a:cubicBezTo>
                    <a:pt x="260" y="54"/>
                    <a:pt x="248" y="36"/>
                    <a:pt x="238" y="17"/>
                  </a:cubicBezTo>
                  <a:cubicBezTo>
                    <a:pt x="237" y="13"/>
                    <a:pt x="234" y="10"/>
                    <a:pt x="2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pic>
        <p:nvPicPr>
          <p:cNvPr id="207" name="Picture 206">
            <a:extLst>
              <a:ext uri="{FF2B5EF4-FFF2-40B4-BE49-F238E27FC236}">
                <a16:creationId xmlns:a16="http://schemas.microsoft.com/office/drawing/2014/main" id="{C7A0A88E-78E7-4427-A4B7-E438AB565895}"/>
              </a:ext>
            </a:extLst>
          </p:cNvPr>
          <p:cNvPicPr>
            <a:picLocks noChangeAspect="1"/>
          </p:cNvPicPr>
          <p:nvPr/>
        </p:nvPicPr>
        <p:blipFill>
          <a:blip r:embed="rId9"/>
          <a:stretch>
            <a:fillRect/>
          </a:stretch>
        </p:blipFill>
        <p:spPr>
          <a:xfrm>
            <a:off x="11137985" y="4061938"/>
            <a:ext cx="346266" cy="346533"/>
          </a:xfrm>
          <a:prstGeom prst="rect">
            <a:avLst/>
          </a:prstGeom>
        </p:spPr>
      </p:pic>
      <p:pic>
        <p:nvPicPr>
          <p:cNvPr id="209" name="Picture 208">
            <a:extLst>
              <a:ext uri="{FF2B5EF4-FFF2-40B4-BE49-F238E27FC236}">
                <a16:creationId xmlns:a16="http://schemas.microsoft.com/office/drawing/2014/main" id="{C93DC6F0-A4F1-47EB-82CD-CCA397EB63B0}"/>
              </a:ext>
            </a:extLst>
          </p:cNvPr>
          <p:cNvPicPr>
            <a:picLocks noChangeAspect="1"/>
          </p:cNvPicPr>
          <p:nvPr/>
        </p:nvPicPr>
        <p:blipFill>
          <a:blip r:embed="rId10"/>
          <a:stretch>
            <a:fillRect/>
          </a:stretch>
        </p:blipFill>
        <p:spPr>
          <a:xfrm>
            <a:off x="5845938" y="4930361"/>
            <a:ext cx="358293" cy="358570"/>
          </a:xfrm>
          <a:prstGeom prst="rect">
            <a:avLst/>
          </a:prstGeom>
        </p:spPr>
      </p:pic>
      <p:sp>
        <p:nvSpPr>
          <p:cNvPr id="206" name="Freeform 149"/>
          <p:cNvSpPr>
            <a:spLocks noChangeAspect="1" noEditPoints="1"/>
          </p:cNvSpPr>
          <p:nvPr/>
        </p:nvSpPr>
        <p:spPr bwMode="auto">
          <a:xfrm>
            <a:off x="5800778" y="2262344"/>
            <a:ext cx="370833" cy="448212"/>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nvGrpSpPr>
          <p:cNvPr id="208" name="Group 538">
            <a:extLst/>
          </p:cNvPr>
          <p:cNvGrpSpPr>
            <a:grpSpLocks noChangeAspect="1"/>
          </p:cNvGrpSpPr>
          <p:nvPr/>
        </p:nvGrpSpPr>
        <p:grpSpPr bwMode="auto">
          <a:xfrm>
            <a:off x="4731508" y="2334058"/>
            <a:ext cx="343935" cy="376498"/>
            <a:chOff x="6703" y="2838"/>
            <a:chExt cx="169" cy="185"/>
          </a:xfrm>
        </p:grpSpPr>
        <p:sp>
          <p:nvSpPr>
            <p:cNvPr id="211" name="Line 539">
              <a:extLst/>
            </p:cNvPr>
            <p:cNvSpPr>
              <a:spLocks noChangeShapeType="1"/>
            </p:cNvSpPr>
            <p:nvPr/>
          </p:nvSpPr>
          <p:spPr bwMode="auto">
            <a:xfrm>
              <a:off x="6803"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2" name="Line 540">
              <a:extLst/>
            </p:cNvPr>
            <p:cNvSpPr>
              <a:spLocks noChangeShapeType="1"/>
            </p:cNvSpPr>
            <p:nvPr/>
          </p:nvSpPr>
          <p:spPr bwMode="auto">
            <a:xfrm>
              <a:off x="6768"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3" name="Line 541">
              <a:extLst/>
            </p:cNvPr>
            <p:cNvSpPr>
              <a:spLocks noChangeShapeType="1"/>
            </p:cNvSpPr>
            <p:nvPr/>
          </p:nvSpPr>
          <p:spPr bwMode="auto">
            <a:xfrm flipH="1">
              <a:off x="6768"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4" name="Line 542">
              <a:extLst/>
            </p:cNvPr>
            <p:cNvSpPr>
              <a:spLocks noChangeShapeType="1"/>
            </p:cNvSpPr>
            <p:nvPr/>
          </p:nvSpPr>
          <p:spPr bwMode="auto">
            <a:xfrm flipH="1">
              <a:off x="6803"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5" name="Line 543">
              <a:extLst/>
            </p:cNvPr>
            <p:cNvSpPr>
              <a:spLocks noChangeShapeType="1"/>
            </p:cNvSpPr>
            <p:nvPr/>
          </p:nvSpPr>
          <p:spPr bwMode="auto">
            <a:xfrm>
              <a:off x="6824"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6" name="Line 544">
              <a:extLst/>
            </p:cNvPr>
            <p:cNvSpPr>
              <a:spLocks noChangeShapeType="1"/>
            </p:cNvSpPr>
            <p:nvPr/>
          </p:nvSpPr>
          <p:spPr bwMode="auto">
            <a:xfrm>
              <a:off x="6741"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7" name="Line 545">
              <a:extLst/>
            </p:cNvPr>
            <p:cNvSpPr>
              <a:spLocks noChangeShapeType="1"/>
            </p:cNvSpPr>
            <p:nvPr/>
          </p:nvSpPr>
          <p:spPr bwMode="auto">
            <a:xfrm flipV="1">
              <a:off x="6824"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8" name="Line 546">
              <a:extLst/>
            </p:cNvPr>
            <p:cNvSpPr>
              <a:spLocks noChangeShapeType="1"/>
            </p:cNvSpPr>
            <p:nvPr/>
          </p:nvSpPr>
          <p:spPr bwMode="auto">
            <a:xfrm flipV="1">
              <a:off x="6741"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9" name="Oval 547">
              <a:extLst/>
            </p:cNvPr>
            <p:cNvSpPr>
              <a:spLocks noChangeArrowheads="1"/>
            </p:cNvSpPr>
            <p:nvPr/>
          </p:nvSpPr>
          <p:spPr bwMode="auto">
            <a:xfrm>
              <a:off x="6753" y="2896"/>
              <a:ext cx="69" cy="71"/>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20"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21"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22"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23"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pic>
        <p:nvPicPr>
          <p:cNvPr id="224" name="Picture 223">
            <a:extLst/>
          </p:cNvPr>
          <p:cNvPicPr>
            <a:picLocks noChangeAspect="1"/>
          </p:cNvPicPr>
          <p:nvPr/>
        </p:nvPicPr>
        <p:blipFill>
          <a:blip r:embed="rId11"/>
          <a:stretch>
            <a:fillRect/>
          </a:stretch>
        </p:blipFill>
        <p:spPr>
          <a:xfrm>
            <a:off x="5714463" y="3362829"/>
            <a:ext cx="543462" cy="319931"/>
          </a:xfrm>
          <a:prstGeom prst="rect">
            <a:avLst/>
          </a:prstGeom>
        </p:spPr>
      </p:pic>
      <p:cxnSp>
        <p:nvCxnSpPr>
          <p:cNvPr id="225" name="Straight Connector 224">
            <a:extLst>
              <a:ext uri="{FF2B5EF4-FFF2-40B4-BE49-F238E27FC236}">
                <a16:creationId xmlns:a16="http://schemas.microsoft.com/office/drawing/2014/main" id="{009B1894-6044-40C5-888F-FBF6560B2C0E}"/>
              </a:ext>
            </a:extLst>
          </p:cNvPr>
          <p:cNvCxnSpPr>
            <a:cxnSpLocks/>
          </p:cNvCxnSpPr>
          <p:nvPr/>
        </p:nvCxnSpPr>
        <p:spPr>
          <a:xfrm flipV="1">
            <a:off x="2901290" y="4830546"/>
            <a:ext cx="3698770" cy="9801"/>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35F5430-3A5C-4150-8770-282C2326CC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07805" y="4930361"/>
            <a:ext cx="361883" cy="369121"/>
          </a:xfrm>
          <a:prstGeom prst="rect">
            <a:avLst/>
          </a:prstGeom>
        </p:spPr>
      </p:pic>
      <p:sp>
        <p:nvSpPr>
          <p:cNvPr id="226" name="TextBox 225">
            <a:extLst>
              <a:ext uri="{FF2B5EF4-FFF2-40B4-BE49-F238E27FC236}">
                <a16:creationId xmlns:a16="http://schemas.microsoft.com/office/drawing/2014/main" id="{AF932317-5D4C-4511-A8B8-B1E795A1F1ED}"/>
              </a:ext>
            </a:extLst>
          </p:cNvPr>
          <p:cNvSpPr txBox="1"/>
          <p:nvPr/>
        </p:nvSpPr>
        <p:spPr>
          <a:xfrm>
            <a:off x="4334804" y="5270558"/>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559">
              <a:spcAft>
                <a:spcPts val="576"/>
              </a:spcAft>
              <a:tabLst>
                <a:tab pos="860864" algn="l"/>
              </a:tabLst>
              <a:defRPr/>
            </a:pPr>
            <a:r>
              <a:rPr lang="en-US" sz="107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SSO</a:t>
            </a:r>
          </a:p>
        </p:txBody>
      </p:sp>
      <p:grpSp>
        <p:nvGrpSpPr>
          <p:cNvPr id="227" name="Group 226">
            <a:extLst>
              <a:ext uri="{FF2B5EF4-FFF2-40B4-BE49-F238E27FC236}">
                <a16:creationId xmlns:a16="http://schemas.microsoft.com/office/drawing/2014/main" id="{3D217410-8C88-4E39-883A-F5CBB1BBE7CE}"/>
              </a:ext>
            </a:extLst>
          </p:cNvPr>
          <p:cNvGrpSpPr/>
          <p:nvPr/>
        </p:nvGrpSpPr>
        <p:grpSpPr>
          <a:xfrm>
            <a:off x="296827" y="1898519"/>
            <a:ext cx="1918845" cy="1918845"/>
            <a:chOff x="537702" y="2851231"/>
            <a:chExt cx="2535530" cy="2535530"/>
          </a:xfrm>
        </p:grpSpPr>
        <p:sp>
          <p:nvSpPr>
            <p:cNvPr id="228" name="Oval 227">
              <a:extLst>
                <a:ext uri="{FF2B5EF4-FFF2-40B4-BE49-F238E27FC236}">
                  <a16:creationId xmlns:a16="http://schemas.microsoft.com/office/drawing/2014/main" id="{A72ED54A-6FFE-4B33-AFEA-60468491B49D}"/>
                </a:ext>
              </a:extLst>
            </p:cNvPr>
            <p:cNvSpPr/>
            <p:nvPr/>
          </p:nvSpPr>
          <p:spPr bwMode="auto">
            <a:xfrm>
              <a:off x="537702" y="2851231"/>
              <a:ext cx="2535530" cy="2535530"/>
            </a:xfrm>
            <a:prstGeom prst="ellipse">
              <a:avLst/>
            </a:prstGeom>
            <a:solidFill>
              <a:schemeClr val="bg2"/>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229" name="AutoShape 3">
              <a:extLst>
                <a:ext uri="{FF2B5EF4-FFF2-40B4-BE49-F238E27FC236}">
                  <a16:creationId xmlns:a16="http://schemas.microsoft.com/office/drawing/2014/main" id="{0509F324-9303-450E-80CD-54AAA1A5B57B}"/>
                </a:ext>
              </a:extLst>
            </p:cNvPr>
            <p:cNvSpPr>
              <a:spLocks noChangeAspect="1" noChangeArrowheads="1" noTextEdit="1"/>
            </p:cNvSpPr>
            <p:nvPr/>
          </p:nvSpPr>
          <p:spPr bwMode="auto">
            <a:xfrm>
              <a:off x="554787" y="3495970"/>
              <a:ext cx="2326042" cy="159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30" name="Freeform 321">
              <a:extLst>
                <a:ext uri="{FF2B5EF4-FFF2-40B4-BE49-F238E27FC236}">
                  <a16:creationId xmlns:a16="http://schemas.microsoft.com/office/drawing/2014/main" id="{B47E9F96-77B6-4CB8-984F-FD4C7483BC94}"/>
                </a:ext>
              </a:extLst>
            </p:cNvPr>
            <p:cNvSpPr>
              <a:spLocks/>
            </p:cNvSpPr>
            <p:nvPr/>
          </p:nvSpPr>
          <p:spPr bwMode="auto">
            <a:xfrm rot="384771">
              <a:off x="696040" y="4197105"/>
              <a:ext cx="537573" cy="847660"/>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defTabSz="878727">
                <a:defRPr/>
              </a:pPr>
              <a:endParaRPr lang="en-US" sz="1730" kern="0">
                <a:solidFill>
                  <a:sysClr val="windowText" lastClr="000000"/>
                </a:solidFill>
                <a:latin typeface="Segoe UI"/>
              </a:endParaRPr>
            </a:p>
          </p:txBody>
        </p:sp>
        <p:sp>
          <p:nvSpPr>
            <p:cNvPr id="231" name="Freeform 8">
              <a:extLst>
                <a:ext uri="{FF2B5EF4-FFF2-40B4-BE49-F238E27FC236}">
                  <a16:creationId xmlns:a16="http://schemas.microsoft.com/office/drawing/2014/main" id="{A47CBC61-DBAC-42BA-9627-100181014CBE}"/>
                </a:ext>
              </a:extLst>
            </p:cNvPr>
            <p:cNvSpPr>
              <a:spLocks/>
            </p:cNvSpPr>
            <p:nvPr/>
          </p:nvSpPr>
          <p:spPr bwMode="auto">
            <a:xfrm>
              <a:off x="807177" y="3500239"/>
              <a:ext cx="2030028" cy="115664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latin typeface="Segoe UI"/>
              </a:endParaRPr>
            </a:p>
          </p:txBody>
        </p:sp>
        <p:sp>
          <p:nvSpPr>
            <p:cNvPr id="232" name="Freeform 9">
              <a:extLst>
                <a:ext uri="{FF2B5EF4-FFF2-40B4-BE49-F238E27FC236}">
                  <a16:creationId xmlns:a16="http://schemas.microsoft.com/office/drawing/2014/main" id="{7900C5BB-F4DB-4848-B742-573BBF329B3D}"/>
                </a:ext>
              </a:extLst>
            </p:cNvPr>
            <p:cNvSpPr>
              <a:spLocks/>
            </p:cNvSpPr>
            <p:nvPr/>
          </p:nvSpPr>
          <p:spPr bwMode="auto">
            <a:xfrm>
              <a:off x="964531" y="3639662"/>
              <a:ext cx="1718436" cy="867837"/>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33" name="Freeform 161">
              <a:extLst>
                <a:ext uri="{FF2B5EF4-FFF2-40B4-BE49-F238E27FC236}">
                  <a16:creationId xmlns:a16="http://schemas.microsoft.com/office/drawing/2014/main" id="{F3BADD57-C9D7-4E71-9DE6-7603BC32FDD1}"/>
                </a:ext>
              </a:extLst>
            </p:cNvPr>
            <p:cNvSpPr>
              <a:spLocks/>
            </p:cNvSpPr>
            <p:nvPr/>
          </p:nvSpPr>
          <p:spPr bwMode="auto">
            <a:xfrm>
              <a:off x="698119" y="4065043"/>
              <a:ext cx="236811" cy="234744"/>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34" name="Freeform 162">
              <a:extLst>
                <a:ext uri="{FF2B5EF4-FFF2-40B4-BE49-F238E27FC236}">
                  <a16:creationId xmlns:a16="http://schemas.microsoft.com/office/drawing/2014/main" id="{7F2FDEE7-CCF0-4F7C-8C52-8A4CC897DCF6}"/>
                </a:ext>
              </a:extLst>
            </p:cNvPr>
            <p:cNvSpPr>
              <a:spLocks/>
            </p:cNvSpPr>
            <p:nvPr/>
          </p:nvSpPr>
          <p:spPr bwMode="auto">
            <a:xfrm>
              <a:off x="698119" y="4173168"/>
              <a:ext cx="143332" cy="3300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35" name="Freeform 163">
              <a:extLst>
                <a:ext uri="{FF2B5EF4-FFF2-40B4-BE49-F238E27FC236}">
                  <a16:creationId xmlns:a16="http://schemas.microsoft.com/office/drawing/2014/main" id="{6A8A08B7-BFCA-4CF9-B97F-9D2F3808FE0F}"/>
                </a:ext>
              </a:extLst>
            </p:cNvPr>
            <p:cNvSpPr>
              <a:spLocks/>
            </p:cNvSpPr>
            <p:nvPr/>
          </p:nvSpPr>
          <p:spPr bwMode="auto">
            <a:xfrm>
              <a:off x="816525" y="4065043"/>
              <a:ext cx="68550" cy="54062"/>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36" name="Freeform 323">
              <a:extLst>
                <a:ext uri="{FF2B5EF4-FFF2-40B4-BE49-F238E27FC236}">
                  <a16:creationId xmlns:a16="http://schemas.microsoft.com/office/drawing/2014/main" id="{C28DEAD2-B930-4B5C-9EBF-030C10273FC0}"/>
                </a:ext>
              </a:extLst>
            </p:cNvPr>
            <p:cNvSpPr>
              <a:spLocks/>
            </p:cNvSpPr>
            <p:nvPr/>
          </p:nvSpPr>
          <p:spPr bwMode="auto">
            <a:xfrm>
              <a:off x="791597" y="4399375"/>
              <a:ext cx="236811" cy="531471"/>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defTabSz="878727">
                <a:defRPr/>
              </a:pPr>
              <a:endParaRPr lang="en-US" sz="1730" kern="0">
                <a:solidFill>
                  <a:sysClr val="windowText" lastClr="000000"/>
                </a:solidFill>
                <a:latin typeface="Segoe UI"/>
              </a:endParaRPr>
            </a:p>
          </p:txBody>
        </p:sp>
        <p:sp>
          <p:nvSpPr>
            <p:cNvPr id="237" name="Freeform 165">
              <a:extLst>
                <a:ext uri="{FF2B5EF4-FFF2-40B4-BE49-F238E27FC236}">
                  <a16:creationId xmlns:a16="http://schemas.microsoft.com/office/drawing/2014/main" id="{AE2534B8-2FA1-4ECC-91A7-3CB63EE4025B}"/>
                </a:ext>
              </a:extLst>
            </p:cNvPr>
            <p:cNvSpPr>
              <a:spLocks/>
            </p:cNvSpPr>
            <p:nvPr/>
          </p:nvSpPr>
          <p:spPr bwMode="auto">
            <a:xfrm>
              <a:off x="1028408" y="4656880"/>
              <a:ext cx="197861" cy="1180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38" name="Rectangle 8">
              <a:extLst>
                <a:ext uri="{FF2B5EF4-FFF2-40B4-BE49-F238E27FC236}">
                  <a16:creationId xmlns:a16="http://schemas.microsoft.com/office/drawing/2014/main" id="{1F5AD8BD-1EE0-47DA-9DB2-57B4502FEE9C}"/>
                </a:ext>
              </a:extLst>
            </p:cNvPr>
            <p:cNvSpPr>
              <a:spLocks noChangeArrowheads="1"/>
            </p:cNvSpPr>
            <p:nvPr/>
          </p:nvSpPr>
          <p:spPr bwMode="auto">
            <a:xfrm>
              <a:off x="2055106" y="3755469"/>
              <a:ext cx="553078" cy="210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39" name="Rectangle 9">
              <a:extLst>
                <a:ext uri="{FF2B5EF4-FFF2-40B4-BE49-F238E27FC236}">
                  <a16:creationId xmlns:a16="http://schemas.microsoft.com/office/drawing/2014/main" id="{E956378E-18A5-443D-85A7-8D478CDB97C2}"/>
                </a:ext>
              </a:extLst>
            </p:cNvPr>
            <p:cNvSpPr>
              <a:spLocks noChangeArrowheads="1"/>
            </p:cNvSpPr>
            <p:nvPr/>
          </p:nvSpPr>
          <p:spPr bwMode="auto">
            <a:xfrm>
              <a:off x="2055106" y="3975985"/>
              <a:ext cx="553078" cy="207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40" name="Rectangle 10">
              <a:extLst>
                <a:ext uri="{FF2B5EF4-FFF2-40B4-BE49-F238E27FC236}">
                  <a16:creationId xmlns:a16="http://schemas.microsoft.com/office/drawing/2014/main" id="{187D6339-8E08-4D41-8019-C258653343E6}"/>
                </a:ext>
              </a:extLst>
            </p:cNvPr>
            <p:cNvSpPr>
              <a:spLocks noChangeArrowheads="1"/>
            </p:cNvSpPr>
            <p:nvPr/>
          </p:nvSpPr>
          <p:spPr bwMode="auto">
            <a:xfrm>
              <a:off x="2055106" y="4193656"/>
              <a:ext cx="553078" cy="210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41" name="Rectangle 11">
              <a:extLst>
                <a:ext uri="{FF2B5EF4-FFF2-40B4-BE49-F238E27FC236}">
                  <a16:creationId xmlns:a16="http://schemas.microsoft.com/office/drawing/2014/main" id="{B5CCE698-6251-4459-9940-AD61A0EC80A6}"/>
                </a:ext>
              </a:extLst>
            </p:cNvPr>
            <p:cNvSpPr>
              <a:spLocks noChangeArrowheads="1"/>
            </p:cNvSpPr>
            <p:nvPr/>
          </p:nvSpPr>
          <p:spPr bwMode="auto">
            <a:xfrm>
              <a:off x="1519166" y="4193656"/>
              <a:ext cx="470505" cy="21055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42" name="Rectangle 12">
              <a:extLst>
                <a:ext uri="{FF2B5EF4-FFF2-40B4-BE49-F238E27FC236}">
                  <a16:creationId xmlns:a16="http://schemas.microsoft.com/office/drawing/2014/main" id="{83B2FA2A-9403-4F91-9F48-E9E66B5A7540}"/>
                </a:ext>
              </a:extLst>
            </p:cNvPr>
            <p:cNvSpPr>
              <a:spLocks noChangeArrowheads="1"/>
            </p:cNvSpPr>
            <p:nvPr/>
          </p:nvSpPr>
          <p:spPr bwMode="auto">
            <a:xfrm>
              <a:off x="1040870" y="3755469"/>
              <a:ext cx="948801" cy="42822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grpSp>
          <p:nvGrpSpPr>
            <p:cNvPr id="243" name="Group 242">
              <a:extLst>
                <a:ext uri="{FF2B5EF4-FFF2-40B4-BE49-F238E27FC236}">
                  <a16:creationId xmlns:a16="http://schemas.microsoft.com/office/drawing/2014/main" id="{3DB0122C-45D2-4006-AA77-BF0566B3360A}"/>
                </a:ext>
              </a:extLst>
            </p:cNvPr>
            <p:cNvGrpSpPr/>
            <p:nvPr/>
          </p:nvGrpSpPr>
          <p:grpSpPr>
            <a:xfrm>
              <a:off x="1651021" y="4200493"/>
              <a:ext cx="201838" cy="195660"/>
              <a:chOff x="7353879" y="4434357"/>
              <a:chExt cx="513528" cy="497810"/>
            </a:xfrm>
          </p:grpSpPr>
          <p:sp>
            <p:nvSpPr>
              <p:cNvPr id="291" name="Freeform 315">
                <a:extLst>
                  <a:ext uri="{FF2B5EF4-FFF2-40B4-BE49-F238E27FC236}">
                    <a16:creationId xmlns:a16="http://schemas.microsoft.com/office/drawing/2014/main" id="{2AA81501-725C-44EE-A877-055E2825DBD8}"/>
                  </a:ext>
                </a:extLst>
              </p:cNvPr>
              <p:cNvSpPr>
                <a:spLocks/>
              </p:cNvSpPr>
              <p:nvPr/>
            </p:nvSpPr>
            <p:spPr bwMode="auto">
              <a:xfrm>
                <a:off x="7657804" y="4722564"/>
                <a:ext cx="209603" cy="209603"/>
              </a:xfrm>
              <a:custGeom>
                <a:avLst/>
                <a:gdLst>
                  <a:gd name="T0" fmla="*/ 16 w 21"/>
                  <a:gd name="T1" fmla="*/ 20 h 21"/>
                  <a:gd name="T2" fmla="*/ 0 w 21"/>
                  <a:gd name="T3" fmla="*/ 4 h 21"/>
                  <a:gd name="T4" fmla="*/ 4 w 21"/>
                  <a:gd name="T5" fmla="*/ 0 h 21"/>
                  <a:gd name="T6" fmla="*/ 20 w 21"/>
                  <a:gd name="T7" fmla="*/ 16 h 21"/>
                  <a:gd name="T8" fmla="*/ 20 w 21"/>
                  <a:gd name="T9" fmla="*/ 20 h 21"/>
                  <a:gd name="T10" fmla="*/ 16 w 21"/>
                  <a:gd name="T11" fmla="*/ 20 h 21"/>
                </a:gdLst>
                <a:ahLst/>
                <a:cxnLst>
                  <a:cxn ang="0">
                    <a:pos x="T0" y="T1"/>
                  </a:cxn>
                  <a:cxn ang="0">
                    <a:pos x="T2" y="T3"/>
                  </a:cxn>
                  <a:cxn ang="0">
                    <a:pos x="T4" y="T5"/>
                  </a:cxn>
                  <a:cxn ang="0">
                    <a:pos x="T6" y="T7"/>
                  </a:cxn>
                  <a:cxn ang="0">
                    <a:pos x="T8" y="T9"/>
                  </a:cxn>
                  <a:cxn ang="0">
                    <a:pos x="T10" y="T11"/>
                  </a:cxn>
                </a:cxnLst>
                <a:rect l="0" t="0" r="r" b="b"/>
                <a:pathLst>
                  <a:path w="21" h="21">
                    <a:moveTo>
                      <a:pt x="16" y="20"/>
                    </a:moveTo>
                    <a:cubicBezTo>
                      <a:pt x="0" y="4"/>
                      <a:pt x="0" y="4"/>
                      <a:pt x="0" y="4"/>
                    </a:cubicBezTo>
                    <a:cubicBezTo>
                      <a:pt x="4" y="0"/>
                      <a:pt x="4" y="0"/>
                      <a:pt x="4" y="0"/>
                    </a:cubicBezTo>
                    <a:cubicBezTo>
                      <a:pt x="20" y="16"/>
                      <a:pt x="20" y="16"/>
                      <a:pt x="20" y="16"/>
                    </a:cubicBezTo>
                    <a:cubicBezTo>
                      <a:pt x="21" y="17"/>
                      <a:pt x="21" y="19"/>
                      <a:pt x="20" y="20"/>
                    </a:cubicBezTo>
                    <a:cubicBezTo>
                      <a:pt x="19" y="21"/>
                      <a:pt x="17" y="21"/>
                      <a:pt x="16" y="2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92" name="Oval 316">
                <a:extLst>
                  <a:ext uri="{FF2B5EF4-FFF2-40B4-BE49-F238E27FC236}">
                    <a16:creationId xmlns:a16="http://schemas.microsoft.com/office/drawing/2014/main" id="{5817751F-FFC7-4A98-BB84-93511C54C9DA}"/>
                  </a:ext>
                </a:extLst>
              </p:cNvPr>
              <p:cNvSpPr>
                <a:spLocks noChangeArrowheads="1"/>
              </p:cNvSpPr>
              <p:nvPr/>
            </p:nvSpPr>
            <p:spPr bwMode="auto">
              <a:xfrm>
                <a:off x="7353879" y="4434357"/>
                <a:ext cx="382528" cy="377286"/>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93" name="Oval 317">
                <a:extLst>
                  <a:ext uri="{FF2B5EF4-FFF2-40B4-BE49-F238E27FC236}">
                    <a16:creationId xmlns:a16="http://schemas.microsoft.com/office/drawing/2014/main" id="{AB49C9B5-391F-4183-9916-2CABCA5E8327}"/>
                  </a:ext>
                </a:extLst>
              </p:cNvPr>
              <p:cNvSpPr>
                <a:spLocks noChangeArrowheads="1"/>
              </p:cNvSpPr>
              <p:nvPr/>
            </p:nvSpPr>
            <p:spPr bwMode="auto">
              <a:xfrm>
                <a:off x="7395800" y="4476278"/>
                <a:ext cx="298687" cy="2986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94" name="Freeform 318">
                <a:extLst>
                  <a:ext uri="{FF2B5EF4-FFF2-40B4-BE49-F238E27FC236}">
                    <a16:creationId xmlns:a16="http://schemas.microsoft.com/office/drawing/2014/main" id="{E5424085-2C70-4CFE-ACA6-3F15A61A456C}"/>
                  </a:ext>
                </a:extLst>
              </p:cNvPr>
              <p:cNvSpPr>
                <a:spLocks noEditPoints="1"/>
              </p:cNvSpPr>
              <p:nvPr/>
            </p:nvSpPr>
            <p:spPr bwMode="auto">
              <a:xfrm>
                <a:off x="7537280" y="4602040"/>
                <a:ext cx="157203" cy="172924"/>
              </a:xfrm>
              <a:custGeom>
                <a:avLst/>
                <a:gdLst>
                  <a:gd name="T0" fmla="*/ 1 w 16"/>
                  <a:gd name="T1" fmla="*/ 17 h 17"/>
                  <a:gd name="T2" fmla="*/ 1 w 16"/>
                  <a:gd name="T3" fmla="*/ 17 h 17"/>
                  <a:gd name="T4" fmla="*/ 1 w 16"/>
                  <a:gd name="T5" fmla="*/ 17 h 17"/>
                  <a:gd name="T6" fmla="*/ 1 w 16"/>
                  <a:gd name="T7" fmla="*/ 17 h 17"/>
                  <a:gd name="T8" fmla="*/ 1 w 16"/>
                  <a:gd name="T9" fmla="*/ 17 h 17"/>
                  <a:gd name="T10" fmla="*/ 1 w 16"/>
                  <a:gd name="T11" fmla="*/ 17 h 17"/>
                  <a:gd name="T12" fmla="*/ 1 w 16"/>
                  <a:gd name="T13" fmla="*/ 17 h 17"/>
                  <a:gd name="T14" fmla="*/ 1 w 16"/>
                  <a:gd name="T15" fmla="*/ 17 h 17"/>
                  <a:gd name="T16" fmla="*/ 1 w 16"/>
                  <a:gd name="T17" fmla="*/ 17 h 17"/>
                  <a:gd name="T18" fmla="*/ 1 w 16"/>
                  <a:gd name="T19" fmla="*/ 17 h 17"/>
                  <a:gd name="T20" fmla="*/ 1 w 16"/>
                  <a:gd name="T21" fmla="*/ 17 h 17"/>
                  <a:gd name="T22" fmla="*/ 1 w 16"/>
                  <a:gd name="T23" fmla="*/ 17 h 17"/>
                  <a:gd name="T24" fmla="*/ 1 w 16"/>
                  <a:gd name="T25" fmla="*/ 17 h 17"/>
                  <a:gd name="T26" fmla="*/ 1 w 16"/>
                  <a:gd name="T27" fmla="*/ 17 h 17"/>
                  <a:gd name="T28" fmla="*/ 1 w 16"/>
                  <a:gd name="T29" fmla="*/ 17 h 17"/>
                  <a:gd name="T30" fmla="*/ 0 w 16"/>
                  <a:gd name="T31" fmla="*/ 17 h 17"/>
                  <a:gd name="T32" fmla="*/ 0 w 16"/>
                  <a:gd name="T33" fmla="*/ 17 h 17"/>
                  <a:gd name="T34" fmla="*/ 0 w 16"/>
                  <a:gd name="T35" fmla="*/ 17 h 17"/>
                  <a:gd name="T36" fmla="*/ 0 w 16"/>
                  <a:gd name="T37" fmla="*/ 17 h 17"/>
                  <a:gd name="T38" fmla="*/ 0 w 16"/>
                  <a:gd name="T39" fmla="*/ 17 h 17"/>
                  <a:gd name="T40" fmla="*/ 0 w 16"/>
                  <a:gd name="T41" fmla="*/ 17 h 17"/>
                  <a:gd name="T42" fmla="*/ 0 w 16"/>
                  <a:gd name="T43" fmla="*/ 17 h 17"/>
                  <a:gd name="T44" fmla="*/ 0 w 16"/>
                  <a:gd name="T45" fmla="*/ 17 h 17"/>
                  <a:gd name="T46" fmla="*/ 0 w 16"/>
                  <a:gd name="T47" fmla="*/ 17 h 17"/>
                  <a:gd name="T48" fmla="*/ 0 w 16"/>
                  <a:gd name="T49" fmla="*/ 17 h 17"/>
                  <a:gd name="T50" fmla="*/ 0 w 16"/>
                  <a:gd name="T51" fmla="*/ 17 h 17"/>
                  <a:gd name="T52" fmla="*/ 0 w 16"/>
                  <a:gd name="T53" fmla="*/ 17 h 17"/>
                  <a:gd name="T54" fmla="*/ 16 w 16"/>
                  <a:gd name="T55" fmla="*/ 2 h 17"/>
                  <a:gd name="T56" fmla="*/ 16 w 16"/>
                  <a:gd name="T57" fmla="*/ 2 h 17"/>
                  <a:gd name="T58" fmla="*/ 16 w 16"/>
                  <a:gd name="T59" fmla="*/ 2 h 17"/>
                  <a:gd name="T60" fmla="*/ 16 w 16"/>
                  <a:gd name="T61" fmla="*/ 2 h 17"/>
                  <a:gd name="T62" fmla="*/ 16 w 16"/>
                  <a:gd name="T63" fmla="*/ 2 h 17"/>
                  <a:gd name="T64" fmla="*/ 16 w 16"/>
                  <a:gd name="T65" fmla="*/ 2 h 17"/>
                  <a:gd name="T66" fmla="*/ 16 w 16"/>
                  <a:gd name="T67" fmla="*/ 1 h 17"/>
                  <a:gd name="T68" fmla="*/ 16 w 16"/>
                  <a:gd name="T69" fmla="*/ 2 h 17"/>
                  <a:gd name="T70" fmla="*/ 16 w 16"/>
                  <a:gd name="T71" fmla="*/ 1 h 17"/>
                  <a:gd name="T72" fmla="*/ 16 w 16"/>
                  <a:gd name="T73" fmla="*/ 1 h 17"/>
                  <a:gd name="T74" fmla="*/ 16 w 16"/>
                  <a:gd name="T75" fmla="*/ 1 h 17"/>
                  <a:gd name="T76" fmla="*/ 16 w 16"/>
                  <a:gd name="T77" fmla="*/ 1 h 17"/>
                  <a:gd name="T78" fmla="*/ 16 w 16"/>
                  <a:gd name="T79" fmla="*/ 1 h 17"/>
                  <a:gd name="T80" fmla="*/ 16 w 16"/>
                  <a:gd name="T81" fmla="*/ 1 h 17"/>
                  <a:gd name="T82" fmla="*/ 16 w 16"/>
                  <a:gd name="T83" fmla="*/ 1 h 17"/>
                  <a:gd name="T84" fmla="*/ 16 w 16"/>
                  <a:gd name="T85" fmla="*/ 1 h 17"/>
                  <a:gd name="T86" fmla="*/ 16 w 16"/>
                  <a:gd name="T87" fmla="*/ 1 h 17"/>
                  <a:gd name="T88" fmla="*/ 16 w 16"/>
                  <a:gd name="T89" fmla="*/ 1 h 17"/>
                  <a:gd name="T90" fmla="*/ 16 w 16"/>
                  <a:gd name="T91" fmla="*/ 1 h 17"/>
                  <a:gd name="T92" fmla="*/ 16 w 16"/>
                  <a:gd name="T93" fmla="*/ 1 h 17"/>
                  <a:gd name="T94" fmla="*/ 16 w 16"/>
                  <a:gd name="T95" fmla="*/ 1 h 17"/>
                  <a:gd name="T96" fmla="*/ 16 w 16"/>
                  <a:gd name="T97" fmla="*/ 1 h 17"/>
                  <a:gd name="T98" fmla="*/ 16 w 16"/>
                  <a:gd name="T99" fmla="*/ 1 h 17"/>
                  <a:gd name="T100" fmla="*/ 16 w 16"/>
                  <a:gd name="T101" fmla="*/ 1 h 17"/>
                  <a:gd name="T102" fmla="*/ 16 w 16"/>
                  <a:gd name="T103" fmla="*/ 0 h 17"/>
                  <a:gd name="T104" fmla="*/ 16 w 16"/>
                  <a:gd name="T105" fmla="*/ 0 h 17"/>
                  <a:gd name="T106" fmla="*/ 16 w 16"/>
                  <a:gd name="T107" fmla="*/ 0 h 17"/>
                  <a:gd name="T108" fmla="*/ 16 w 16"/>
                  <a:gd name="T109" fmla="*/ 0 h 17"/>
                  <a:gd name="T110" fmla="*/ 16 w 16"/>
                  <a:gd name="T111" fmla="*/ 0 h 17"/>
                  <a:gd name="T112" fmla="*/ 16 w 16"/>
                  <a:gd name="T11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17">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16" y="2"/>
                    </a:moveTo>
                    <a:cubicBezTo>
                      <a:pt x="16" y="2"/>
                      <a:pt x="16" y="2"/>
                      <a:pt x="16" y="2"/>
                    </a:cubicBezTo>
                    <a:cubicBezTo>
                      <a:pt x="16" y="2"/>
                      <a:pt x="16" y="2"/>
                      <a:pt x="16" y="2"/>
                    </a:cubicBezTo>
                    <a:moveTo>
                      <a:pt x="16" y="2"/>
                    </a:moveTo>
                    <a:cubicBezTo>
                      <a:pt x="16" y="2"/>
                      <a:pt x="16" y="2"/>
                      <a:pt x="16" y="2"/>
                    </a:cubicBezTo>
                    <a:cubicBezTo>
                      <a:pt x="16" y="2"/>
                      <a:pt x="16" y="2"/>
                      <a:pt x="16" y="2"/>
                    </a:cubicBezTo>
                    <a:moveTo>
                      <a:pt x="16" y="1"/>
                    </a:moveTo>
                    <a:cubicBezTo>
                      <a:pt x="16" y="1"/>
                      <a:pt x="16" y="1"/>
                      <a:pt x="16" y="2"/>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path>
                </a:pathLst>
              </a:custGeom>
              <a:solidFill>
                <a:srgbClr val="042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95" name="Freeform 319">
                <a:extLst>
                  <a:ext uri="{FF2B5EF4-FFF2-40B4-BE49-F238E27FC236}">
                    <a16:creationId xmlns:a16="http://schemas.microsoft.com/office/drawing/2014/main" id="{73F7A57C-BABF-4869-81CB-971C8198673E}"/>
                  </a:ext>
                </a:extLst>
              </p:cNvPr>
              <p:cNvSpPr>
                <a:spLocks/>
              </p:cNvSpPr>
              <p:nvPr/>
            </p:nvSpPr>
            <p:spPr bwMode="auto">
              <a:xfrm>
                <a:off x="7427240" y="4486758"/>
                <a:ext cx="267246" cy="288206"/>
              </a:xfrm>
              <a:custGeom>
                <a:avLst/>
                <a:gdLst>
                  <a:gd name="T0" fmla="*/ 19 w 27"/>
                  <a:gd name="T1" fmla="*/ 0 h 29"/>
                  <a:gd name="T2" fmla="*/ 20 w 27"/>
                  <a:gd name="T3" fmla="*/ 5 h 29"/>
                  <a:gd name="T4" fmla="*/ 1 w 27"/>
                  <a:gd name="T5" fmla="*/ 23 h 29"/>
                  <a:gd name="T6" fmla="*/ 0 w 27"/>
                  <a:gd name="T7" fmla="*/ 23 h 29"/>
                  <a:gd name="T8" fmla="*/ 11 w 27"/>
                  <a:gd name="T9" fmla="*/ 29 h 29"/>
                  <a:gd name="T10" fmla="*/ 11 w 27"/>
                  <a:gd name="T11" fmla="*/ 29 h 29"/>
                  <a:gd name="T12" fmla="*/ 11 w 27"/>
                  <a:gd name="T13" fmla="*/ 29 h 29"/>
                  <a:gd name="T14" fmla="*/ 11 w 27"/>
                  <a:gd name="T15" fmla="*/ 29 h 29"/>
                  <a:gd name="T16" fmla="*/ 11 w 27"/>
                  <a:gd name="T17" fmla="*/ 29 h 29"/>
                  <a:gd name="T18" fmla="*/ 11 w 27"/>
                  <a:gd name="T19" fmla="*/ 29 h 29"/>
                  <a:gd name="T20" fmla="*/ 11 w 27"/>
                  <a:gd name="T21" fmla="*/ 29 h 29"/>
                  <a:gd name="T22" fmla="*/ 11 w 27"/>
                  <a:gd name="T23" fmla="*/ 29 h 29"/>
                  <a:gd name="T24" fmla="*/ 12 w 27"/>
                  <a:gd name="T25" fmla="*/ 29 h 29"/>
                  <a:gd name="T26" fmla="*/ 12 w 27"/>
                  <a:gd name="T27" fmla="*/ 29 h 29"/>
                  <a:gd name="T28" fmla="*/ 12 w 27"/>
                  <a:gd name="T29" fmla="*/ 29 h 29"/>
                  <a:gd name="T30" fmla="*/ 12 w 27"/>
                  <a:gd name="T31" fmla="*/ 29 h 29"/>
                  <a:gd name="T32" fmla="*/ 12 w 27"/>
                  <a:gd name="T33" fmla="*/ 29 h 29"/>
                  <a:gd name="T34" fmla="*/ 12 w 27"/>
                  <a:gd name="T35" fmla="*/ 29 h 29"/>
                  <a:gd name="T36" fmla="*/ 12 w 27"/>
                  <a:gd name="T37" fmla="*/ 29 h 29"/>
                  <a:gd name="T38" fmla="*/ 12 w 27"/>
                  <a:gd name="T39" fmla="*/ 29 h 29"/>
                  <a:gd name="T40" fmla="*/ 12 w 27"/>
                  <a:gd name="T41" fmla="*/ 29 h 29"/>
                  <a:gd name="T42" fmla="*/ 12 w 27"/>
                  <a:gd name="T43" fmla="*/ 29 h 29"/>
                  <a:gd name="T44" fmla="*/ 12 w 27"/>
                  <a:gd name="T45" fmla="*/ 29 h 29"/>
                  <a:gd name="T46" fmla="*/ 27 w 27"/>
                  <a:gd name="T47" fmla="*/ 14 h 29"/>
                  <a:gd name="T48" fmla="*/ 27 w 27"/>
                  <a:gd name="T49" fmla="*/ 14 h 29"/>
                  <a:gd name="T50" fmla="*/ 27 w 27"/>
                  <a:gd name="T51" fmla="*/ 14 h 29"/>
                  <a:gd name="T52" fmla="*/ 27 w 27"/>
                  <a:gd name="T53" fmla="*/ 14 h 29"/>
                  <a:gd name="T54" fmla="*/ 27 w 27"/>
                  <a:gd name="T55" fmla="*/ 14 h 29"/>
                  <a:gd name="T56" fmla="*/ 27 w 27"/>
                  <a:gd name="T57" fmla="*/ 14 h 29"/>
                  <a:gd name="T58" fmla="*/ 27 w 27"/>
                  <a:gd name="T59" fmla="*/ 14 h 29"/>
                  <a:gd name="T60" fmla="*/ 27 w 27"/>
                  <a:gd name="T61" fmla="*/ 13 h 29"/>
                  <a:gd name="T62" fmla="*/ 27 w 27"/>
                  <a:gd name="T63" fmla="*/ 13 h 29"/>
                  <a:gd name="T64" fmla="*/ 27 w 27"/>
                  <a:gd name="T65" fmla="*/ 13 h 29"/>
                  <a:gd name="T66" fmla="*/ 27 w 27"/>
                  <a:gd name="T67" fmla="*/ 13 h 29"/>
                  <a:gd name="T68" fmla="*/ 27 w 27"/>
                  <a:gd name="T69" fmla="*/ 13 h 29"/>
                  <a:gd name="T70" fmla="*/ 27 w 27"/>
                  <a:gd name="T71" fmla="*/ 13 h 29"/>
                  <a:gd name="T72" fmla="*/ 27 w 27"/>
                  <a:gd name="T73" fmla="*/ 13 h 29"/>
                  <a:gd name="T74" fmla="*/ 27 w 27"/>
                  <a:gd name="T75" fmla="*/ 13 h 29"/>
                  <a:gd name="T76" fmla="*/ 27 w 27"/>
                  <a:gd name="T77" fmla="*/ 13 h 29"/>
                  <a:gd name="T78" fmla="*/ 27 w 27"/>
                  <a:gd name="T79" fmla="*/ 13 h 29"/>
                  <a:gd name="T80" fmla="*/ 27 w 27"/>
                  <a:gd name="T81" fmla="*/ 13 h 29"/>
                  <a:gd name="T82" fmla="*/ 27 w 27"/>
                  <a:gd name="T83" fmla="*/ 12 h 29"/>
                  <a:gd name="T84" fmla="*/ 27 w 27"/>
                  <a:gd name="T85" fmla="*/ 12 h 29"/>
                  <a:gd name="T86" fmla="*/ 27 w 27"/>
                  <a:gd name="T87" fmla="*/ 12 h 29"/>
                  <a:gd name="T88" fmla="*/ 27 w 27"/>
                  <a:gd name="T89" fmla="*/ 12 h 29"/>
                  <a:gd name="T90" fmla="*/ 19 w 27"/>
                  <a:gd name="T9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29">
                    <a:moveTo>
                      <a:pt x="19" y="0"/>
                    </a:moveTo>
                    <a:cubicBezTo>
                      <a:pt x="20" y="2"/>
                      <a:pt x="20" y="3"/>
                      <a:pt x="20" y="5"/>
                    </a:cubicBezTo>
                    <a:cubicBezTo>
                      <a:pt x="20" y="15"/>
                      <a:pt x="11" y="23"/>
                      <a:pt x="1" y="23"/>
                    </a:cubicBezTo>
                    <a:cubicBezTo>
                      <a:pt x="1" y="23"/>
                      <a:pt x="0" y="23"/>
                      <a:pt x="0" y="23"/>
                    </a:cubicBezTo>
                    <a:cubicBezTo>
                      <a:pt x="3" y="27"/>
                      <a:pt x="7"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21" y="29"/>
                      <a:pt x="27" y="22"/>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2"/>
                      <a:pt x="27" y="12"/>
                    </a:cubicBezTo>
                    <a:cubicBezTo>
                      <a:pt x="27" y="12"/>
                      <a:pt x="27" y="12"/>
                      <a:pt x="27" y="12"/>
                    </a:cubicBezTo>
                    <a:cubicBezTo>
                      <a:pt x="27" y="12"/>
                      <a:pt x="27" y="12"/>
                      <a:pt x="27" y="12"/>
                    </a:cubicBezTo>
                    <a:cubicBezTo>
                      <a:pt x="27" y="12"/>
                      <a:pt x="27" y="12"/>
                      <a:pt x="27" y="12"/>
                    </a:cubicBezTo>
                    <a:cubicBezTo>
                      <a:pt x="27" y="7"/>
                      <a:pt x="24" y="3"/>
                      <a:pt x="19"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sp>
          <p:nvSpPr>
            <p:cNvPr id="244" name="Rectangle 13">
              <a:extLst>
                <a:ext uri="{FF2B5EF4-FFF2-40B4-BE49-F238E27FC236}">
                  <a16:creationId xmlns:a16="http://schemas.microsoft.com/office/drawing/2014/main" id="{96F53BDD-3554-4C40-B01C-9B6E3545A847}"/>
                </a:ext>
              </a:extLst>
            </p:cNvPr>
            <p:cNvSpPr>
              <a:spLocks noChangeArrowheads="1"/>
            </p:cNvSpPr>
            <p:nvPr/>
          </p:nvSpPr>
          <p:spPr bwMode="auto">
            <a:xfrm>
              <a:off x="1040870" y="4193656"/>
              <a:ext cx="467390" cy="21055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45" name="Freeform 166">
              <a:extLst>
                <a:ext uri="{FF2B5EF4-FFF2-40B4-BE49-F238E27FC236}">
                  <a16:creationId xmlns:a16="http://schemas.microsoft.com/office/drawing/2014/main" id="{1A78D471-6885-4060-A4B9-7500B14FB250}"/>
                </a:ext>
              </a:extLst>
            </p:cNvPr>
            <p:cNvSpPr>
              <a:spLocks/>
            </p:cNvSpPr>
            <p:nvPr/>
          </p:nvSpPr>
          <p:spPr bwMode="auto">
            <a:xfrm>
              <a:off x="1551884" y="4241456"/>
              <a:ext cx="386375" cy="34713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46" name="Freeform 167">
              <a:extLst>
                <a:ext uri="{FF2B5EF4-FFF2-40B4-BE49-F238E27FC236}">
                  <a16:creationId xmlns:a16="http://schemas.microsoft.com/office/drawing/2014/main" id="{82363F72-5457-44AC-B13B-F2A4458C2531}"/>
                </a:ext>
              </a:extLst>
            </p:cNvPr>
            <p:cNvSpPr>
              <a:spLocks/>
            </p:cNvSpPr>
            <p:nvPr/>
          </p:nvSpPr>
          <p:spPr bwMode="auto">
            <a:xfrm>
              <a:off x="1572138" y="4254261"/>
              <a:ext cx="109057" cy="103856"/>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47" name="Freeform 168">
              <a:extLst>
                <a:ext uri="{FF2B5EF4-FFF2-40B4-BE49-F238E27FC236}">
                  <a16:creationId xmlns:a16="http://schemas.microsoft.com/office/drawing/2014/main" id="{1EBF20C6-5280-48D4-81E4-00BDA871227C}"/>
                </a:ext>
              </a:extLst>
            </p:cNvPr>
            <p:cNvSpPr>
              <a:spLocks/>
            </p:cNvSpPr>
            <p:nvPr/>
          </p:nvSpPr>
          <p:spPr bwMode="auto">
            <a:xfrm>
              <a:off x="1626667" y="4308323"/>
              <a:ext cx="54528" cy="45526"/>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48" name="Freeform 169">
              <a:extLst>
                <a:ext uri="{FF2B5EF4-FFF2-40B4-BE49-F238E27FC236}">
                  <a16:creationId xmlns:a16="http://schemas.microsoft.com/office/drawing/2014/main" id="{EA2747F7-2CE9-4042-ABF2-F21FE3190698}"/>
                </a:ext>
              </a:extLst>
            </p:cNvPr>
            <p:cNvSpPr>
              <a:spLocks/>
            </p:cNvSpPr>
            <p:nvPr/>
          </p:nvSpPr>
          <p:spPr bwMode="auto">
            <a:xfrm>
              <a:off x="1676522" y="4353849"/>
              <a:ext cx="48296" cy="45526"/>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49" name="Freeform 170">
              <a:extLst>
                <a:ext uri="{FF2B5EF4-FFF2-40B4-BE49-F238E27FC236}">
                  <a16:creationId xmlns:a16="http://schemas.microsoft.com/office/drawing/2014/main" id="{408AB270-C686-4E5B-B486-AA71C4697730}"/>
                </a:ext>
              </a:extLst>
            </p:cNvPr>
            <p:cNvSpPr>
              <a:spLocks/>
            </p:cNvSpPr>
            <p:nvPr/>
          </p:nvSpPr>
          <p:spPr bwMode="auto">
            <a:xfrm>
              <a:off x="1695218" y="4372344"/>
              <a:ext cx="49855" cy="45526"/>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50" name="Freeform 171">
              <a:extLst>
                <a:ext uri="{FF2B5EF4-FFF2-40B4-BE49-F238E27FC236}">
                  <a16:creationId xmlns:a16="http://schemas.microsoft.com/office/drawing/2014/main" id="{6D12D89E-B4C7-44AB-99F4-6DDB23CC3047}"/>
                </a:ext>
              </a:extLst>
            </p:cNvPr>
            <p:cNvSpPr>
              <a:spLocks/>
            </p:cNvSpPr>
            <p:nvPr/>
          </p:nvSpPr>
          <p:spPr bwMode="auto">
            <a:xfrm>
              <a:off x="1695218" y="4368076"/>
              <a:ext cx="24928" cy="22763"/>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51" name="Freeform 172">
              <a:extLst>
                <a:ext uri="{FF2B5EF4-FFF2-40B4-BE49-F238E27FC236}">
                  <a16:creationId xmlns:a16="http://schemas.microsoft.com/office/drawing/2014/main" id="{D51E2F96-F8B9-48E9-BD0A-06AB9A8D20C7}"/>
                </a:ext>
              </a:extLst>
            </p:cNvPr>
            <p:cNvSpPr>
              <a:spLocks/>
            </p:cNvSpPr>
            <p:nvPr/>
          </p:nvSpPr>
          <p:spPr bwMode="auto">
            <a:xfrm>
              <a:off x="1706122" y="4376612"/>
              <a:ext cx="23369" cy="27032"/>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52" name="Freeform 173">
              <a:extLst>
                <a:ext uri="{FF2B5EF4-FFF2-40B4-BE49-F238E27FC236}">
                  <a16:creationId xmlns:a16="http://schemas.microsoft.com/office/drawing/2014/main" id="{7F9C9CD0-87F7-456E-8265-8F38A6202022}"/>
                </a:ext>
              </a:extLst>
            </p:cNvPr>
            <p:cNvSpPr>
              <a:spLocks/>
            </p:cNvSpPr>
            <p:nvPr/>
          </p:nvSpPr>
          <p:spPr bwMode="auto">
            <a:xfrm>
              <a:off x="1784021" y="4449168"/>
              <a:ext cx="49855" cy="45526"/>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grpSp>
          <p:nvGrpSpPr>
            <p:cNvPr id="253" name="Group 252">
              <a:extLst>
                <a:ext uri="{FF2B5EF4-FFF2-40B4-BE49-F238E27FC236}">
                  <a16:creationId xmlns:a16="http://schemas.microsoft.com/office/drawing/2014/main" id="{E2332E11-D6C1-44E9-A6ED-3EDF731F1676}"/>
                </a:ext>
              </a:extLst>
            </p:cNvPr>
            <p:cNvGrpSpPr/>
            <p:nvPr/>
          </p:nvGrpSpPr>
          <p:grpSpPr>
            <a:xfrm>
              <a:off x="2210457" y="4222912"/>
              <a:ext cx="231453" cy="147939"/>
              <a:chOff x="6415902" y="2233522"/>
              <a:chExt cx="508289" cy="324886"/>
            </a:xfrm>
            <a:solidFill>
              <a:srgbClr val="409AE1"/>
            </a:solidFill>
          </p:grpSpPr>
          <p:sp>
            <p:nvSpPr>
              <p:cNvPr id="287" name="Freeform 311">
                <a:extLst>
                  <a:ext uri="{FF2B5EF4-FFF2-40B4-BE49-F238E27FC236}">
                    <a16:creationId xmlns:a16="http://schemas.microsoft.com/office/drawing/2014/main" id="{D0D46D3D-DF20-450F-9615-23BF57380CE6}"/>
                  </a:ext>
                </a:extLst>
              </p:cNvPr>
              <p:cNvSpPr>
                <a:spLocks/>
              </p:cNvSpPr>
              <p:nvPr/>
            </p:nvSpPr>
            <p:spPr bwMode="auto">
              <a:xfrm>
                <a:off x="6415902" y="2233522"/>
                <a:ext cx="497810" cy="188643"/>
              </a:xfrm>
              <a:custGeom>
                <a:avLst/>
                <a:gdLst>
                  <a:gd name="T0" fmla="*/ 95 w 95"/>
                  <a:gd name="T1" fmla="*/ 0 h 36"/>
                  <a:gd name="T2" fmla="*/ 0 w 95"/>
                  <a:gd name="T3" fmla="*/ 0 h 36"/>
                  <a:gd name="T4" fmla="*/ 47 w 95"/>
                  <a:gd name="T5" fmla="*/ 36 h 36"/>
                  <a:gd name="T6" fmla="*/ 95 w 95"/>
                  <a:gd name="T7" fmla="*/ 0 h 36"/>
                </a:gdLst>
                <a:ahLst/>
                <a:cxnLst>
                  <a:cxn ang="0">
                    <a:pos x="T0" y="T1"/>
                  </a:cxn>
                  <a:cxn ang="0">
                    <a:pos x="T2" y="T3"/>
                  </a:cxn>
                  <a:cxn ang="0">
                    <a:pos x="T4" y="T5"/>
                  </a:cxn>
                  <a:cxn ang="0">
                    <a:pos x="T6" y="T7"/>
                  </a:cxn>
                </a:cxnLst>
                <a:rect l="0" t="0" r="r" b="b"/>
                <a:pathLst>
                  <a:path w="95" h="36">
                    <a:moveTo>
                      <a:pt x="95" y="0"/>
                    </a:moveTo>
                    <a:lnTo>
                      <a:pt x="0" y="0"/>
                    </a:lnTo>
                    <a:lnTo>
                      <a:pt x="47" y="36"/>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8" name="Freeform 312">
                <a:extLst>
                  <a:ext uri="{FF2B5EF4-FFF2-40B4-BE49-F238E27FC236}">
                    <a16:creationId xmlns:a16="http://schemas.microsoft.com/office/drawing/2014/main" id="{3512708F-F6CC-4CF7-A0E3-2DFE623498CB}"/>
                  </a:ext>
                </a:extLst>
              </p:cNvPr>
              <p:cNvSpPr>
                <a:spLocks/>
              </p:cNvSpPr>
              <p:nvPr/>
            </p:nvSpPr>
            <p:spPr bwMode="auto">
              <a:xfrm>
                <a:off x="6415902" y="2233522"/>
                <a:ext cx="199123" cy="319647"/>
              </a:xfrm>
              <a:custGeom>
                <a:avLst/>
                <a:gdLst>
                  <a:gd name="T0" fmla="*/ 38 w 38"/>
                  <a:gd name="T1" fmla="*/ 30 h 61"/>
                  <a:gd name="T2" fmla="*/ 0 w 38"/>
                  <a:gd name="T3" fmla="*/ 0 h 61"/>
                  <a:gd name="T4" fmla="*/ 0 w 38"/>
                  <a:gd name="T5" fmla="*/ 61 h 61"/>
                  <a:gd name="T6" fmla="*/ 38 w 38"/>
                  <a:gd name="T7" fmla="*/ 30 h 61"/>
                </a:gdLst>
                <a:ahLst/>
                <a:cxnLst>
                  <a:cxn ang="0">
                    <a:pos x="T0" y="T1"/>
                  </a:cxn>
                  <a:cxn ang="0">
                    <a:pos x="T2" y="T3"/>
                  </a:cxn>
                  <a:cxn ang="0">
                    <a:pos x="T4" y="T5"/>
                  </a:cxn>
                  <a:cxn ang="0">
                    <a:pos x="T6" y="T7"/>
                  </a:cxn>
                </a:cxnLst>
                <a:rect l="0" t="0" r="r" b="b"/>
                <a:pathLst>
                  <a:path w="38" h="61">
                    <a:moveTo>
                      <a:pt x="38" y="30"/>
                    </a:moveTo>
                    <a:lnTo>
                      <a:pt x="0" y="0"/>
                    </a:lnTo>
                    <a:lnTo>
                      <a:pt x="0" y="61"/>
                    </a:lnTo>
                    <a:lnTo>
                      <a:pt x="3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9" name="Freeform 313">
                <a:extLst>
                  <a:ext uri="{FF2B5EF4-FFF2-40B4-BE49-F238E27FC236}">
                    <a16:creationId xmlns:a16="http://schemas.microsoft.com/office/drawing/2014/main" id="{88A64286-4168-4D76-AC7E-90094791D245}"/>
                  </a:ext>
                </a:extLst>
              </p:cNvPr>
              <p:cNvSpPr>
                <a:spLocks/>
              </p:cNvSpPr>
              <p:nvPr/>
            </p:nvSpPr>
            <p:spPr bwMode="auto">
              <a:xfrm>
                <a:off x="6415902" y="2401205"/>
                <a:ext cx="497810" cy="157203"/>
              </a:xfrm>
              <a:custGeom>
                <a:avLst/>
                <a:gdLst>
                  <a:gd name="T0" fmla="*/ 55 w 95"/>
                  <a:gd name="T1" fmla="*/ 0 h 30"/>
                  <a:gd name="T2" fmla="*/ 47 w 95"/>
                  <a:gd name="T3" fmla="*/ 6 h 30"/>
                  <a:gd name="T4" fmla="*/ 40 w 95"/>
                  <a:gd name="T5" fmla="*/ 0 h 30"/>
                  <a:gd name="T6" fmla="*/ 0 w 95"/>
                  <a:gd name="T7" fmla="*/ 30 h 30"/>
                  <a:gd name="T8" fmla="*/ 95 w 95"/>
                  <a:gd name="T9" fmla="*/ 30 h 30"/>
                  <a:gd name="T10" fmla="*/ 55 w 95"/>
                  <a:gd name="T11" fmla="*/ 0 h 30"/>
                </a:gdLst>
                <a:ahLst/>
                <a:cxnLst>
                  <a:cxn ang="0">
                    <a:pos x="T0" y="T1"/>
                  </a:cxn>
                  <a:cxn ang="0">
                    <a:pos x="T2" y="T3"/>
                  </a:cxn>
                  <a:cxn ang="0">
                    <a:pos x="T4" y="T5"/>
                  </a:cxn>
                  <a:cxn ang="0">
                    <a:pos x="T6" y="T7"/>
                  </a:cxn>
                  <a:cxn ang="0">
                    <a:pos x="T8" y="T9"/>
                  </a:cxn>
                  <a:cxn ang="0">
                    <a:pos x="T10" y="T11"/>
                  </a:cxn>
                </a:cxnLst>
                <a:rect l="0" t="0" r="r" b="b"/>
                <a:pathLst>
                  <a:path w="95" h="30">
                    <a:moveTo>
                      <a:pt x="55" y="0"/>
                    </a:moveTo>
                    <a:lnTo>
                      <a:pt x="47" y="6"/>
                    </a:lnTo>
                    <a:lnTo>
                      <a:pt x="40" y="0"/>
                    </a:lnTo>
                    <a:lnTo>
                      <a:pt x="0" y="30"/>
                    </a:lnTo>
                    <a:lnTo>
                      <a:pt x="95" y="30"/>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90" name="Freeform 314">
                <a:extLst>
                  <a:ext uri="{FF2B5EF4-FFF2-40B4-BE49-F238E27FC236}">
                    <a16:creationId xmlns:a16="http://schemas.microsoft.com/office/drawing/2014/main" id="{194EABA0-2813-43A8-AE37-AE1981E81449}"/>
                  </a:ext>
                </a:extLst>
              </p:cNvPr>
              <p:cNvSpPr>
                <a:spLocks/>
              </p:cNvSpPr>
              <p:nvPr/>
            </p:nvSpPr>
            <p:spPr bwMode="auto">
              <a:xfrm>
                <a:off x="6725068" y="2233522"/>
                <a:ext cx="199123" cy="319647"/>
              </a:xfrm>
              <a:custGeom>
                <a:avLst/>
                <a:gdLst>
                  <a:gd name="T0" fmla="*/ 0 w 38"/>
                  <a:gd name="T1" fmla="*/ 30 h 61"/>
                  <a:gd name="T2" fmla="*/ 38 w 38"/>
                  <a:gd name="T3" fmla="*/ 61 h 61"/>
                  <a:gd name="T4" fmla="*/ 38 w 38"/>
                  <a:gd name="T5" fmla="*/ 0 h 61"/>
                  <a:gd name="T6" fmla="*/ 0 w 38"/>
                  <a:gd name="T7" fmla="*/ 30 h 61"/>
                </a:gdLst>
                <a:ahLst/>
                <a:cxnLst>
                  <a:cxn ang="0">
                    <a:pos x="T0" y="T1"/>
                  </a:cxn>
                  <a:cxn ang="0">
                    <a:pos x="T2" y="T3"/>
                  </a:cxn>
                  <a:cxn ang="0">
                    <a:pos x="T4" y="T5"/>
                  </a:cxn>
                  <a:cxn ang="0">
                    <a:pos x="T6" y="T7"/>
                  </a:cxn>
                </a:cxnLst>
                <a:rect l="0" t="0" r="r" b="b"/>
                <a:pathLst>
                  <a:path w="38" h="61">
                    <a:moveTo>
                      <a:pt x="0" y="30"/>
                    </a:moveTo>
                    <a:lnTo>
                      <a:pt x="38" y="61"/>
                    </a:lnTo>
                    <a:lnTo>
                      <a:pt x="38"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sp>
          <p:nvSpPr>
            <p:cNvPr id="254" name="Freeform 174">
              <a:extLst>
                <a:ext uri="{FF2B5EF4-FFF2-40B4-BE49-F238E27FC236}">
                  <a16:creationId xmlns:a16="http://schemas.microsoft.com/office/drawing/2014/main" id="{A43803A3-2453-447A-AA3D-B9653D3FDCC0}"/>
                </a:ext>
              </a:extLst>
            </p:cNvPr>
            <p:cNvSpPr>
              <a:spLocks/>
            </p:cNvSpPr>
            <p:nvPr/>
          </p:nvSpPr>
          <p:spPr bwMode="auto">
            <a:xfrm>
              <a:off x="1804275" y="4471931"/>
              <a:ext cx="49855" cy="45526"/>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55" name="Freeform 175">
              <a:extLst>
                <a:ext uri="{FF2B5EF4-FFF2-40B4-BE49-F238E27FC236}">
                  <a16:creationId xmlns:a16="http://schemas.microsoft.com/office/drawing/2014/main" id="{2C1A2D42-E69A-47A2-A9B4-CB6E9257D61D}"/>
                </a:ext>
              </a:extLst>
            </p:cNvPr>
            <p:cNvSpPr>
              <a:spLocks/>
            </p:cNvSpPr>
            <p:nvPr/>
          </p:nvSpPr>
          <p:spPr bwMode="auto">
            <a:xfrm>
              <a:off x="1799600" y="4467663"/>
              <a:ext cx="29601" cy="21341"/>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56" name="Freeform 176">
              <a:extLst>
                <a:ext uri="{FF2B5EF4-FFF2-40B4-BE49-F238E27FC236}">
                  <a16:creationId xmlns:a16="http://schemas.microsoft.com/office/drawing/2014/main" id="{82A9CDA0-C383-4109-856F-A8515876448C}"/>
                </a:ext>
              </a:extLst>
            </p:cNvPr>
            <p:cNvSpPr>
              <a:spLocks/>
            </p:cNvSpPr>
            <p:nvPr/>
          </p:nvSpPr>
          <p:spPr bwMode="auto">
            <a:xfrm>
              <a:off x="1813622" y="4476200"/>
              <a:ext cx="24928" cy="22763"/>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57" name="Freeform 177">
              <a:extLst>
                <a:ext uri="{FF2B5EF4-FFF2-40B4-BE49-F238E27FC236}">
                  <a16:creationId xmlns:a16="http://schemas.microsoft.com/office/drawing/2014/main" id="{C9BA5E93-CD2E-469C-9BF6-9F57E8F6E725}"/>
                </a:ext>
              </a:extLst>
            </p:cNvPr>
            <p:cNvSpPr>
              <a:spLocks/>
            </p:cNvSpPr>
            <p:nvPr/>
          </p:nvSpPr>
          <p:spPr bwMode="auto">
            <a:xfrm>
              <a:off x="1879057" y="4277024"/>
              <a:ext cx="380144" cy="234744"/>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58" name="Freeform 178">
              <a:extLst>
                <a:ext uri="{FF2B5EF4-FFF2-40B4-BE49-F238E27FC236}">
                  <a16:creationId xmlns:a16="http://schemas.microsoft.com/office/drawing/2014/main" id="{D01294AA-B267-4158-AC68-8E76859CA7B2}"/>
                </a:ext>
              </a:extLst>
            </p:cNvPr>
            <p:cNvSpPr>
              <a:spLocks/>
            </p:cNvSpPr>
            <p:nvPr/>
          </p:nvSpPr>
          <p:spPr bwMode="auto">
            <a:xfrm>
              <a:off x="1833876" y="4331086"/>
              <a:ext cx="666809" cy="601796"/>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59" name="Freeform 179">
              <a:extLst>
                <a:ext uri="{FF2B5EF4-FFF2-40B4-BE49-F238E27FC236}">
                  <a16:creationId xmlns:a16="http://schemas.microsoft.com/office/drawing/2014/main" id="{CB556756-6190-4246-990B-CE4AB2E7F663}"/>
                </a:ext>
              </a:extLst>
            </p:cNvPr>
            <p:cNvSpPr>
              <a:spLocks/>
            </p:cNvSpPr>
            <p:nvPr/>
          </p:nvSpPr>
          <p:spPr bwMode="auto">
            <a:xfrm>
              <a:off x="1913332" y="4407911"/>
              <a:ext cx="143332" cy="130887"/>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60" name="Freeform 180">
              <a:extLst>
                <a:ext uri="{FF2B5EF4-FFF2-40B4-BE49-F238E27FC236}">
                  <a16:creationId xmlns:a16="http://schemas.microsoft.com/office/drawing/2014/main" id="{154B1A09-8D19-4812-AC83-6BE5959FB012}"/>
                </a:ext>
              </a:extLst>
            </p:cNvPr>
            <p:cNvSpPr>
              <a:spLocks/>
            </p:cNvSpPr>
            <p:nvPr/>
          </p:nvSpPr>
          <p:spPr bwMode="auto">
            <a:xfrm>
              <a:off x="2020831" y="4353849"/>
              <a:ext cx="143332" cy="130887"/>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61" name="Freeform 181">
              <a:extLst>
                <a:ext uri="{FF2B5EF4-FFF2-40B4-BE49-F238E27FC236}">
                  <a16:creationId xmlns:a16="http://schemas.microsoft.com/office/drawing/2014/main" id="{F50BA99F-F99B-4798-A89C-55E66527A9CC}"/>
                </a:ext>
              </a:extLst>
            </p:cNvPr>
            <p:cNvSpPr>
              <a:spLocks/>
            </p:cNvSpPr>
            <p:nvPr/>
          </p:nvSpPr>
          <p:spPr bwMode="auto">
            <a:xfrm>
              <a:off x="2145469" y="4308323"/>
              <a:ext cx="118406" cy="13231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62" name="Freeform 182">
              <a:extLst>
                <a:ext uri="{FF2B5EF4-FFF2-40B4-BE49-F238E27FC236}">
                  <a16:creationId xmlns:a16="http://schemas.microsoft.com/office/drawing/2014/main" id="{FA0F15BF-8ECF-44D8-AB63-70530971B100}"/>
                </a:ext>
              </a:extLst>
            </p:cNvPr>
            <p:cNvSpPr>
              <a:spLocks/>
            </p:cNvSpPr>
            <p:nvPr/>
          </p:nvSpPr>
          <p:spPr bwMode="auto">
            <a:xfrm>
              <a:off x="1843224" y="4615623"/>
              <a:ext cx="434672" cy="284537"/>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63" name="Freeform 183">
              <a:extLst>
                <a:ext uri="{FF2B5EF4-FFF2-40B4-BE49-F238E27FC236}">
                  <a16:creationId xmlns:a16="http://schemas.microsoft.com/office/drawing/2014/main" id="{984CFB95-96EF-410D-A8E7-67EDEC5838BD}"/>
                </a:ext>
              </a:extLst>
            </p:cNvPr>
            <p:cNvSpPr>
              <a:spLocks/>
            </p:cNvSpPr>
            <p:nvPr/>
          </p:nvSpPr>
          <p:spPr bwMode="auto">
            <a:xfrm>
              <a:off x="1813622" y="4588591"/>
              <a:ext cx="243042" cy="230475"/>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64" name="Freeform 184">
              <a:extLst>
                <a:ext uri="{FF2B5EF4-FFF2-40B4-BE49-F238E27FC236}">
                  <a16:creationId xmlns:a16="http://schemas.microsoft.com/office/drawing/2014/main" id="{31CD84DF-3667-4A8C-95CB-188513C89FEC}"/>
                </a:ext>
              </a:extLst>
            </p:cNvPr>
            <p:cNvSpPr>
              <a:spLocks/>
            </p:cNvSpPr>
            <p:nvPr/>
          </p:nvSpPr>
          <p:spPr bwMode="auto">
            <a:xfrm>
              <a:off x="1833876" y="4575788"/>
              <a:ext cx="138659" cy="143692"/>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65" name="Freeform 185">
              <a:extLst>
                <a:ext uri="{FF2B5EF4-FFF2-40B4-BE49-F238E27FC236}">
                  <a16:creationId xmlns:a16="http://schemas.microsoft.com/office/drawing/2014/main" id="{19A48EA5-A6BE-4C9C-B120-DE5AFC2433E0}"/>
                </a:ext>
              </a:extLst>
            </p:cNvPr>
            <p:cNvSpPr>
              <a:spLocks/>
            </p:cNvSpPr>
            <p:nvPr/>
          </p:nvSpPr>
          <p:spPr bwMode="auto">
            <a:xfrm>
              <a:off x="1681195" y="4534529"/>
              <a:ext cx="257063" cy="163609"/>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66" name="Freeform 186">
              <a:extLst>
                <a:ext uri="{FF2B5EF4-FFF2-40B4-BE49-F238E27FC236}">
                  <a16:creationId xmlns:a16="http://schemas.microsoft.com/office/drawing/2014/main" id="{817F7414-5FB1-402C-9341-2EC266E13E44}"/>
                </a:ext>
              </a:extLst>
            </p:cNvPr>
            <p:cNvSpPr>
              <a:spLocks/>
            </p:cNvSpPr>
            <p:nvPr/>
          </p:nvSpPr>
          <p:spPr bwMode="auto">
            <a:xfrm>
              <a:off x="1681195" y="4584323"/>
              <a:ext cx="93478" cy="64021"/>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67" name="Freeform 187">
              <a:extLst>
                <a:ext uri="{FF2B5EF4-FFF2-40B4-BE49-F238E27FC236}">
                  <a16:creationId xmlns:a16="http://schemas.microsoft.com/office/drawing/2014/main" id="{5A0A455E-7967-4E23-9602-891426967291}"/>
                </a:ext>
              </a:extLst>
            </p:cNvPr>
            <p:cNvSpPr>
              <a:spLocks/>
            </p:cNvSpPr>
            <p:nvPr/>
          </p:nvSpPr>
          <p:spPr bwMode="auto">
            <a:xfrm>
              <a:off x="1770000" y="4548756"/>
              <a:ext cx="138659" cy="99588"/>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268" name="Freeform 318">
              <a:extLst>
                <a:ext uri="{FF2B5EF4-FFF2-40B4-BE49-F238E27FC236}">
                  <a16:creationId xmlns:a16="http://schemas.microsoft.com/office/drawing/2014/main" id="{6C0EF775-B3D8-48BA-8141-4AA4FA262A2C}"/>
                </a:ext>
              </a:extLst>
            </p:cNvPr>
            <p:cNvSpPr>
              <a:spLocks/>
            </p:cNvSpPr>
            <p:nvPr/>
          </p:nvSpPr>
          <p:spPr bwMode="auto">
            <a:xfrm rot="20961204">
              <a:off x="2170283" y="4609814"/>
              <a:ext cx="685800" cy="533372"/>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defTabSz="878727">
                <a:defRPr/>
              </a:pPr>
              <a:endParaRPr lang="en-US" sz="1730" kern="0">
                <a:solidFill>
                  <a:sysClr val="windowText" lastClr="000000"/>
                </a:solidFill>
                <a:latin typeface="Segoe UI"/>
              </a:endParaRPr>
            </a:p>
          </p:txBody>
        </p:sp>
        <p:grpSp>
          <p:nvGrpSpPr>
            <p:cNvPr id="269" name="Group 268">
              <a:extLst>
                <a:ext uri="{FF2B5EF4-FFF2-40B4-BE49-F238E27FC236}">
                  <a16:creationId xmlns:a16="http://schemas.microsoft.com/office/drawing/2014/main" id="{0036B748-8E7B-4460-8A75-5AE319821661}"/>
                </a:ext>
              </a:extLst>
            </p:cNvPr>
            <p:cNvGrpSpPr/>
            <p:nvPr/>
          </p:nvGrpSpPr>
          <p:grpSpPr>
            <a:xfrm>
              <a:off x="1145460" y="4215358"/>
              <a:ext cx="241348" cy="174770"/>
              <a:chOff x="5383606" y="4465798"/>
              <a:chExt cx="607850" cy="440170"/>
            </a:xfrm>
          </p:grpSpPr>
          <p:sp>
            <p:nvSpPr>
              <p:cNvPr id="285" name="Freeform 320">
                <a:extLst>
                  <a:ext uri="{FF2B5EF4-FFF2-40B4-BE49-F238E27FC236}">
                    <a16:creationId xmlns:a16="http://schemas.microsoft.com/office/drawing/2014/main" id="{18A146F6-60D9-42B5-87B5-78DE41A8D7B7}"/>
                  </a:ext>
                </a:extLst>
              </p:cNvPr>
              <p:cNvSpPr>
                <a:spLocks/>
              </p:cNvSpPr>
              <p:nvPr/>
            </p:nvSpPr>
            <p:spPr bwMode="auto">
              <a:xfrm>
                <a:off x="5383606" y="4465798"/>
                <a:ext cx="340607" cy="330127"/>
              </a:xfrm>
              <a:custGeom>
                <a:avLst/>
                <a:gdLst>
                  <a:gd name="T0" fmla="*/ 29 w 34"/>
                  <a:gd name="T1" fmla="*/ 0 h 33"/>
                  <a:gd name="T2" fmla="*/ 4 w 34"/>
                  <a:gd name="T3" fmla="*/ 0 h 33"/>
                  <a:gd name="T4" fmla="*/ 0 w 34"/>
                  <a:gd name="T5" fmla="*/ 4 h 33"/>
                  <a:gd name="T6" fmla="*/ 0 w 34"/>
                  <a:gd name="T7" fmla="*/ 21 h 33"/>
                  <a:gd name="T8" fmla="*/ 4 w 34"/>
                  <a:gd name="T9" fmla="*/ 26 h 33"/>
                  <a:gd name="T10" fmla="*/ 9 w 34"/>
                  <a:gd name="T11" fmla="*/ 26 h 33"/>
                  <a:gd name="T12" fmla="*/ 9 w 34"/>
                  <a:gd name="T13" fmla="*/ 33 h 33"/>
                  <a:gd name="T14" fmla="*/ 16 w 34"/>
                  <a:gd name="T15" fmla="*/ 26 h 33"/>
                  <a:gd name="T16" fmla="*/ 29 w 34"/>
                  <a:gd name="T17" fmla="*/ 26 h 33"/>
                  <a:gd name="T18" fmla="*/ 34 w 34"/>
                  <a:gd name="T19" fmla="*/ 21 h 33"/>
                  <a:gd name="T20" fmla="*/ 34 w 34"/>
                  <a:gd name="T21" fmla="*/ 4 h 33"/>
                  <a:gd name="T22" fmla="*/ 29 w 34"/>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3">
                    <a:moveTo>
                      <a:pt x="29" y="0"/>
                    </a:moveTo>
                    <a:cubicBezTo>
                      <a:pt x="4" y="0"/>
                      <a:pt x="4" y="0"/>
                      <a:pt x="4" y="0"/>
                    </a:cubicBezTo>
                    <a:cubicBezTo>
                      <a:pt x="2" y="0"/>
                      <a:pt x="0" y="2"/>
                      <a:pt x="0" y="4"/>
                    </a:cubicBezTo>
                    <a:cubicBezTo>
                      <a:pt x="0" y="21"/>
                      <a:pt x="0" y="21"/>
                      <a:pt x="0" y="21"/>
                    </a:cubicBezTo>
                    <a:cubicBezTo>
                      <a:pt x="0" y="23"/>
                      <a:pt x="2" y="26"/>
                      <a:pt x="4" y="26"/>
                    </a:cubicBezTo>
                    <a:cubicBezTo>
                      <a:pt x="9" y="26"/>
                      <a:pt x="9" y="26"/>
                      <a:pt x="9" y="26"/>
                    </a:cubicBezTo>
                    <a:cubicBezTo>
                      <a:pt x="9" y="33"/>
                      <a:pt x="9" y="33"/>
                      <a:pt x="9" y="33"/>
                    </a:cubicBezTo>
                    <a:cubicBezTo>
                      <a:pt x="16" y="26"/>
                      <a:pt x="16" y="26"/>
                      <a:pt x="16" y="26"/>
                    </a:cubicBezTo>
                    <a:cubicBezTo>
                      <a:pt x="29" y="26"/>
                      <a:pt x="29" y="26"/>
                      <a:pt x="29" y="26"/>
                    </a:cubicBezTo>
                    <a:cubicBezTo>
                      <a:pt x="31" y="26"/>
                      <a:pt x="34" y="23"/>
                      <a:pt x="34" y="21"/>
                    </a:cubicBezTo>
                    <a:cubicBezTo>
                      <a:pt x="34" y="4"/>
                      <a:pt x="34" y="4"/>
                      <a:pt x="34" y="4"/>
                    </a:cubicBezTo>
                    <a:cubicBezTo>
                      <a:pt x="34" y="2"/>
                      <a:pt x="31" y="0"/>
                      <a:pt x="29"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6" name="Freeform 321">
                <a:extLst>
                  <a:ext uri="{FF2B5EF4-FFF2-40B4-BE49-F238E27FC236}">
                    <a16:creationId xmlns:a16="http://schemas.microsoft.com/office/drawing/2014/main" id="{3416979F-C0CB-4C29-9C49-B9FBBD9AA14E}"/>
                  </a:ext>
                </a:extLst>
              </p:cNvPr>
              <p:cNvSpPr>
                <a:spLocks/>
              </p:cNvSpPr>
              <p:nvPr/>
            </p:nvSpPr>
            <p:spPr bwMode="auto">
              <a:xfrm>
                <a:off x="5661329" y="4586321"/>
                <a:ext cx="330127" cy="319647"/>
              </a:xfrm>
              <a:custGeom>
                <a:avLst/>
                <a:gdLst>
                  <a:gd name="T0" fmla="*/ 29 w 33"/>
                  <a:gd name="T1" fmla="*/ 0 h 32"/>
                  <a:gd name="T2" fmla="*/ 7 w 33"/>
                  <a:gd name="T3" fmla="*/ 0 h 32"/>
                  <a:gd name="T4" fmla="*/ 7 w 33"/>
                  <a:gd name="T5" fmla="*/ 9 h 32"/>
                  <a:gd name="T6" fmla="*/ 1 w 33"/>
                  <a:gd name="T7" fmla="*/ 15 h 32"/>
                  <a:gd name="T8" fmla="*/ 0 w 33"/>
                  <a:gd name="T9" fmla="*/ 15 h 32"/>
                  <a:gd name="T10" fmla="*/ 0 w 33"/>
                  <a:gd name="T11" fmla="*/ 21 h 32"/>
                  <a:gd name="T12" fmla="*/ 4 w 33"/>
                  <a:gd name="T13" fmla="*/ 25 h 32"/>
                  <a:gd name="T14" fmla="*/ 17 w 33"/>
                  <a:gd name="T15" fmla="*/ 25 h 32"/>
                  <a:gd name="T16" fmla="*/ 25 w 33"/>
                  <a:gd name="T17" fmla="*/ 32 h 32"/>
                  <a:gd name="T18" fmla="*/ 25 w 33"/>
                  <a:gd name="T19" fmla="*/ 25 h 32"/>
                  <a:gd name="T20" fmla="*/ 29 w 33"/>
                  <a:gd name="T21" fmla="*/ 25 h 32"/>
                  <a:gd name="T22" fmla="*/ 33 w 33"/>
                  <a:gd name="T23" fmla="*/ 21 h 32"/>
                  <a:gd name="T24" fmla="*/ 33 w 33"/>
                  <a:gd name="T25" fmla="*/ 4 h 32"/>
                  <a:gd name="T26" fmla="*/ 29 w 33"/>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2">
                    <a:moveTo>
                      <a:pt x="29" y="0"/>
                    </a:moveTo>
                    <a:cubicBezTo>
                      <a:pt x="7" y="0"/>
                      <a:pt x="7" y="0"/>
                      <a:pt x="7" y="0"/>
                    </a:cubicBezTo>
                    <a:cubicBezTo>
                      <a:pt x="7" y="9"/>
                      <a:pt x="7" y="9"/>
                      <a:pt x="7" y="9"/>
                    </a:cubicBezTo>
                    <a:cubicBezTo>
                      <a:pt x="7" y="12"/>
                      <a:pt x="4" y="15"/>
                      <a:pt x="1" y="15"/>
                    </a:cubicBezTo>
                    <a:cubicBezTo>
                      <a:pt x="0" y="15"/>
                      <a:pt x="0" y="15"/>
                      <a:pt x="0" y="15"/>
                    </a:cubicBezTo>
                    <a:cubicBezTo>
                      <a:pt x="0" y="21"/>
                      <a:pt x="0" y="21"/>
                      <a:pt x="0" y="21"/>
                    </a:cubicBezTo>
                    <a:cubicBezTo>
                      <a:pt x="0" y="23"/>
                      <a:pt x="2" y="25"/>
                      <a:pt x="4" y="25"/>
                    </a:cubicBezTo>
                    <a:cubicBezTo>
                      <a:pt x="17" y="25"/>
                      <a:pt x="17" y="25"/>
                      <a:pt x="17" y="25"/>
                    </a:cubicBezTo>
                    <a:cubicBezTo>
                      <a:pt x="25" y="32"/>
                      <a:pt x="25" y="32"/>
                      <a:pt x="25" y="32"/>
                    </a:cubicBezTo>
                    <a:cubicBezTo>
                      <a:pt x="25" y="25"/>
                      <a:pt x="25" y="25"/>
                      <a:pt x="25" y="25"/>
                    </a:cubicBezTo>
                    <a:cubicBezTo>
                      <a:pt x="29" y="25"/>
                      <a:pt x="29" y="25"/>
                      <a:pt x="29" y="25"/>
                    </a:cubicBezTo>
                    <a:cubicBezTo>
                      <a:pt x="31" y="25"/>
                      <a:pt x="33" y="23"/>
                      <a:pt x="33" y="21"/>
                    </a:cubicBezTo>
                    <a:cubicBezTo>
                      <a:pt x="33" y="4"/>
                      <a:pt x="33" y="4"/>
                      <a:pt x="33" y="4"/>
                    </a:cubicBezTo>
                    <a:cubicBezTo>
                      <a:pt x="33" y="2"/>
                      <a:pt x="31" y="0"/>
                      <a:pt x="29"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nvGrpSpPr>
            <p:cNvPr id="270" name="Group 269">
              <a:extLst>
                <a:ext uri="{FF2B5EF4-FFF2-40B4-BE49-F238E27FC236}">
                  <a16:creationId xmlns:a16="http://schemas.microsoft.com/office/drawing/2014/main" id="{2DCC88AC-432A-4BDC-A012-3912B853617F}"/>
                </a:ext>
              </a:extLst>
            </p:cNvPr>
            <p:cNvGrpSpPr/>
            <p:nvPr/>
          </p:nvGrpSpPr>
          <p:grpSpPr>
            <a:xfrm>
              <a:off x="2199313" y="3794063"/>
              <a:ext cx="284807" cy="153888"/>
              <a:chOff x="5001078" y="3606424"/>
              <a:chExt cx="649771" cy="351087"/>
            </a:xfrm>
          </p:grpSpPr>
          <p:sp>
            <p:nvSpPr>
              <p:cNvPr id="283" name="Freeform 322">
                <a:extLst>
                  <a:ext uri="{FF2B5EF4-FFF2-40B4-BE49-F238E27FC236}">
                    <a16:creationId xmlns:a16="http://schemas.microsoft.com/office/drawing/2014/main" id="{308D87B4-A954-47AF-B7A5-C63D07C3F6EA}"/>
                  </a:ext>
                </a:extLst>
              </p:cNvPr>
              <p:cNvSpPr>
                <a:spLocks/>
              </p:cNvSpPr>
              <p:nvPr/>
            </p:nvSpPr>
            <p:spPr bwMode="auto">
              <a:xfrm>
                <a:off x="5273563" y="3606424"/>
                <a:ext cx="377286" cy="262004"/>
              </a:xfrm>
              <a:custGeom>
                <a:avLst/>
                <a:gdLst>
                  <a:gd name="T0" fmla="*/ 10 w 38"/>
                  <a:gd name="T1" fmla="*/ 26 h 26"/>
                  <a:gd name="T2" fmla="*/ 10 w 38"/>
                  <a:gd name="T3" fmla="*/ 17 h 26"/>
                  <a:gd name="T4" fmla="*/ 9 w 38"/>
                  <a:gd name="T5" fmla="*/ 16 h 26"/>
                  <a:gd name="T6" fmla="*/ 9 w 38"/>
                  <a:gd name="T7" fmla="*/ 15 h 26"/>
                  <a:gd name="T8" fmla="*/ 6 w 38"/>
                  <a:gd name="T9" fmla="*/ 16 h 26"/>
                  <a:gd name="T10" fmla="*/ 5 w 38"/>
                  <a:gd name="T11" fmla="*/ 16 h 26"/>
                  <a:gd name="T12" fmla="*/ 2 w 38"/>
                  <a:gd name="T13" fmla="*/ 16 h 26"/>
                  <a:gd name="T14" fmla="*/ 0 w 38"/>
                  <a:gd name="T15" fmla="*/ 13 h 26"/>
                  <a:gd name="T16" fmla="*/ 2 w 38"/>
                  <a:gd name="T17" fmla="*/ 9 h 26"/>
                  <a:gd name="T18" fmla="*/ 5 w 38"/>
                  <a:gd name="T19" fmla="*/ 9 h 26"/>
                  <a:gd name="T20" fmla="*/ 6 w 38"/>
                  <a:gd name="T21" fmla="*/ 10 h 26"/>
                  <a:gd name="T22" fmla="*/ 9 w 38"/>
                  <a:gd name="T23" fmla="*/ 10 h 26"/>
                  <a:gd name="T24" fmla="*/ 9 w 38"/>
                  <a:gd name="T25" fmla="*/ 10 h 26"/>
                  <a:gd name="T26" fmla="*/ 10 w 38"/>
                  <a:gd name="T27" fmla="*/ 9 h 26"/>
                  <a:gd name="T28" fmla="*/ 10 w 38"/>
                  <a:gd name="T29" fmla="*/ 0 h 26"/>
                  <a:gd name="T30" fmla="*/ 38 w 38"/>
                  <a:gd name="T31" fmla="*/ 0 h 26"/>
                  <a:gd name="T32" fmla="*/ 38 w 38"/>
                  <a:gd name="T33" fmla="*/ 26 h 26"/>
                  <a:gd name="T34" fmla="*/ 27 w 38"/>
                  <a:gd name="T35" fmla="*/ 26 h 26"/>
                  <a:gd name="T36" fmla="*/ 26 w 38"/>
                  <a:gd name="T37" fmla="*/ 25 h 26"/>
                  <a:gd name="T38" fmla="*/ 26 w 38"/>
                  <a:gd name="T39" fmla="*/ 24 h 26"/>
                  <a:gd name="T40" fmla="*/ 26 w 38"/>
                  <a:gd name="T41" fmla="*/ 22 h 26"/>
                  <a:gd name="T42" fmla="*/ 27 w 38"/>
                  <a:gd name="T43" fmla="*/ 20 h 26"/>
                  <a:gd name="T44" fmla="*/ 27 w 38"/>
                  <a:gd name="T45" fmla="*/ 18 h 26"/>
                  <a:gd name="T46" fmla="*/ 23 w 38"/>
                  <a:gd name="T47" fmla="*/ 16 h 26"/>
                  <a:gd name="T48" fmla="*/ 20 w 38"/>
                  <a:gd name="T49" fmla="*/ 18 h 26"/>
                  <a:gd name="T50" fmla="*/ 20 w 38"/>
                  <a:gd name="T51" fmla="*/ 20 h 26"/>
                  <a:gd name="T52" fmla="*/ 21 w 38"/>
                  <a:gd name="T53" fmla="*/ 22 h 26"/>
                  <a:gd name="T54" fmla="*/ 21 w 38"/>
                  <a:gd name="T55" fmla="*/ 24 h 26"/>
                  <a:gd name="T56" fmla="*/ 21 w 38"/>
                  <a:gd name="T57" fmla="*/ 25 h 26"/>
                  <a:gd name="T58" fmla="*/ 20 w 38"/>
                  <a:gd name="T59" fmla="*/ 26 h 26"/>
                  <a:gd name="T60" fmla="*/ 10 w 38"/>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26">
                    <a:moveTo>
                      <a:pt x="10" y="26"/>
                    </a:moveTo>
                    <a:cubicBezTo>
                      <a:pt x="10" y="17"/>
                      <a:pt x="10" y="17"/>
                      <a:pt x="10" y="17"/>
                    </a:cubicBezTo>
                    <a:cubicBezTo>
                      <a:pt x="10" y="16"/>
                      <a:pt x="9" y="16"/>
                      <a:pt x="9" y="16"/>
                    </a:cubicBezTo>
                    <a:cubicBezTo>
                      <a:pt x="9" y="15"/>
                      <a:pt x="9" y="15"/>
                      <a:pt x="9" y="15"/>
                    </a:cubicBezTo>
                    <a:cubicBezTo>
                      <a:pt x="8" y="15"/>
                      <a:pt x="7" y="15"/>
                      <a:pt x="6" y="16"/>
                    </a:cubicBezTo>
                    <a:cubicBezTo>
                      <a:pt x="5" y="16"/>
                      <a:pt x="5" y="16"/>
                      <a:pt x="5" y="16"/>
                    </a:cubicBezTo>
                    <a:cubicBezTo>
                      <a:pt x="4" y="16"/>
                      <a:pt x="3" y="16"/>
                      <a:pt x="2" y="16"/>
                    </a:cubicBezTo>
                    <a:cubicBezTo>
                      <a:pt x="1" y="16"/>
                      <a:pt x="0" y="14"/>
                      <a:pt x="0" y="13"/>
                    </a:cubicBezTo>
                    <a:cubicBezTo>
                      <a:pt x="0" y="11"/>
                      <a:pt x="1" y="10"/>
                      <a:pt x="2" y="9"/>
                    </a:cubicBezTo>
                    <a:cubicBezTo>
                      <a:pt x="3" y="9"/>
                      <a:pt x="4" y="9"/>
                      <a:pt x="5" y="9"/>
                    </a:cubicBezTo>
                    <a:cubicBezTo>
                      <a:pt x="6" y="10"/>
                      <a:pt x="6" y="10"/>
                      <a:pt x="6" y="10"/>
                    </a:cubicBezTo>
                    <a:cubicBezTo>
                      <a:pt x="7" y="10"/>
                      <a:pt x="8" y="11"/>
                      <a:pt x="9" y="10"/>
                    </a:cubicBezTo>
                    <a:cubicBezTo>
                      <a:pt x="9" y="10"/>
                      <a:pt x="9" y="10"/>
                      <a:pt x="9" y="10"/>
                    </a:cubicBezTo>
                    <a:cubicBezTo>
                      <a:pt x="9" y="10"/>
                      <a:pt x="10" y="10"/>
                      <a:pt x="10" y="9"/>
                    </a:cubicBezTo>
                    <a:cubicBezTo>
                      <a:pt x="10" y="0"/>
                      <a:pt x="10" y="0"/>
                      <a:pt x="10" y="0"/>
                    </a:cubicBezTo>
                    <a:cubicBezTo>
                      <a:pt x="38" y="0"/>
                      <a:pt x="38" y="0"/>
                      <a:pt x="38" y="0"/>
                    </a:cubicBezTo>
                    <a:cubicBezTo>
                      <a:pt x="38" y="26"/>
                      <a:pt x="38" y="26"/>
                      <a:pt x="38" y="26"/>
                    </a:cubicBezTo>
                    <a:cubicBezTo>
                      <a:pt x="27" y="26"/>
                      <a:pt x="27" y="26"/>
                      <a:pt x="27" y="26"/>
                    </a:cubicBezTo>
                    <a:cubicBezTo>
                      <a:pt x="26" y="26"/>
                      <a:pt x="26" y="25"/>
                      <a:pt x="26" y="25"/>
                    </a:cubicBezTo>
                    <a:cubicBezTo>
                      <a:pt x="26" y="24"/>
                      <a:pt x="26" y="24"/>
                      <a:pt x="26" y="24"/>
                    </a:cubicBezTo>
                    <a:cubicBezTo>
                      <a:pt x="26" y="24"/>
                      <a:pt x="26" y="23"/>
                      <a:pt x="26" y="22"/>
                    </a:cubicBezTo>
                    <a:cubicBezTo>
                      <a:pt x="27" y="20"/>
                      <a:pt x="27" y="20"/>
                      <a:pt x="27" y="20"/>
                    </a:cubicBezTo>
                    <a:cubicBezTo>
                      <a:pt x="27" y="20"/>
                      <a:pt x="27" y="19"/>
                      <a:pt x="27" y="18"/>
                    </a:cubicBezTo>
                    <a:cubicBezTo>
                      <a:pt x="26" y="17"/>
                      <a:pt x="25" y="16"/>
                      <a:pt x="23" y="16"/>
                    </a:cubicBezTo>
                    <a:cubicBezTo>
                      <a:pt x="22" y="16"/>
                      <a:pt x="20" y="17"/>
                      <a:pt x="20" y="18"/>
                    </a:cubicBezTo>
                    <a:cubicBezTo>
                      <a:pt x="20" y="19"/>
                      <a:pt x="20" y="20"/>
                      <a:pt x="20" y="20"/>
                    </a:cubicBezTo>
                    <a:cubicBezTo>
                      <a:pt x="21" y="22"/>
                      <a:pt x="21" y="22"/>
                      <a:pt x="21" y="22"/>
                    </a:cubicBezTo>
                    <a:cubicBezTo>
                      <a:pt x="21" y="23"/>
                      <a:pt x="21" y="24"/>
                      <a:pt x="21" y="24"/>
                    </a:cubicBezTo>
                    <a:cubicBezTo>
                      <a:pt x="21" y="25"/>
                      <a:pt x="21" y="25"/>
                      <a:pt x="21" y="25"/>
                    </a:cubicBezTo>
                    <a:cubicBezTo>
                      <a:pt x="20" y="25"/>
                      <a:pt x="20" y="26"/>
                      <a:pt x="20" y="26"/>
                    </a:cubicBezTo>
                    <a:lnTo>
                      <a:pt x="10" y="26"/>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4" name="Freeform 323">
                <a:extLst>
                  <a:ext uri="{FF2B5EF4-FFF2-40B4-BE49-F238E27FC236}">
                    <a16:creationId xmlns:a16="http://schemas.microsoft.com/office/drawing/2014/main" id="{71D320F0-4ECA-4703-8CA1-35C42335BE09}"/>
                  </a:ext>
                </a:extLst>
              </p:cNvPr>
              <p:cNvSpPr>
                <a:spLocks/>
              </p:cNvSpPr>
              <p:nvPr/>
            </p:nvSpPr>
            <p:spPr bwMode="auto">
              <a:xfrm>
                <a:off x="5001078" y="3606424"/>
                <a:ext cx="282965" cy="351087"/>
              </a:xfrm>
              <a:custGeom>
                <a:avLst/>
                <a:gdLst>
                  <a:gd name="T0" fmla="*/ 28 w 28"/>
                  <a:gd name="T1" fmla="*/ 25 h 35"/>
                  <a:gd name="T2" fmla="*/ 18 w 28"/>
                  <a:gd name="T3" fmla="*/ 25 h 35"/>
                  <a:gd name="T4" fmla="*/ 16 w 28"/>
                  <a:gd name="T5" fmla="*/ 26 h 35"/>
                  <a:gd name="T6" fmla="*/ 16 w 28"/>
                  <a:gd name="T7" fmla="*/ 26 h 35"/>
                  <a:gd name="T8" fmla="*/ 16 w 28"/>
                  <a:gd name="T9" fmla="*/ 29 h 35"/>
                  <a:gd name="T10" fmla="*/ 17 w 28"/>
                  <a:gd name="T11" fmla="*/ 30 h 35"/>
                  <a:gd name="T12" fmla="*/ 17 w 28"/>
                  <a:gd name="T13" fmla="*/ 33 h 35"/>
                  <a:gd name="T14" fmla="*/ 14 w 28"/>
                  <a:gd name="T15" fmla="*/ 35 h 35"/>
                  <a:gd name="T16" fmla="*/ 10 w 28"/>
                  <a:gd name="T17" fmla="*/ 33 h 35"/>
                  <a:gd name="T18" fmla="*/ 10 w 28"/>
                  <a:gd name="T19" fmla="*/ 30 h 35"/>
                  <a:gd name="T20" fmla="*/ 11 w 28"/>
                  <a:gd name="T21" fmla="*/ 29 h 35"/>
                  <a:gd name="T22" fmla="*/ 11 w 28"/>
                  <a:gd name="T23" fmla="*/ 26 h 35"/>
                  <a:gd name="T24" fmla="*/ 11 w 28"/>
                  <a:gd name="T25" fmla="*/ 26 h 35"/>
                  <a:gd name="T26" fmla="*/ 10 w 28"/>
                  <a:gd name="T27" fmla="*/ 25 h 35"/>
                  <a:gd name="T28" fmla="*/ 0 w 28"/>
                  <a:gd name="T29" fmla="*/ 25 h 35"/>
                  <a:gd name="T30" fmla="*/ 0 w 28"/>
                  <a:gd name="T31" fmla="*/ 0 h 35"/>
                  <a:gd name="T32" fmla="*/ 28 w 28"/>
                  <a:gd name="T33" fmla="*/ 0 h 35"/>
                  <a:gd name="T34" fmla="*/ 28 w 28"/>
                  <a:gd name="T35" fmla="*/ 9 h 35"/>
                  <a:gd name="T36" fmla="*/ 27 w 28"/>
                  <a:gd name="T37" fmla="*/ 10 h 35"/>
                  <a:gd name="T38" fmla="*/ 26 w 28"/>
                  <a:gd name="T39" fmla="*/ 10 h 35"/>
                  <a:gd name="T40" fmla="*/ 24 w 28"/>
                  <a:gd name="T41" fmla="*/ 10 h 35"/>
                  <a:gd name="T42" fmla="*/ 22 w 28"/>
                  <a:gd name="T43" fmla="*/ 9 h 35"/>
                  <a:gd name="T44" fmla="*/ 20 w 28"/>
                  <a:gd name="T45" fmla="*/ 9 h 35"/>
                  <a:gd name="T46" fmla="*/ 18 w 28"/>
                  <a:gd name="T47" fmla="*/ 13 h 35"/>
                  <a:gd name="T48" fmla="*/ 20 w 28"/>
                  <a:gd name="T49" fmla="*/ 16 h 35"/>
                  <a:gd name="T50" fmla="*/ 22 w 28"/>
                  <a:gd name="T51" fmla="*/ 16 h 35"/>
                  <a:gd name="T52" fmla="*/ 24 w 28"/>
                  <a:gd name="T53" fmla="*/ 15 h 35"/>
                  <a:gd name="T54" fmla="*/ 26 w 28"/>
                  <a:gd name="T55" fmla="*/ 15 h 35"/>
                  <a:gd name="T56" fmla="*/ 27 w 28"/>
                  <a:gd name="T57" fmla="*/ 15 h 35"/>
                  <a:gd name="T58" fmla="*/ 28 w 28"/>
                  <a:gd name="T59" fmla="*/ 17 h 35"/>
                  <a:gd name="T60" fmla="*/ 28 w 28"/>
                  <a:gd name="T6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35">
                    <a:moveTo>
                      <a:pt x="28" y="25"/>
                    </a:moveTo>
                    <a:cubicBezTo>
                      <a:pt x="18" y="25"/>
                      <a:pt x="18" y="25"/>
                      <a:pt x="18" y="25"/>
                    </a:cubicBezTo>
                    <a:cubicBezTo>
                      <a:pt x="17" y="25"/>
                      <a:pt x="17" y="26"/>
                      <a:pt x="16" y="26"/>
                    </a:cubicBezTo>
                    <a:cubicBezTo>
                      <a:pt x="16" y="26"/>
                      <a:pt x="16" y="26"/>
                      <a:pt x="16" y="26"/>
                    </a:cubicBezTo>
                    <a:cubicBezTo>
                      <a:pt x="16" y="27"/>
                      <a:pt x="16" y="28"/>
                      <a:pt x="16" y="29"/>
                    </a:cubicBezTo>
                    <a:cubicBezTo>
                      <a:pt x="17" y="30"/>
                      <a:pt x="17" y="30"/>
                      <a:pt x="17" y="30"/>
                    </a:cubicBezTo>
                    <a:cubicBezTo>
                      <a:pt x="17" y="31"/>
                      <a:pt x="17" y="32"/>
                      <a:pt x="17" y="33"/>
                    </a:cubicBezTo>
                    <a:cubicBezTo>
                      <a:pt x="17" y="34"/>
                      <a:pt x="15" y="35"/>
                      <a:pt x="14" y="35"/>
                    </a:cubicBezTo>
                    <a:cubicBezTo>
                      <a:pt x="12" y="35"/>
                      <a:pt x="11" y="34"/>
                      <a:pt x="10" y="33"/>
                    </a:cubicBezTo>
                    <a:cubicBezTo>
                      <a:pt x="10" y="32"/>
                      <a:pt x="10" y="31"/>
                      <a:pt x="10" y="30"/>
                    </a:cubicBezTo>
                    <a:cubicBezTo>
                      <a:pt x="11" y="29"/>
                      <a:pt x="11" y="29"/>
                      <a:pt x="11" y="29"/>
                    </a:cubicBezTo>
                    <a:cubicBezTo>
                      <a:pt x="11" y="28"/>
                      <a:pt x="11" y="27"/>
                      <a:pt x="11" y="26"/>
                    </a:cubicBezTo>
                    <a:cubicBezTo>
                      <a:pt x="11" y="26"/>
                      <a:pt x="11" y="26"/>
                      <a:pt x="11" y="26"/>
                    </a:cubicBezTo>
                    <a:cubicBezTo>
                      <a:pt x="11" y="26"/>
                      <a:pt x="10" y="25"/>
                      <a:pt x="10" y="25"/>
                    </a:cubicBezTo>
                    <a:cubicBezTo>
                      <a:pt x="0" y="25"/>
                      <a:pt x="0" y="25"/>
                      <a:pt x="0" y="25"/>
                    </a:cubicBezTo>
                    <a:cubicBezTo>
                      <a:pt x="0" y="0"/>
                      <a:pt x="0" y="0"/>
                      <a:pt x="0" y="0"/>
                    </a:cubicBezTo>
                    <a:cubicBezTo>
                      <a:pt x="28" y="0"/>
                      <a:pt x="28" y="0"/>
                      <a:pt x="28" y="0"/>
                    </a:cubicBezTo>
                    <a:cubicBezTo>
                      <a:pt x="28" y="9"/>
                      <a:pt x="28" y="9"/>
                      <a:pt x="28" y="9"/>
                    </a:cubicBezTo>
                    <a:cubicBezTo>
                      <a:pt x="28" y="10"/>
                      <a:pt x="27" y="10"/>
                      <a:pt x="27" y="10"/>
                    </a:cubicBezTo>
                    <a:cubicBezTo>
                      <a:pt x="26" y="10"/>
                      <a:pt x="26" y="10"/>
                      <a:pt x="26" y="10"/>
                    </a:cubicBezTo>
                    <a:cubicBezTo>
                      <a:pt x="26" y="11"/>
                      <a:pt x="25" y="10"/>
                      <a:pt x="24" y="10"/>
                    </a:cubicBezTo>
                    <a:cubicBezTo>
                      <a:pt x="22" y="9"/>
                      <a:pt x="22" y="9"/>
                      <a:pt x="22" y="9"/>
                    </a:cubicBezTo>
                    <a:cubicBezTo>
                      <a:pt x="22" y="9"/>
                      <a:pt x="21" y="9"/>
                      <a:pt x="20" y="9"/>
                    </a:cubicBezTo>
                    <a:cubicBezTo>
                      <a:pt x="19" y="10"/>
                      <a:pt x="18" y="11"/>
                      <a:pt x="18" y="13"/>
                    </a:cubicBezTo>
                    <a:cubicBezTo>
                      <a:pt x="18" y="14"/>
                      <a:pt x="19" y="16"/>
                      <a:pt x="20" y="16"/>
                    </a:cubicBezTo>
                    <a:cubicBezTo>
                      <a:pt x="21" y="16"/>
                      <a:pt x="22" y="16"/>
                      <a:pt x="22" y="16"/>
                    </a:cubicBezTo>
                    <a:cubicBezTo>
                      <a:pt x="24" y="15"/>
                      <a:pt x="24" y="15"/>
                      <a:pt x="24" y="15"/>
                    </a:cubicBezTo>
                    <a:cubicBezTo>
                      <a:pt x="25" y="15"/>
                      <a:pt x="26" y="15"/>
                      <a:pt x="26" y="15"/>
                    </a:cubicBezTo>
                    <a:cubicBezTo>
                      <a:pt x="27" y="15"/>
                      <a:pt x="27" y="15"/>
                      <a:pt x="27" y="15"/>
                    </a:cubicBezTo>
                    <a:cubicBezTo>
                      <a:pt x="27" y="16"/>
                      <a:pt x="28" y="16"/>
                      <a:pt x="28" y="17"/>
                    </a:cubicBezTo>
                    <a:lnTo>
                      <a:pt x="28"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nvGrpSpPr>
            <p:cNvPr id="271" name="Group 270">
              <a:extLst>
                <a:ext uri="{FF2B5EF4-FFF2-40B4-BE49-F238E27FC236}">
                  <a16:creationId xmlns:a16="http://schemas.microsoft.com/office/drawing/2014/main" id="{E7DF474A-09A9-4424-A526-08D19D816E9F}"/>
                </a:ext>
              </a:extLst>
            </p:cNvPr>
            <p:cNvGrpSpPr/>
            <p:nvPr/>
          </p:nvGrpSpPr>
          <p:grpSpPr>
            <a:xfrm>
              <a:off x="2236864" y="3989891"/>
              <a:ext cx="172962" cy="180896"/>
              <a:chOff x="5441245" y="2532208"/>
              <a:chExt cx="571171" cy="597370"/>
            </a:xfrm>
          </p:grpSpPr>
          <p:sp>
            <p:nvSpPr>
              <p:cNvPr id="277" name="Freeform 330">
                <a:extLst>
                  <a:ext uri="{FF2B5EF4-FFF2-40B4-BE49-F238E27FC236}">
                    <a16:creationId xmlns:a16="http://schemas.microsoft.com/office/drawing/2014/main" id="{7E6F1E93-5B8B-4E74-B27E-1580316E108E}"/>
                  </a:ext>
                </a:extLst>
              </p:cNvPr>
              <p:cNvSpPr>
                <a:spLocks/>
              </p:cNvSpPr>
              <p:nvPr/>
            </p:nvSpPr>
            <p:spPr bwMode="auto">
              <a:xfrm>
                <a:off x="5692770" y="3108618"/>
                <a:ext cx="68123" cy="20960"/>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334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8" name="Freeform 331">
                <a:extLst>
                  <a:ext uri="{FF2B5EF4-FFF2-40B4-BE49-F238E27FC236}">
                    <a16:creationId xmlns:a16="http://schemas.microsoft.com/office/drawing/2014/main" id="{D4E17941-0B0F-44B3-B213-56EC24BB464A}"/>
                  </a:ext>
                </a:extLst>
              </p:cNvPr>
              <p:cNvSpPr>
                <a:spLocks/>
              </p:cNvSpPr>
              <p:nvPr/>
            </p:nvSpPr>
            <p:spPr bwMode="auto">
              <a:xfrm>
                <a:off x="5692770" y="3108618"/>
                <a:ext cx="68123" cy="20960"/>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9" name="Oval 332">
                <a:extLst>
                  <a:ext uri="{FF2B5EF4-FFF2-40B4-BE49-F238E27FC236}">
                    <a16:creationId xmlns:a16="http://schemas.microsoft.com/office/drawing/2014/main" id="{83B1FB43-50CE-437B-897D-8AD8D118AB3A}"/>
                  </a:ext>
                </a:extLst>
              </p:cNvPr>
              <p:cNvSpPr>
                <a:spLocks noChangeArrowheads="1"/>
              </p:cNvSpPr>
              <p:nvPr/>
            </p:nvSpPr>
            <p:spPr bwMode="auto">
              <a:xfrm>
                <a:off x="5441245" y="2532208"/>
                <a:ext cx="571171" cy="5659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0" name="Oval 333">
                <a:extLst>
                  <a:ext uri="{FF2B5EF4-FFF2-40B4-BE49-F238E27FC236}">
                    <a16:creationId xmlns:a16="http://schemas.microsoft.com/office/drawing/2014/main" id="{B56D2D1F-059C-49C2-82BF-2B490A74861D}"/>
                  </a:ext>
                </a:extLst>
              </p:cNvPr>
              <p:cNvSpPr>
                <a:spLocks noChangeArrowheads="1"/>
              </p:cNvSpPr>
              <p:nvPr/>
            </p:nvSpPr>
            <p:spPr bwMode="auto">
              <a:xfrm>
                <a:off x="5504126" y="2589848"/>
                <a:ext cx="450648" cy="440167"/>
              </a:xfrm>
              <a:prstGeom prst="ellipse">
                <a:avLst/>
              </a:pr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1" name="Freeform 334">
                <a:extLst>
                  <a:ext uri="{FF2B5EF4-FFF2-40B4-BE49-F238E27FC236}">
                    <a16:creationId xmlns:a16="http://schemas.microsoft.com/office/drawing/2014/main" id="{9EA5BA0E-9528-4E94-BEED-A4424F733AB6}"/>
                  </a:ext>
                </a:extLst>
              </p:cNvPr>
              <p:cNvSpPr>
                <a:spLocks/>
              </p:cNvSpPr>
              <p:nvPr/>
            </p:nvSpPr>
            <p:spPr bwMode="auto">
              <a:xfrm>
                <a:off x="5572249" y="2652729"/>
                <a:ext cx="309167" cy="455889"/>
              </a:xfrm>
              <a:custGeom>
                <a:avLst/>
                <a:gdLst>
                  <a:gd name="T0" fmla="*/ 31 w 31"/>
                  <a:gd name="T1" fmla="*/ 16 h 46"/>
                  <a:gd name="T2" fmla="*/ 14 w 31"/>
                  <a:gd name="T3" fmla="*/ 1 h 46"/>
                  <a:gd name="T4" fmla="*/ 0 w 31"/>
                  <a:gd name="T5" fmla="*/ 15 h 46"/>
                  <a:gd name="T6" fmla="*/ 5 w 31"/>
                  <a:gd name="T7" fmla="*/ 27 h 46"/>
                  <a:gd name="T8" fmla="*/ 10 w 31"/>
                  <a:gd name="T9" fmla="*/ 39 h 46"/>
                  <a:gd name="T10" fmla="*/ 10 w 31"/>
                  <a:gd name="T11" fmla="*/ 46 h 46"/>
                  <a:gd name="T12" fmla="*/ 21 w 31"/>
                  <a:gd name="T13" fmla="*/ 46 h 46"/>
                  <a:gd name="T14" fmla="*/ 21 w 31"/>
                  <a:gd name="T15" fmla="*/ 39 h 46"/>
                  <a:gd name="T16" fmla="*/ 26 w 31"/>
                  <a:gd name="T17" fmla="*/ 27 h 46"/>
                  <a:gd name="T18" fmla="*/ 31 w 31"/>
                  <a:gd name="T1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31" y="16"/>
                    </a:moveTo>
                    <a:cubicBezTo>
                      <a:pt x="31" y="7"/>
                      <a:pt x="23" y="0"/>
                      <a:pt x="14" y="1"/>
                    </a:cubicBezTo>
                    <a:cubicBezTo>
                      <a:pt x="7" y="2"/>
                      <a:pt x="1" y="7"/>
                      <a:pt x="0" y="15"/>
                    </a:cubicBezTo>
                    <a:cubicBezTo>
                      <a:pt x="0" y="19"/>
                      <a:pt x="2" y="24"/>
                      <a:pt x="5" y="27"/>
                    </a:cubicBezTo>
                    <a:cubicBezTo>
                      <a:pt x="8" y="30"/>
                      <a:pt x="10" y="34"/>
                      <a:pt x="10" y="39"/>
                    </a:cubicBezTo>
                    <a:cubicBezTo>
                      <a:pt x="10" y="46"/>
                      <a:pt x="10" y="46"/>
                      <a:pt x="10" y="46"/>
                    </a:cubicBezTo>
                    <a:cubicBezTo>
                      <a:pt x="21" y="46"/>
                      <a:pt x="21" y="46"/>
                      <a:pt x="21" y="46"/>
                    </a:cubicBezTo>
                    <a:cubicBezTo>
                      <a:pt x="21" y="39"/>
                      <a:pt x="21" y="39"/>
                      <a:pt x="21" y="39"/>
                    </a:cubicBezTo>
                    <a:cubicBezTo>
                      <a:pt x="21" y="35"/>
                      <a:pt x="23" y="30"/>
                      <a:pt x="26" y="27"/>
                    </a:cubicBezTo>
                    <a:cubicBezTo>
                      <a:pt x="29" y="24"/>
                      <a:pt x="31" y="2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82" name="Freeform 335">
                <a:extLst>
                  <a:ext uri="{FF2B5EF4-FFF2-40B4-BE49-F238E27FC236}">
                    <a16:creationId xmlns:a16="http://schemas.microsoft.com/office/drawing/2014/main" id="{6CDBB7BF-5E99-487B-ABA5-118F7DE3D5AD}"/>
                  </a:ext>
                </a:extLst>
              </p:cNvPr>
              <p:cNvSpPr>
                <a:spLocks/>
              </p:cNvSpPr>
              <p:nvPr/>
            </p:nvSpPr>
            <p:spPr bwMode="auto">
              <a:xfrm>
                <a:off x="5671809" y="3040495"/>
                <a:ext cx="110043" cy="78603"/>
              </a:xfrm>
              <a:custGeom>
                <a:avLst/>
                <a:gdLst>
                  <a:gd name="T0" fmla="*/ 17 w 21"/>
                  <a:gd name="T1" fmla="*/ 15 h 15"/>
                  <a:gd name="T2" fmla="*/ 21 w 21"/>
                  <a:gd name="T3" fmla="*/ 15 h 15"/>
                  <a:gd name="T4" fmla="*/ 21 w 21"/>
                  <a:gd name="T5" fmla="*/ 0 h 15"/>
                  <a:gd name="T6" fmla="*/ 0 w 21"/>
                  <a:gd name="T7" fmla="*/ 0 h 15"/>
                  <a:gd name="T8" fmla="*/ 0 w 21"/>
                  <a:gd name="T9" fmla="*/ 15 h 15"/>
                  <a:gd name="T10" fmla="*/ 4 w 21"/>
                  <a:gd name="T11" fmla="*/ 15 h 15"/>
                  <a:gd name="T12" fmla="*/ 17 w 21"/>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1" h="15">
                    <a:moveTo>
                      <a:pt x="17" y="15"/>
                    </a:moveTo>
                    <a:lnTo>
                      <a:pt x="21" y="15"/>
                    </a:lnTo>
                    <a:lnTo>
                      <a:pt x="21" y="0"/>
                    </a:lnTo>
                    <a:lnTo>
                      <a:pt x="0" y="0"/>
                    </a:lnTo>
                    <a:lnTo>
                      <a:pt x="0" y="15"/>
                    </a:lnTo>
                    <a:lnTo>
                      <a:pt x="4" y="15"/>
                    </a:lnTo>
                    <a:lnTo>
                      <a:pt x="17" y="15"/>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nvGrpSpPr>
            <p:cNvPr id="272" name="Group 271">
              <a:extLst>
                <a:ext uri="{FF2B5EF4-FFF2-40B4-BE49-F238E27FC236}">
                  <a16:creationId xmlns:a16="http://schemas.microsoft.com/office/drawing/2014/main" id="{0B4C7413-3D24-461A-B786-7FEA787D8A0F}"/>
                </a:ext>
              </a:extLst>
            </p:cNvPr>
            <p:cNvGrpSpPr/>
            <p:nvPr/>
          </p:nvGrpSpPr>
          <p:grpSpPr>
            <a:xfrm>
              <a:off x="1143997" y="3795067"/>
              <a:ext cx="740806" cy="357662"/>
              <a:chOff x="7899284" y="3659264"/>
              <a:chExt cx="571171" cy="398247"/>
            </a:xfrm>
          </p:grpSpPr>
          <p:sp>
            <p:nvSpPr>
              <p:cNvPr id="273" name="Rectangle 307">
                <a:extLst>
                  <a:ext uri="{FF2B5EF4-FFF2-40B4-BE49-F238E27FC236}">
                    <a16:creationId xmlns:a16="http://schemas.microsoft.com/office/drawing/2014/main" id="{1F28FDEF-201B-4153-8455-2BA72AEB59B8}"/>
                  </a:ext>
                </a:extLst>
              </p:cNvPr>
              <p:cNvSpPr>
                <a:spLocks noChangeArrowheads="1"/>
              </p:cNvSpPr>
              <p:nvPr/>
            </p:nvSpPr>
            <p:spPr bwMode="auto">
              <a:xfrm>
                <a:off x="8339451" y="3659264"/>
                <a:ext cx="131004" cy="3982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4" name="Rectangle 308">
                <a:extLst>
                  <a:ext uri="{FF2B5EF4-FFF2-40B4-BE49-F238E27FC236}">
                    <a16:creationId xmlns:a16="http://schemas.microsoft.com/office/drawing/2014/main" id="{0E7B22E7-0ACD-4A7E-9F5B-065E0C0AD95A}"/>
                  </a:ext>
                </a:extLst>
              </p:cNvPr>
              <p:cNvSpPr>
                <a:spLocks noChangeArrowheads="1"/>
              </p:cNvSpPr>
              <p:nvPr/>
            </p:nvSpPr>
            <p:spPr bwMode="auto">
              <a:xfrm>
                <a:off x="8197970" y="3748344"/>
                <a:ext cx="120524" cy="30916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5" name="Rectangle 309">
                <a:extLst>
                  <a:ext uri="{FF2B5EF4-FFF2-40B4-BE49-F238E27FC236}">
                    <a16:creationId xmlns:a16="http://schemas.microsoft.com/office/drawing/2014/main" id="{048FD496-7CB8-4599-8466-E8689DCBAC5F}"/>
                  </a:ext>
                </a:extLst>
              </p:cNvPr>
              <p:cNvSpPr>
                <a:spLocks noChangeArrowheads="1"/>
              </p:cNvSpPr>
              <p:nvPr/>
            </p:nvSpPr>
            <p:spPr bwMode="auto">
              <a:xfrm>
                <a:off x="8040768" y="3837427"/>
                <a:ext cx="120524" cy="2200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6" name="Rectangle 310">
                <a:extLst>
                  <a:ext uri="{FF2B5EF4-FFF2-40B4-BE49-F238E27FC236}">
                    <a16:creationId xmlns:a16="http://schemas.microsoft.com/office/drawing/2014/main" id="{848904D3-D983-4BFD-BC62-9FDA768FC28B}"/>
                  </a:ext>
                </a:extLst>
              </p:cNvPr>
              <p:cNvSpPr>
                <a:spLocks noChangeArrowheads="1"/>
              </p:cNvSpPr>
              <p:nvPr/>
            </p:nvSpPr>
            <p:spPr bwMode="auto">
              <a:xfrm>
                <a:off x="7899284" y="3931748"/>
                <a:ext cx="120524" cy="125762"/>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sp>
        <p:nvSpPr>
          <p:cNvPr id="296" name="TextBox 295">
            <a:extLst>
              <a:ext uri="{FF2B5EF4-FFF2-40B4-BE49-F238E27FC236}">
                <a16:creationId xmlns:a16="http://schemas.microsoft.com/office/drawing/2014/main" id="{B575AEF1-442A-49F4-8A8C-858E033CD058}"/>
              </a:ext>
            </a:extLst>
          </p:cNvPr>
          <p:cNvSpPr txBox="1"/>
          <p:nvPr/>
        </p:nvSpPr>
        <p:spPr>
          <a:xfrm>
            <a:off x="4437708" y="4565021"/>
            <a:ext cx="1217137" cy="248925"/>
          </a:xfrm>
          <a:prstGeom prst="rect">
            <a:avLst/>
          </a:prstGeom>
          <a:noFill/>
        </p:spPr>
        <p:txBody>
          <a:bodyPr wrap="square" rtlCol="0">
            <a:spAutoFit/>
          </a:bodyPr>
          <a:lstStyle/>
          <a:p>
            <a:pPr algn="ctr" defTabSz="914314"/>
            <a:r>
              <a:rPr lang="en-US" sz="1029" dirty="0">
                <a:solidFill>
                  <a:srgbClr val="353535"/>
                </a:solidFill>
                <a:latin typeface="Segoe UI Semilight"/>
              </a:rPr>
              <a:t>API Management</a:t>
            </a:r>
          </a:p>
        </p:txBody>
      </p:sp>
      <p:pic>
        <p:nvPicPr>
          <p:cNvPr id="138" name="Picture 137">
            <a:extLst>
              <a:ext uri="{FF2B5EF4-FFF2-40B4-BE49-F238E27FC236}">
                <a16:creationId xmlns:a16="http://schemas.microsoft.com/office/drawing/2014/main" id="{1FF7C642-F3BA-4931-8F06-9B19ABA0D607}"/>
              </a:ext>
            </a:extLst>
          </p:cNvPr>
          <p:cNvPicPr>
            <a:picLocks noChangeAspect="1"/>
          </p:cNvPicPr>
          <p:nvPr/>
        </p:nvPicPr>
        <p:blipFill>
          <a:blip r:embed="rId13"/>
          <a:stretch>
            <a:fillRect/>
          </a:stretch>
        </p:blipFill>
        <p:spPr>
          <a:xfrm>
            <a:off x="5755485" y="4138206"/>
            <a:ext cx="469313" cy="469313"/>
          </a:xfrm>
          <a:prstGeom prst="rect">
            <a:avLst/>
          </a:prstGeom>
        </p:spPr>
      </p:pic>
      <p:pic>
        <p:nvPicPr>
          <p:cNvPr id="139" name="Picture 138">
            <a:extLst>
              <a:ext uri="{FF2B5EF4-FFF2-40B4-BE49-F238E27FC236}">
                <a16:creationId xmlns:a16="http://schemas.microsoft.com/office/drawing/2014/main" id="{F5E3E675-84C3-4258-9169-821267D2AEC0}"/>
              </a:ext>
            </a:extLst>
          </p:cNvPr>
          <p:cNvPicPr>
            <a:picLocks noChangeAspect="1"/>
          </p:cNvPicPr>
          <p:nvPr/>
        </p:nvPicPr>
        <p:blipFill>
          <a:blip r:embed="rId14"/>
          <a:stretch>
            <a:fillRect/>
          </a:stretch>
        </p:blipFill>
        <p:spPr>
          <a:xfrm>
            <a:off x="4845631" y="4162345"/>
            <a:ext cx="486925" cy="401307"/>
          </a:xfrm>
          <a:prstGeom prst="rect">
            <a:avLst/>
          </a:prstGeom>
        </p:spPr>
      </p:pic>
    </p:spTree>
    <p:extLst>
      <p:ext uri="{BB962C8B-B14F-4D97-AF65-F5344CB8AC3E}">
        <p14:creationId xmlns:p14="http://schemas.microsoft.com/office/powerpoint/2010/main" val="42207965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 name="Straight Connector 14"/>
          <p:cNvCxnSpPr/>
          <p:nvPr/>
        </p:nvCxnSpPr>
        <p:spPr>
          <a:xfrm>
            <a:off x="5019378" y="2956432"/>
            <a:ext cx="3415264"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itle 26"/>
          <p:cNvSpPr>
            <a:spLocks noGrp="1"/>
          </p:cNvSpPr>
          <p:nvPr>
            <p:ph type="title"/>
          </p:nvPr>
        </p:nvSpPr>
        <p:spPr>
          <a:xfrm>
            <a:off x="268928" y="286381"/>
            <a:ext cx="10558644" cy="642876"/>
          </a:xfrm>
        </p:spPr>
        <p:txBody>
          <a:bodyPr/>
          <a:lstStyle/>
          <a:p>
            <a:r>
              <a:rPr lang="en-US" sz="3600" dirty="0"/>
              <a:t>Real-time Inventory integration supporting IoT</a:t>
            </a:r>
            <a:br>
              <a:rPr lang="en-US" dirty="0"/>
            </a:br>
            <a:endParaRPr lang="en-US" dirty="0"/>
          </a:p>
        </p:txBody>
      </p:sp>
      <p:sp>
        <p:nvSpPr>
          <p:cNvPr id="118" name="TextBox 117"/>
          <p:cNvSpPr txBox="1"/>
          <p:nvPr/>
        </p:nvSpPr>
        <p:spPr>
          <a:xfrm>
            <a:off x="3273938" y="4579049"/>
            <a:ext cx="113675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API Management</a:t>
            </a:r>
          </a:p>
        </p:txBody>
      </p:sp>
      <p:pic>
        <p:nvPicPr>
          <p:cNvPr id="77" name="Picture 76"/>
          <p:cNvPicPr>
            <a:picLocks noChangeAspect="1"/>
          </p:cNvPicPr>
          <p:nvPr/>
        </p:nvPicPr>
        <p:blipFill>
          <a:blip r:embed="rId3"/>
          <a:stretch>
            <a:fillRect/>
          </a:stretch>
        </p:blipFill>
        <p:spPr>
          <a:xfrm>
            <a:off x="4258495" y="1906211"/>
            <a:ext cx="651422" cy="564352"/>
          </a:xfrm>
          <a:prstGeom prst="rect">
            <a:avLst/>
          </a:prstGeom>
        </p:spPr>
      </p:pic>
      <p:sp>
        <p:nvSpPr>
          <p:cNvPr id="78" name="TextBox 77"/>
          <p:cNvSpPr txBox="1"/>
          <p:nvPr/>
        </p:nvSpPr>
        <p:spPr>
          <a:xfrm>
            <a:off x="4245061" y="2516264"/>
            <a:ext cx="7252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Browser</a:t>
            </a:r>
          </a:p>
        </p:txBody>
      </p:sp>
      <p:cxnSp>
        <p:nvCxnSpPr>
          <p:cNvPr id="79" name="Elbow Connector 78"/>
          <p:cNvCxnSpPr/>
          <p:nvPr/>
        </p:nvCxnSpPr>
        <p:spPr>
          <a:xfrm>
            <a:off x="5019378" y="2351875"/>
            <a:ext cx="611139" cy="603553"/>
          </a:xfrm>
          <a:prstGeom prst="bentConnector3">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71403" y="3257766"/>
            <a:ext cx="321385" cy="562165"/>
          </a:xfrm>
          <a:prstGeom prst="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82" name="Picture 81"/>
          <p:cNvPicPr>
            <a:picLocks noChangeAspect="1"/>
          </p:cNvPicPr>
          <p:nvPr/>
        </p:nvPicPr>
        <p:blipFill>
          <a:blip r:embed="rId4"/>
          <a:stretch>
            <a:fillRect/>
          </a:stretch>
        </p:blipFill>
        <p:spPr>
          <a:xfrm>
            <a:off x="5935938" y="2592089"/>
            <a:ext cx="553844" cy="554272"/>
          </a:xfrm>
          <a:prstGeom prst="rect">
            <a:avLst/>
          </a:prstGeom>
        </p:spPr>
      </p:pic>
      <p:pic>
        <p:nvPicPr>
          <p:cNvPr id="83" name="Picture 82"/>
          <p:cNvPicPr>
            <a:picLocks noChangeAspect="1"/>
          </p:cNvPicPr>
          <p:nvPr/>
        </p:nvPicPr>
        <p:blipFill>
          <a:blip r:embed="rId5"/>
          <a:stretch>
            <a:fillRect/>
          </a:stretch>
        </p:blipFill>
        <p:spPr>
          <a:xfrm>
            <a:off x="7060806" y="2603603"/>
            <a:ext cx="598061" cy="510504"/>
          </a:xfrm>
          <a:prstGeom prst="rect">
            <a:avLst/>
          </a:prstGeom>
        </p:spPr>
      </p:pic>
      <p:sp>
        <p:nvSpPr>
          <p:cNvPr id="85" name="TextBox 84"/>
          <p:cNvSpPr txBox="1"/>
          <p:nvPr/>
        </p:nvSpPr>
        <p:spPr>
          <a:xfrm>
            <a:off x="5630517" y="3192946"/>
            <a:ext cx="116763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Commerce Site</a:t>
            </a:r>
          </a:p>
        </p:txBody>
      </p:sp>
      <p:sp>
        <p:nvSpPr>
          <p:cNvPr id="86" name="TextBox 85"/>
          <p:cNvSpPr txBox="1"/>
          <p:nvPr/>
        </p:nvSpPr>
        <p:spPr>
          <a:xfrm>
            <a:off x="6864686" y="3197947"/>
            <a:ext cx="99541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Credit Card Transactions</a:t>
            </a:r>
          </a:p>
        </p:txBody>
      </p:sp>
      <p:sp>
        <p:nvSpPr>
          <p:cNvPr id="87" name="TextBox 86"/>
          <p:cNvSpPr txBox="1"/>
          <p:nvPr/>
        </p:nvSpPr>
        <p:spPr>
          <a:xfrm>
            <a:off x="8000868" y="3203276"/>
            <a:ext cx="102294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WebJob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Credit Card Processing</a:t>
            </a:r>
          </a:p>
        </p:txBody>
      </p:sp>
      <p:sp>
        <p:nvSpPr>
          <p:cNvPr id="88" name="TextBox 87"/>
          <p:cNvSpPr txBox="1"/>
          <p:nvPr/>
        </p:nvSpPr>
        <p:spPr>
          <a:xfrm>
            <a:off x="7510655" y="1749801"/>
            <a:ext cx="1187827"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Third party Payment</a:t>
            </a:r>
          </a:p>
        </p:txBody>
      </p:sp>
      <p:pic>
        <p:nvPicPr>
          <p:cNvPr id="89" name="Picture 88"/>
          <p:cNvPicPr>
            <a:picLocks noChangeAspect="1"/>
          </p:cNvPicPr>
          <p:nvPr/>
        </p:nvPicPr>
        <p:blipFill>
          <a:blip r:embed="rId6"/>
          <a:stretch>
            <a:fillRect/>
          </a:stretch>
        </p:blipFill>
        <p:spPr>
          <a:xfrm>
            <a:off x="8734264" y="1608902"/>
            <a:ext cx="544790" cy="689347"/>
          </a:xfrm>
          <a:prstGeom prst="rect">
            <a:avLst/>
          </a:prstGeom>
        </p:spPr>
      </p:pic>
      <p:pic>
        <p:nvPicPr>
          <p:cNvPr id="90" name="Picture 89"/>
          <p:cNvPicPr>
            <a:picLocks noChangeAspect="1"/>
          </p:cNvPicPr>
          <p:nvPr/>
        </p:nvPicPr>
        <p:blipFill>
          <a:blip r:embed="rId7"/>
          <a:stretch>
            <a:fillRect/>
          </a:stretch>
        </p:blipFill>
        <p:spPr>
          <a:xfrm>
            <a:off x="8218740" y="2545093"/>
            <a:ext cx="628900" cy="629384"/>
          </a:xfrm>
          <a:prstGeom prst="rect">
            <a:avLst/>
          </a:prstGeom>
        </p:spPr>
      </p:pic>
      <p:pic>
        <p:nvPicPr>
          <p:cNvPr id="91" name="Picture 90"/>
          <p:cNvPicPr>
            <a:picLocks noChangeAspect="1"/>
          </p:cNvPicPr>
          <p:nvPr/>
        </p:nvPicPr>
        <p:blipFill>
          <a:blip r:embed="rId8"/>
          <a:stretch>
            <a:fillRect/>
          </a:stretch>
        </p:blipFill>
        <p:spPr>
          <a:xfrm>
            <a:off x="4123743" y="3300512"/>
            <a:ext cx="209846" cy="210008"/>
          </a:xfrm>
          <a:prstGeom prst="rect">
            <a:avLst/>
          </a:prstGeom>
        </p:spPr>
      </p:pic>
      <p:pic>
        <p:nvPicPr>
          <p:cNvPr id="92" name="Picture 91"/>
          <p:cNvPicPr>
            <a:picLocks noChangeAspect="1"/>
          </p:cNvPicPr>
          <p:nvPr/>
        </p:nvPicPr>
        <p:blipFill>
          <a:blip r:embed="rId9"/>
          <a:stretch>
            <a:fillRect/>
          </a:stretch>
        </p:blipFill>
        <p:spPr>
          <a:xfrm>
            <a:off x="4127172" y="3555608"/>
            <a:ext cx="209846" cy="213395"/>
          </a:xfrm>
          <a:prstGeom prst="rect">
            <a:avLst/>
          </a:prstGeom>
        </p:spPr>
      </p:pic>
      <p:sp>
        <p:nvSpPr>
          <p:cNvPr id="93" name="TextBox 92"/>
          <p:cNvSpPr txBox="1"/>
          <p:nvPr/>
        </p:nvSpPr>
        <p:spPr>
          <a:xfrm>
            <a:off x="4276407" y="3787858"/>
            <a:ext cx="136211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Azure Active Directory B2C</a:t>
            </a:r>
          </a:p>
        </p:txBody>
      </p:sp>
      <p:cxnSp>
        <p:nvCxnSpPr>
          <p:cNvPr id="94" name="Elbow Connector 93"/>
          <p:cNvCxnSpPr/>
          <p:nvPr/>
        </p:nvCxnSpPr>
        <p:spPr>
          <a:xfrm flipV="1">
            <a:off x="8766475" y="2411181"/>
            <a:ext cx="269494" cy="497549"/>
          </a:xfrm>
          <a:prstGeom prst="bentConnector2">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5" name="Elbow Connector 94"/>
          <p:cNvCxnSpPr>
            <a:cxnSpLocks/>
          </p:cNvCxnSpPr>
          <p:nvPr/>
        </p:nvCxnSpPr>
        <p:spPr>
          <a:xfrm rot="5400000" flipH="1" flipV="1">
            <a:off x="4957293" y="2941280"/>
            <a:ext cx="380456" cy="410760"/>
          </a:xfrm>
          <a:prstGeom prst="bentConnector2">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7" idx="1"/>
          </p:cNvCxnSpPr>
          <p:nvPr/>
        </p:nvCxnSpPr>
        <p:spPr>
          <a:xfrm flipH="1" flipV="1">
            <a:off x="4433623" y="3534333"/>
            <a:ext cx="273872" cy="7676"/>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10"/>
          <a:stretch>
            <a:fillRect/>
          </a:stretch>
        </p:blipFill>
        <p:spPr>
          <a:xfrm>
            <a:off x="4707495" y="3307182"/>
            <a:ext cx="469290" cy="469653"/>
          </a:xfrm>
          <a:prstGeom prst="rect">
            <a:avLst/>
          </a:prstGeom>
        </p:spPr>
      </p:pic>
      <p:grpSp>
        <p:nvGrpSpPr>
          <p:cNvPr id="8" name="Group 7"/>
          <p:cNvGrpSpPr/>
          <p:nvPr/>
        </p:nvGrpSpPr>
        <p:grpSpPr>
          <a:xfrm>
            <a:off x="8474330" y="4114766"/>
            <a:ext cx="963504" cy="1034320"/>
            <a:chOff x="9796570" y="4797509"/>
            <a:chExt cx="963504" cy="1034320"/>
          </a:xfrm>
        </p:grpSpPr>
        <p:sp>
          <p:nvSpPr>
            <p:cNvPr id="98" name="TextBox 97"/>
            <p:cNvSpPr txBox="1"/>
            <p:nvPr/>
          </p:nvSpPr>
          <p:spPr>
            <a:xfrm>
              <a:off x="9796570" y="5416331"/>
              <a:ext cx="96350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Application Insights</a:t>
              </a:r>
            </a:p>
          </p:txBody>
        </p:sp>
        <p:pic>
          <p:nvPicPr>
            <p:cNvPr id="99" name="Picture 98"/>
            <p:cNvPicPr>
              <a:picLocks noChangeAspect="1"/>
            </p:cNvPicPr>
            <p:nvPr/>
          </p:nvPicPr>
          <p:blipFill>
            <a:blip r:embed="rId11"/>
            <a:stretch>
              <a:fillRect/>
            </a:stretch>
          </p:blipFill>
          <p:spPr>
            <a:xfrm>
              <a:off x="10065894" y="4797509"/>
              <a:ext cx="373724" cy="578021"/>
            </a:xfrm>
            <a:prstGeom prst="rect">
              <a:avLst/>
            </a:prstGeom>
          </p:spPr>
        </p:pic>
      </p:grpSp>
      <p:cxnSp>
        <p:nvCxnSpPr>
          <p:cNvPr id="100" name="Straight Arrow Connector 99"/>
          <p:cNvCxnSpPr/>
          <p:nvPr/>
        </p:nvCxnSpPr>
        <p:spPr>
          <a:xfrm>
            <a:off x="5186204" y="1884985"/>
            <a:ext cx="760885"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186204" y="1884985"/>
            <a:ext cx="0" cy="3829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019378" y="2267917"/>
            <a:ext cx="166827" cy="0"/>
          </a:xfrm>
          <a:prstGeom prst="line">
            <a:avLst/>
          </a:prstGeom>
          <a:ln w="19050">
            <a:head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184882" y="2094256"/>
            <a:ext cx="67817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CDN</a:t>
            </a:r>
          </a:p>
        </p:txBody>
      </p:sp>
      <p:pic>
        <p:nvPicPr>
          <p:cNvPr id="104" name="Picture 103"/>
          <p:cNvPicPr>
            <a:picLocks noChangeAspect="1"/>
          </p:cNvPicPr>
          <p:nvPr/>
        </p:nvPicPr>
        <p:blipFill>
          <a:blip r:embed="rId12"/>
          <a:stretch>
            <a:fillRect/>
          </a:stretch>
        </p:blipFill>
        <p:spPr>
          <a:xfrm>
            <a:off x="6050506" y="1527311"/>
            <a:ext cx="723709" cy="489946"/>
          </a:xfrm>
          <a:prstGeom prst="rect">
            <a:avLst/>
          </a:prstGeom>
        </p:spPr>
      </p:pic>
      <p:grpSp>
        <p:nvGrpSpPr>
          <p:cNvPr id="105" name="Group 104"/>
          <p:cNvGrpSpPr/>
          <p:nvPr/>
        </p:nvGrpSpPr>
        <p:grpSpPr>
          <a:xfrm>
            <a:off x="5284195" y="4178671"/>
            <a:ext cx="3128995" cy="1608581"/>
            <a:chOff x="3308880" y="4732100"/>
            <a:chExt cx="5310288" cy="2803746"/>
          </a:xfrm>
        </p:grpSpPr>
        <p:sp>
          <p:nvSpPr>
            <p:cNvPr id="107" name="TextBox 106"/>
            <p:cNvSpPr txBox="1"/>
            <p:nvPr/>
          </p:nvSpPr>
          <p:spPr>
            <a:xfrm>
              <a:off x="5584835" y="5994796"/>
              <a:ext cx="1194229" cy="591433"/>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Redis Cache</a:t>
              </a:r>
            </a:p>
          </p:txBody>
        </p:sp>
        <p:sp>
          <p:nvSpPr>
            <p:cNvPr id="108" name="TextBox 107"/>
            <p:cNvSpPr txBox="1"/>
            <p:nvPr/>
          </p:nvSpPr>
          <p:spPr>
            <a:xfrm>
              <a:off x="6385478" y="5976726"/>
              <a:ext cx="2233690" cy="104608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Product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Orders</a:t>
              </a:r>
            </a:p>
          </p:txBody>
        </p:sp>
        <p:sp>
          <p:nvSpPr>
            <p:cNvPr id="109" name="TextBox 108"/>
            <p:cNvSpPr txBox="1"/>
            <p:nvPr/>
          </p:nvSpPr>
          <p:spPr>
            <a:xfrm>
              <a:off x="4089604" y="6017688"/>
              <a:ext cx="1719589" cy="104608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Product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Site Content</a:t>
              </a:r>
            </a:p>
          </p:txBody>
        </p:sp>
        <p:sp>
          <p:nvSpPr>
            <p:cNvPr id="110" name="TextBox 109"/>
            <p:cNvSpPr txBox="1"/>
            <p:nvPr/>
          </p:nvSpPr>
          <p:spPr>
            <a:xfrm>
              <a:off x="3381113" y="5986484"/>
              <a:ext cx="1102191" cy="45598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Search</a:t>
              </a:r>
            </a:p>
          </p:txBody>
        </p:sp>
        <p:grpSp>
          <p:nvGrpSpPr>
            <p:cNvPr id="111" name="Group 110"/>
            <p:cNvGrpSpPr/>
            <p:nvPr/>
          </p:nvGrpSpPr>
          <p:grpSpPr>
            <a:xfrm>
              <a:off x="3308880" y="4732100"/>
              <a:ext cx="5213312" cy="2803746"/>
              <a:chOff x="3308880" y="4732100"/>
              <a:chExt cx="5213312" cy="2803746"/>
            </a:xfrm>
          </p:grpSpPr>
          <p:pic>
            <p:nvPicPr>
              <p:cNvPr id="112" name="Picture 111"/>
              <p:cNvPicPr>
                <a:picLocks noChangeAspect="1"/>
              </p:cNvPicPr>
              <p:nvPr/>
            </p:nvPicPr>
            <p:blipFill>
              <a:blip r:embed="rId13"/>
              <a:stretch>
                <a:fillRect/>
              </a:stretch>
            </p:blipFill>
            <p:spPr>
              <a:xfrm>
                <a:off x="5670964" y="5079146"/>
                <a:ext cx="780843" cy="795650"/>
              </a:xfrm>
              <a:prstGeom prst="rect">
                <a:avLst/>
              </a:prstGeom>
              <a:ln>
                <a:noFill/>
              </a:ln>
            </p:spPr>
          </p:pic>
          <p:pic>
            <p:nvPicPr>
              <p:cNvPr id="113" name="Picture 112"/>
              <p:cNvPicPr>
                <a:picLocks noChangeAspect="1"/>
              </p:cNvPicPr>
              <p:nvPr/>
            </p:nvPicPr>
            <p:blipFill>
              <a:blip r:embed="rId14"/>
              <a:stretch>
                <a:fillRect/>
              </a:stretch>
            </p:blipFill>
            <p:spPr>
              <a:xfrm>
                <a:off x="7186676" y="5132546"/>
                <a:ext cx="548581" cy="721238"/>
              </a:xfrm>
              <a:prstGeom prst="rect">
                <a:avLst/>
              </a:prstGeom>
              <a:ln>
                <a:noFill/>
              </a:ln>
            </p:spPr>
          </p:pic>
          <p:pic>
            <p:nvPicPr>
              <p:cNvPr id="114" name="Picture 113"/>
              <p:cNvPicPr>
                <a:picLocks noChangeAspect="1"/>
              </p:cNvPicPr>
              <p:nvPr/>
            </p:nvPicPr>
            <p:blipFill>
              <a:blip r:embed="rId15"/>
              <a:stretch>
                <a:fillRect/>
              </a:stretch>
            </p:blipFill>
            <p:spPr>
              <a:xfrm>
                <a:off x="4656195" y="5267009"/>
                <a:ext cx="660450" cy="563761"/>
              </a:xfrm>
              <a:prstGeom prst="rect">
                <a:avLst/>
              </a:prstGeom>
              <a:ln>
                <a:noFill/>
              </a:ln>
            </p:spPr>
          </p:pic>
          <p:pic>
            <p:nvPicPr>
              <p:cNvPr id="115" name="Picture 114"/>
              <p:cNvPicPr>
                <a:picLocks noChangeAspect="1"/>
              </p:cNvPicPr>
              <p:nvPr/>
            </p:nvPicPr>
            <p:blipFill>
              <a:blip r:embed="rId16"/>
              <a:stretch>
                <a:fillRect/>
              </a:stretch>
            </p:blipFill>
            <p:spPr>
              <a:xfrm>
                <a:off x="3654610" y="5221417"/>
                <a:ext cx="576915" cy="585979"/>
              </a:xfrm>
              <a:prstGeom prst="rect">
                <a:avLst/>
              </a:prstGeom>
              <a:ln>
                <a:noFill/>
              </a:ln>
            </p:spPr>
          </p:pic>
          <p:sp>
            <p:nvSpPr>
              <p:cNvPr id="116" name="Rounded Rectangle 74"/>
              <p:cNvSpPr/>
              <p:nvPr/>
            </p:nvSpPr>
            <p:spPr>
              <a:xfrm>
                <a:off x="3308880" y="4732100"/>
                <a:ext cx="5213312" cy="2803746"/>
              </a:xfrm>
              <a:prstGeom prst="roundRect">
                <a:avLst/>
              </a:prstGeom>
              <a:no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cxnSp>
        <p:nvCxnSpPr>
          <p:cNvPr id="106" name="Straight Connector 105"/>
          <p:cNvCxnSpPr/>
          <p:nvPr/>
        </p:nvCxnSpPr>
        <p:spPr>
          <a:xfrm flipV="1">
            <a:off x="6214333" y="3571783"/>
            <a:ext cx="0" cy="436317"/>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pic>
        <p:nvPicPr>
          <p:cNvPr id="117" name="Picture 116"/>
          <p:cNvPicPr>
            <a:picLocks noChangeAspect="1"/>
          </p:cNvPicPr>
          <p:nvPr/>
        </p:nvPicPr>
        <p:blipFill>
          <a:blip r:embed="rId17"/>
          <a:stretch>
            <a:fillRect/>
          </a:stretch>
        </p:blipFill>
        <p:spPr>
          <a:xfrm>
            <a:off x="3531257" y="4008100"/>
            <a:ext cx="659997" cy="543947"/>
          </a:xfrm>
          <a:prstGeom prst="rect">
            <a:avLst/>
          </a:prstGeom>
        </p:spPr>
      </p:pic>
      <p:cxnSp>
        <p:nvCxnSpPr>
          <p:cNvPr id="3" name="Straight Connector 2"/>
          <p:cNvCxnSpPr/>
          <p:nvPr/>
        </p:nvCxnSpPr>
        <p:spPr>
          <a:xfrm flipH="1">
            <a:off x="3830827" y="3076906"/>
            <a:ext cx="1111315"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711709" y="3423765"/>
            <a:ext cx="81293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IoT Hub</a:t>
            </a:r>
          </a:p>
        </p:txBody>
      </p:sp>
      <p:sp>
        <p:nvSpPr>
          <p:cNvPr id="123" name="TextBox 122"/>
          <p:cNvSpPr txBox="1"/>
          <p:nvPr/>
        </p:nvSpPr>
        <p:spPr>
          <a:xfrm>
            <a:off x="1524673" y="4305418"/>
            <a:ext cx="118703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Stream Analytics</a:t>
            </a:r>
          </a:p>
        </p:txBody>
      </p:sp>
      <p:pic>
        <p:nvPicPr>
          <p:cNvPr id="124" name="Picture 123"/>
          <p:cNvPicPr>
            <a:picLocks noChangeAspect="1"/>
          </p:cNvPicPr>
          <p:nvPr/>
        </p:nvPicPr>
        <p:blipFill>
          <a:blip r:embed="rId18"/>
          <a:stretch>
            <a:fillRect/>
          </a:stretch>
        </p:blipFill>
        <p:spPr>
          <a:xfrm>
            <a:off x="1887601" y="2979420"/>
            <a:ext cx="417474" cy="417796"/>
          </a:xfrm>
          <a:prstGeom prst="rect">
            <a:avLst/>
          </a:prstGeom>
        </p:spPr>
      </p:pic>
      <p:pic>
        <p:nvPicPr>
          <p:cNvPr id="125" name="Picture 124"/>
          <p:cNvPicPr>
            <a:picLocks noChangeAspect="1"/>
          </p:cNvPicPr>
          <p:nvPr/>
        </p:nvPicPr>
        <p:blipFill>
          <a:blip r:embed="rId19"/>
          <a:stretch>
            <a:fillRect/>
          </a:stretch>
        </p:blipFill>
        <p:spPr>
          <a:xfrm>
            <a:off x="1872627" y="3968844"/>
            <a:ext cx="432448" cy="337315"/>
          </a:xfrm>
          <a:prstGeom prst="rect">
            <a:avLst/>
          </a:prstGeom>
        </p:spPr>
      </p:pic>
      <p:sp>
        <p:nvSpPr>
          <p:cNvPr id="126" name="TextBox 125"/>
          <p:cNvSpPr txBox="1"/>
          <p:nvPr/>
        </p:nvSpPr>
        <p:spPr>
          <a:xfrm>
            <a:off x="639018" y="4322577"/>
            <a:ext cx="89301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Service Bus</a:t>
            </a:r>
          </a:p>
        </p:txBody>
      </p:sp>
      <p:pic>
        <p:nvPicPr>
          <p:cNvPr id="127" name="Picture 126"/>
          <p:cNvPicPr>
            <a:picLocks noChangeAspect="1"/>
          </p:cNvPicPr>
          <p:nvPr/>
        </p:nvPicPr>
        <p:blipFill>
          <a:blip r:embed="rId20"/>
          <a:stretch>
            <a:fillRect/>
          </a:stretch>
        </p:blipFill>
        <p:spPr>
          <a:xfrm>
            <a:off x="770506" y="3738963"/>
            <a:ext cx="497319" cy="583512"/>
          </a:xfrm>
          <a:prstGeom prst="rect">
            <a:avLst/>
          </a:prstGeom>
        </p:spPr>
      </p:pic>
      <p:pic>
        <p:nvPicPr>
          <p:cNvPr id="128" name="Picture 127"/>
          <p:cNvPicPr>
            <a:picLocks noChangeAspect="1"/>
          </p:cNvPicPr>
          <p:nvPr/>
        </p:nvPicPr>
        <p:blipFill>
          <a:blip r:embed="rId21"/>
          <a:stretch>
            <a:fillRect/>
          </a:stretch>
        </p:blipFill>
        <p:spPr>
          <a:xfrm>
            <a:off x="3005753" y="5078413"/>
            <a:ext cx="509476" cy="509870"/>
          </a:xfrm>
          <a:prstGeom prst="rect">
            <a:avLst/>
          </a:prstGeom>
        </p:spPr>
      </p:pic>
      <p:sp>
        <p:nvSpPr>
          <p:cNvPr id="129" name="TextBox 128"/>
          <p:cNvSpPr txBox="1"/>
          <p:nvPr/>
        </p:nvSpPr>
        <p:spPr>
          <a:xfrm>
            <a:off x="2716663" y="5596060"/>
            <a:ext cx="108765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Service Fabric</a:t>
            </a:r>
          </a:p>
        </p:txBody>
      </p:sp>
      <p:pic>
        <p:nvPicPr>
          <p:cNvPr id="131" name="Picture 130"/>
          <p:cNvPicPr>
            <a:picLocks noChangeAspect="1"/>
          </p:cNvPicPr>
          <p:nvPr/>
        </p:nvPicPr>
        <p:blipFill>
          <a:blip r:embed="rId15"/>
          <a:stretch>
            <a:fillRect/>
          </a:stretch>
        </p:blipFill>
        <p:spPr>
          <a:xfrm>
            <a:off x="1923721" y="5029859"/>
            <a:ext cx="440065" cy="368544"/>
          </a:xfrm>
          <a:prstGeom prst="rect">
            <a:avLst/>
          </a:prstGeom>
        </p:spPr>
      </p:pic>
      <p:sp>
        <p:nvSpPr>
          <p:cNvPr id="132" name="TextBox 131"/>
          <p:cNvSpPr txBox="1"/>
          <p:nvPr/>
        </p:nvSpPr>
        <p:spPr>
          <a:xfrm>
            <a:off x="1563239" y="5403067"/>
            <a:ext cx="118579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Blob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Archive</a:t>
            </a:r>
          </a:p>
        </p:txBody>
      </p:sp>
      <p:pic>
        <p:nvPicPr>
          <p:cNvPr id="134" name="Picture 133"/>
          <p:cNvPicPr>
            <a:picLocks noChangeAspect="1"/>
          </p:cNvPicPr>
          <p:nvPr/>
        </p:nvPicPr>
        <p:blipFill>
          <a:blip r:embed="rId22"/>
          <a:stretch>
            <a:fillRect/>
          </a:stretch>
        </p:blipFill>
        <p:spPr>
          <a:xfrm>
            <a:off x="844162" y="4982129"/>
            <a:ext cx="354552" cy="464004"/>
          </a:xfrm>
          <a:prstGeom prst="rect">
            <a:avLst/>
          </a:prstGeom>
        </p:spPr>
      </p:pic>
      <p:sp>
        <p:nvSpPr>
          <p:cNvPr id="135" name="TextBox 134"/>
          <p:cNvSpPr txBox="1"/>
          <p:nvPr/>
        </p:nvSpPr>
        <p:spPr>
          <a:xfrm>
            <a:off x="486733" y="5456177"/>
            <a:ext cx="1093655"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ysClr val="windowText" lastClr="000000"/>
                </a:solidFill>
                <a:effectLst/>
                <a:uLnTx/>
                <a:uFillTx/>
                <a:latin typeface="Segoe UI"/>
                <a:ea typeface="+mn-ea"/>
                <a:cs typeface="+mn-cs"/>
              </a:rPr>
              <a:t>DocumentDB</a:t>
            </a:r>
            <a:endParaRPr kumimoji="0" lang="en-US" sz="1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9" name="Rounded Rectangle 74"/>
          <p:cNvSpPr/>
          <p:nvPr/>
        </p:nvSpPr>
        <p:spPr>
          <a:xfrm>
            <a:off x="410384" y="4903112"/>
            <a:ext cx="2235475" cy="890659"/>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 name="Straight Connector 11"/>
          <p:cNvCxnSpPr/>
          <p:nvPr/>
        </p:nvCxnSpPr>
        <p:spPr>
          <a:xfrm>
            <a:off x="3830827" y="3068667"/>
            <a:ext cx="0" cy="872978"/>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3830827" y="5072772"/>
            <a:ext cx="0" cy="318422"/>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581298" y="5391194"/>
            <a:ext cx="249529" cy="72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2126371" y="4741995"/>
            <a:ext cx="1" cy="161117"/>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128014" y="3694359"/>
            <a:ext cx="0" cy="18396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2126371" y="2647155"/>
            <a:ext cx="1005" cy="26157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367042" y="4141995"/>
            <a:ext cx="4342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118"/>
          <p:cNvGrpSpPr/>
          <p:nvPr/>
        </p:nvGrpSpPr>
        <p:grpSpPr>
          <a:xfrm>
            <a:off x="9977047" y="2476721"/>
            <a:ext cx="1771003" cy="3259480"/>
            <a:chOff x="10122010" y="3127559"/>
            <a:chExt cx="1771003" cy="3259480"/>
          </a:xfrm>
        </p:grpSpPr>
        <p:pic>
          <p:nvPicPr>
            <p:cNvPr id="1070" name="Picture 4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77050" y="5344152"/>
              <a:ext cx="284106" cy="27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1" name="Picture 4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23859" y="5237571"/>
              <a:ext cx="337297" cy="32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48"/>
            <p:cNvSpPr>
              <a:spLocks noChangeArrowheads="1"/>
            </p:cNvSpPr>
            <p:nvPr/>
          </p:nvSpPr>
          <p:spPr bwMode="auto">
            <a:xfrm>
              <a:off x="10830292" y="5327142"/>
              <a:ext cx="394438"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0C0"/>
                  </a:solidFill>
                  <a:effectLst/>
                  <a:uLnTx/>
                  <a:uFillTx/>
                  <a:latin typeface="Segoe UI"/>
                  <a:ea typeface="+mn-ea"/>
                  <a:cs typeface="+mn-cs"/>
                </a:rPr>
                <a:t>Beacon</a:t>
              </a:r>
              <a:endParaRPr kumimoji="0" lang="en-US" altLang="en-US" sz="44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3" name="Picture 4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389677" y="5643086"/>
              <a:ext cx="287264"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4" name="Picture 5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350429" y="5845733"/>
              <a:ext cx="324670" cy="31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51"/>
            <p:cNvSpPr>
              <a:spLocks noChangeArrowheads="1"/>
            </p:cNvSpPr>
            <p:nvPr/>
          </p:nvSpPr>
          <p:spPr bwMode="auto">
            <a:xfrm>
              <a:off x="10840552" y="5880774"/>
              <a:ext cx="365272"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0C0"/>
                  </a:solidFill>
                  <a:effectLst/>
                  <a:uLnTx/>
                  <a:uFillTx/>
                  <a:latin typeface="Segoe UI"/>
                  <a:ea typeface="+mn-ea"/>
                  <a:cs typeface="+mn-cs"/>
                </a:rPr>
                <a:t>Sensor</a:t>
              </a:r>
              <a:endParaRPr kumimoji="0" lang="en-US" altLang="en-US" sz="440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Rectangle 52"/>
            <p:cNvSpPr>
              <a:spLocks noChangeArrowheads="1"/>
            </p:cNvSpPr>
            <p:nvPr/>
          </p:nvSpPr>
          <p:spPr bwMode="auto">
            <a:xfrm>
              <a:off x="10833600" y="4739208"/>
              <a:ext cx="287496"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0C0"/>
                  </a:solidFill>
                  <a:effectLst/>
                  <a:uLnTx/>
                  <a:uFillTx/>
                  <a:latin typeface="Segoe UI"/>
                  <a:ea typeface="+mn-ea"/>
                  <a:cs typeface="+mn-cs"/>
                </a:rPr>
                <a:t>Asset</a:t>
              </a:r>
              <a:endParaRPr kumimoji="0" lang="en-US" altLang="en-US" sz="44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8" name="Picture 5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340169" y="3807017"/>
              <a:ext cx="381695" cy="45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55"/>
            <p:cNvSpPr>
              <a:spLocks noChangeArrowheads="1"/>
            </p:cNvSpPr>
            <p:nvPr/>
          </p:nvSpPr>
          <p:spPr bwMode="auto">
            <a:xfrm>
              <a:off x="10837809" y="4078623"/>
              <a:ext cx="766655"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a:ea typeface="+mn-ea"/>
                  <a:cs typeface="+mn-cs"/>
                </a:rPr>
                <a:t>Edge Gateway</a:t>
              </a:r>
              <a:endParaRPr kumimoji="0" lang="en-US" altLang="en-US" sz="4400" b="0" i="0" u="none" strike="noStrike" kern="0" cap="none" spc="0" normalizeH="0" baseline="0" noProof="0" dirty="0">
                <a:ln>
                  <a:noFill/>
                </a:ln>
                <a:solidFill>
                  <a:srgbClr val="0078D7"/>
                </a:solidFill>
                <a:effectLst/>
                <a:uLnTx/>
                <a:uFillTx/>
                <a:latin typeface="Segoe UI"/>
                <a:ea typeface="+mn-ea"/>
                <a:cs typeface="+mn-cs"/>
              </a:endParaRPr>
            </a:p>
          </p:txBody>
        </p:sp>
        <p:sp>
          <p:nvSpPr>
            <p:cNvPr id="30" name="Rectangle 57"/>
            <p:cNvSpPr>
              <a:spLocks noChangeArrowheads="1"/>
            </p:cNvSpPr>
            <p:nvPr/>
          </p:nvSpPr>
          <p:spPr bwMode="auto">
            <a:xfrm>
              <a:off x="10606113" y="3127559"/>
              <a:ext cx="8427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Map Key</a:t>
              </a:r>
              <a:endParaRPr kumimoji="0" lang="en-US" altLang="en-US" sz="6000" b="1" i="0" u="none" strike="noStrike" kern="0" cap="none" spc="0" normalizeH="0" baseline="0" noProof="0" dirty="0">
                <a:ln>
                  <a:noFill/>
                </a:ln>
                <a:solidFill>
                  <a:srgbClr val="0078D7"/>
                </a:solidFill>
                <a:effectLst/>
                <a:uLnTx/>
                <a:uFillTx/>
                <a:latin typeface="Arial" panose="020B0604020202020204" pitchFamily="34" charset="0"/>
                <a:ea typeface="+mn-ea"/>
                <a:cs typeface="+mn-cs"/>
              </a:endParaRPr>
            </a:p>
          </p:txBody>
        </p:sp>
        <p:pic>
          <p:nvPicPr>
            <p:cNvPr id="1082" name="Picture 5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323386" y="4637585"/>
              <a:ext cx="353555" cy="3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p:cNvSpPr/>
            <p:nvPr/>
          </p:nvSpPr>
          <p:spPr bwMode="auto">
            <a:xfrm>
              <a:off x="10122010" y="3559568"/>
              <a:ext cx="1771003" cy="2827471"/>
            </a:xfrm>
            <a:prstGeom prst="rect">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8" name="Group 67"/>
          <p:cNvGrpSpPr/>
          <p:nvPr/>
        </p:nvGrpSpPr>
        <p:grpSpPr>
          <a:xfrm>
            <a:off x="1235883" y="1148386"/>
            <a:ext cx="1827188" cy="1414273"/>
            <a:chOff x="629302" y="1476181"/>
            <a:chExt cx="1827188" cy="1414273"/>
          </a:xfrm>
        </p:grpSpPr>
        <p:grpSp>
          <p:nvGrpSpPr>
            <p:cNvPr id="16" name="Group 7"/>
            <p:cNvGrpSpPr>
              <a:grpSpLocks/>
            </p:cNvGrpSpPr>
            <p:nvPr/>
          </p:nvGrpSpPr>
          <p:grpSpPr bwMode="auto">
            <a:xfrm>
              <a:off x="1448352" y="2668721"/>
              <a:ext cx="176213" cy="185738"/>
              <a:chOff x="692" y="2201"/>
              <a:chExt cx="111" cy="117"/>
            </a:xfrm>
          </p:grpSpPr>
          <p:pic>
            <p:nvPicPr>
              <p:cNvPr id="1029" name="Picture 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2" y="2201"/>
                <a:ext cx="11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92" y="2201"/>
                <a:ext cx="11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2" name="Picture 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16690" y="169558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50016" y="1695584"/>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116690" y="247663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18115" y="247663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18115" y="169558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16"/>
            <p:cNvSpPr>
              <a:spLocks/>
            </p:cNvSpPr>
            <p:nvPr/>
          </p:nvSpPr>
          <p:spPr bwMode="auto">
            <a:xfrm>
              <a:off x="886377" y="2614746"/>
              <a:ext cx="560388" cy="147638"/>
            </a:xfrm>
            <a:custGeom>
              <a:avLst/>
              <a:gdLst>
                <a:gd name="T0" fmla="*/ 353 w 353"/>
                <a:gd name="T1" fmla="*/ 93 h 93"/>
                <a:gd name="T2" fmla="*/ 0 w 353"/>
                <a:gd name="T3" fmla="*/ 93 h 93"/>
                <a:gd name="T4" fmla="*/ 0 w 353"/>
                <a:gd name="T5" fmla="*/ 0 h 93"/>
              </a:gdLst>
              <a:ahLst/>
              <a:cxnLst>
                <a:cxn ang="0">
                  <a:pos x="T0" y="T1"/>
                </a:cxn>
                <a:cxn ang="0">
                  <a:pos x="T2" y="T3"/>
                </a:cxn>
                <a:cxn ang="0">
                  <a:pos x="T4" y="T5"/>
                </a:cxn>
              </a:cxnLst>
              <a:rect l="0" t="0" r="r" b="b"/>
              <a:pathLst>
                <a:path w="353" h="93">
                  <a:moveTo>
                    <a:pt x="353" y="93"/>
                  </a:moveTo>
                  <a:lnTo>
                    <a:pt x="0" y="93"/>
                  </a:lnTo>
                  <a:lnTo>
                    <a:pt x="0"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17"/>
            <p:cNvSpPr>
              <a:spLocks/>
            </p:cNvSpPr>
            <p:nvPr/>
          </p:nvSpPr>
          <p:spPr bwMode="auto">
            <a:xfrm>
              <a:off x="1624565" y="2614746"/>
              <a:ext cx="560388" cy="147638"/>
            </a:xfrm>
            <a:custGeom>
              <a:avLst/>
              <a:gdLst>
                <a:gd name="T0" fmla="*/ 0 w 353"/>
                <a:gd name="T1" fmla="*/ 93 h 93"/>
                <a:gd name="T2" fmla="*/ 353 w 353"/>
                <a:gd name="T3" fmla="*/ 93 h 93"/>
                <a:gd name="T4" fmla="*/ 353 w 353"/>
                <a:gd name="T5" fmla="*/ 0 h 93"/>
              </a:gdLst>
              <a:ahLst/>
              <a:cxnLst>
                <a:cxn ang="0">
                  <a:pos x="T0" y="T1"/>
                </a:cxn>
                <a:cxn ang="0">
                  <a:pos x="T2" y="T3"/>
                </a:cxn>
                <a:cxn ang="0">
                  <a:pos x="T4" y="T5"/>
                </a:cxn>
              </a:cxnLst>
              <a:rect l="0" t="0" r="r" b="b"/>
              <a:pathLst>
                <a:path w="353" h="93">
                  <a:moveTo>
                    <a:pt x="0" y="93"/>
                  </a:moveTo>
                  <a:lnTo>
                    <a:pt x="353" y="93"/>
                  </a:lnTo>
                  <a:lnTo>
                    <a:pt x="353"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18"/>
            <p:cNvSpPr>
              <a:spLocks/>
            </p:cNvSpPr>
            <p:nvPr/>
          </p:nvSpPr>
          <p:spPr bwMode="auto">
            <a:xfrm>
              <a:off x="1678524" y="1916179"/>
              <a:ext cx="652078" cy="798580"/>
            </a:xfrm>
            <a:custGeom>
              <a:avLst/>
              <a:gdLst>
                <a:gd name="T0" fmla="*/ 0 w 4520"/>
                <a:gd name="T1" fmla="*/ 5548 h 5548"/>
                <a:gd name="T2" fmla="*/ 3384 w 4520"/>
                <a:gd name="T3" fmla="*/ 5548 h 5548"/>
                <a:gd name="T4" fmla="*/ 3512 w 4520"/>
                <a:gd name="T5" fmla="*/ 5420 h 5548"/>
                <a:gd name="T6" fmla="*/ 3640 w 4520"/>
                <a:gd name="T7" fmla="*/ 5548 h 5548"/>
                <a:gd name="T8" fmla="*/ 3640 w 4520"/>
                <a:gd name="T9" fmla="*/ 5548 h 5548"/>
                <a:gd name="T10" fmla="*/ 4520 w 4520"/>
                <a:gd name="T11" fmla="*/ 5548 h 5548"/>
                <a:gd name="T12" fmla="*/ 4520 w 4520"/>
                <a:gd name="T13" fmla="*/ 576 h 5548"/>
                <a:gd name="T14" fmla="*/ 3512 w 4520"/>
                <a:gd name="T15" fmla="*/ 576 h 5548"/>
                <a:gd name="T16" fmla="*/ 3512 w 4520"/>
                <a:gd name="T17" fmla="*/ 0 h 5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0" h="5548">
                  <a:moveTo>
                    <a:pt x="0" y="5548"/>
                  </a:moveTo>
                  <a:lnTo>
                    <a:pt x="3384" y="5548"/>
                  </a:lnTo>
                  <a:cubicBezTo>
                    <a:pt x="3384" y="5477"/>
                    <a:pt x="3441" y="5420"/>
                    <a:pt x="3512" y="5420"/>
                  </a:cubicBezTo>
                  <a:cubicBezTo>
                    <a:pt x="3582" y="5420"/>
                    <a:pt x="3640" y="5477"/>
                    <a:pt x="3640" y="5548"/>
                  </a:cubicBezTo>
                  <a:cubicBezTo>
                    <a:pt x="3640" y="5548"/>
                    <a:pt x="3640" y="5548"/>
                    <a:pt x="3640" y="5548"/>
                  </a:cubicBezTo>
                  <a:lnTo>
                    <a:pt x="4520" y="5548"/>
                  </a:lnTo>
                  <a:lnTo>
                    <a:pt x="4520" y="576"/>
                  </a:lnTo>
                  <a:lnTo>
                    <a:pt x="3512" y="576"/>
                  </a:lnTo>
                  <a:lnTo>
                    <a:pt x="3512"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9"/>
            <p:cNvSpPr>
              <a:spLocks/>
            </p:cNvSpPr>
            <p:nvPr/>
          </p:nvSpPr>
          <p:spPr bwMode="auto">
            <a:xfrm>
              <a:off x="741716" y="1907439"/>
              <a:ext cx="634198" cy="805306"/>
            </a:xfrm>
            <a:custGeom>
              <a:avLst/>
              <a:gdLst>
                <a:gd name="T0" fmla="*/ 4535 w 4535"/>
                <a:gd name="T1" fmla="*/ 5548 h 5548"/>
                <a:gd name="T2" fmla="*/ 1151 w 4535"/>
                <a:gd name="T3" fmla="*/ 5548 h 5548"/>
                <a:gd name="T4" fmla="*/ 1023 w 4535"/>
                <a:gd name="T5" fmla="*/ 5420 h 5548"/>
                <a:gd name="T6" fmla="*/ 895 w 4535"/>
                <a:gd name="T7" fmla="*/ 5548 h 5548"/>
                <a:gd name="T8" fmla="*/ 895 w 4535"/>
                <a:gd name="T9" fmla="*/ 5548 h 5548"/>
                <a:gd name="T10" fmla="*/ 0 w 4535"/>
                <a:gd name="T11" fmla="*/ 5548 h 5548"/>
                <a:gd name="T12" fmla="*/ 0 w 4535"/>
                <a:gd name="T13" fmla="*/ 576 h 5548"/>
                <a:gd name="T14" fmla="*/ 1023 w 4535"/>
                <a:gd name="T15" fmla="*/ 576 h 5548"/>
                <a:gd name="T16" fmla="*/ 1023 w 4535"/>
                <a:gd name="T17" fmla="*/ 0 h 5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5" h="5548">
                  <a:moveTo>
                    <a:pt x="4535" y="5548"/>
                  </a:moveTo>
                  <a:lnTo>
                    <a:pt x="1151" y="5548"/>
                  </a:lnTo>
                  <a:cubicBezTo>
                    <a:pt x="1151" y="5477"/>
                    <a:pt x="1094" y="5420"/>
                    <a:pt x="1023" y="5420"/>
                  </a:cubicBezTo>
                  <a:cubicBezTo>
                    <a:pt x="953" y="5420"/>
                    <a:pt x="895" y="5477"/>
                    <a:pt x="895" y="5548"/>
                  </a:cubicBezTo>
                  <a:cubicBezTo>
                    <a:pt x="895" y="5548"/>
                    <a:pt x="895" y="5548"/>
                    <a:pt x="895" y="5548"/>
                  </a:cubicBezTo>
                  <a:lnTo>
                    <a:pt x="0" y="5548"/>
                  </a:lnTo>
                  <a:lnTo>
                    <a:pt x="0" y="576"/>
                  </a:lnTo>
                  <a:lnTo>
                    <a:pt x="1023" y="576"/>
                  </a:lnTo>
                  <a:lnTo>
                    <a:pt x="1023"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20"/>
            <p:cNvSpPr>
              <a:spLocks noChangeArrowheads="1"/>
            </p:cNvSpPr>
            <p:nvPr/>
          </p:nvSpPr>
          <p:spPr bwMode="auto">
            <a:xfrm>
              <a:off x="629302" y="1476181"/>
              <a:ext cx="1827188" cy="1414273"/>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1"/>
            <p:cNvSpPr>
              <a:spLocks noChangeArrowheads="1"/>
            </p:cNvSpPr>
            <p:nvPr/>
          </p:nvSpPr>
          <p:spPr bwMode="auto">
            <a:xfrm>
              <a:off x="1067630" y="1586085"/>
              <a:ext cx="9376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505050">
                      <a:lumMod val="50000"/>
                    </a:srgbClr>
                  </a:solidFill>
                  <a:effectLst/>
                  <a:uLnTx/>
                  <a:uFillTx/>
                  <a:latin typeface="Segoe UI"/>
                  <a:ea typeface="+mn-ea"/>
                  <a:cs typeface="+mn-cs"/>
                </a:rPr>
                <a:t>Retail Store Location</a:t>
              </a:r>
              <a:endParaRPr kumimoji="0" lang="en-US" altLang="en-US" sz="4400"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pic>
          <p:nvPicPr>
            <p:cNvPr id="1046" name="Picture 2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22902" y="1946409"/>
              <a:ext cx="809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9" name="Picture 2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22902" y="2240096"/>
              <a:ext cx="80963"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2" name="Picture 2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389615" y="1933709"/>
              <a:ext cx="809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3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89615" y="2227396"/>
              <a:ext cx="80963"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3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721402" y="1933709"/>
              <a:ext cx="793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Picture 4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50015" y="1933709"/>
              <a:ext cx="8255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7" name="Picture 4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50015" y="2227396"/>
              <a:ext cx="82550"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0" name="Group 189"/>
            <p:cNvGrpSpPr/>
            <p:nvPr/>
          </p:nvGrpSpPr>
          <p:grpSpPr>
            <a:xfrm>
              <a:off x="1025019" y="2023627"/>
              <a:ext cx="497546" cy="527295"/>
              <a:chOff x="1603927" y="1933709"/>
              <a:chExt cx="196850" cy="231775"/>
            </a:xfrm>
          </p:grpSpPr>
          <p:pic>
            <p:nvPicPr>
              <p:cNvPr id="191" name="Picture 3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721402" y="1933709"/>
                <a:ext cx="793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3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603927" y="2005146"/>
                <a:ext cx="1778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3"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2984" y="1687505"/>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7272" y="2366667"/>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87774" y="2380400"/>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9" name="Group 198"/>
            <p:cNvGrpSpPr/>
            <p:nvPr/>
          </p:nvGrpSpPr>
          <p:grpSpPr>
            <a:xfrm>
              <a:off x="1569311" y="2005146"/>
              <a:ext cx="497546" cy="527295"/>
              <a:chOff x="1603927" y="1933709"/>
              <a:chExt cx="196850" cy="231775"/>
            </a:xfrm>
          </p:grpSpPr>
          <p:pic>
            <p:nvPicPr>
              <p:cNvPr id="200" name="Picture 3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721402" y="1933709"/>
                <a:ext cx="793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3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603927" y="2005146"/>
                <a:ext cx="1778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72" name="Straight Connector 71"/>
          <p:cNvCxnSpPr/>
          <p:nvPr/>
        </p:nvCxnSpPr>
        <p:spPr>
          <a:xfrm flipH="1">
            <a:off x="2705506" y="5398403"/>
            <a:ext cx="24282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056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AutoShape 2" descr="Home"/>
          <p:cNvSpPr>
            <a:spLocks noChangeAspect="1" noChangeArrowheads="1"/>
          </p:cNvSpPr>
          <p:nvPr/>
        </p:nvSpPr>
        <p:spPr bwMode="auto">
          <a:xfrm>
            <a:off x="271009" y="-69960"/>
            <a:ext cx="292851" cy="292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2">
              <a:defRPr/>
            </a:pPr>
            <a:endParaRPr lang="en-US" sz="1730">
              <a:solidFill>
                <a:srgbClr val="00B0F0"/>
              </a:solidFill>
              <a:latin typeface="Segoe UI"/>
            </a:endParaRPr>
          </a:p>
        </p:txBody>
      </p:sp>
      <p:sp>
        <p:nvSpPr>
          <p:cNvPr id="10" name="TextBox 9"/>
          <p:cNvSpPr txBox="1"/>
          <p:nvPr/>
        </p:nvSpPr>
        <p:spPr>
          <a:xfrm>
            <a:off x="4444491" y="3457160"/>
            <a:ext cx="1112413" cy="576638"/>
          </a:xfrm>
          <a:prstGeom prst="rect">
            <a:avLst/>
          </a:prstGeom>
          <a:noFill/>
        </p:spPr>
        <p:txBody>
          <a:bodyPr wrap="none" lIns="175761" tIns="140609" rIns="175761" bIns="140609" rtlCol="0">
            <a:spAutoFit/>
          </a:bodyPr>
          <a:lstStyle/>
          <a:p>
            <a:pPr algn="ctr" defTabSz="896354">
              <a:lnSpc>
                <a:spcPct val="90000"/>
              </a:lnSpc>
              <a:defRPr/>
            </a:pPr>
            <a:r>
              <a:rPr lang="en-US" sz="1057" dirty="0">
                <a:gradFill>
                  <a:gsLst>
                    <a:gs pos="1250">
                      <a:srgbClr val="353535"/>
                    </a:gs>
                    <a:gs pos="100000">
                      <a:srgbClr val="353535"/>
                    </a:gs>
                  </a:gsLst>
                  <a:lin ang="5400000" scaled="0"/>
                </a:gradFill>
                <a:latin typeface="Segoe UI"/>
              </a:rPr>
              <a:t>App Service</a:t>
            </a:r>
          </a:p>
          <a:p>
            <a:pPr algn="ctr" defTabSz="896354">
              <a:lnSpc>
                <a:spcPct val="90000"/>
              </a:lnSpc>
              <a:defRPr/>
            </a:pPr>
            <a:r>
              <a:rPr lang="en-US" sz="1057" dirty="0">
                <a:gradFill>
                  <a:gsLst>
                    <a:gs pos="1250">
                      <a:srgbClr val="353535"/>
                    </a:gs>
                    <a:gs pos="100000">
                      <a:srgbClr val="353535"/>
                    </a:gs>
                  </a:gsLst>
                  <a:lin ang="5400000" scaled="0"/>
                </a:gradFill>
                <a:latin typeface="Segoe UI"/>
              </a:rPr>
              <a:t>Environment</a:t>
            </a:r>
          </a:p>
        </p:txBody>
      </p:sp>
      <p:cxnSp>
        <p:nvCxnSpPr>
          <p:cNvPr id="14" name="Straight Arrow Connector 13"/>
          <p:cNvCxnSpPr>
            <a:cxnSpLocks/>
          </p:cNvCxnSpPr>
          <p:nvPr/>
        </p:nvCxnSpPr>
        <p:spPr>
          <a:xfrm flipV="1">
            <a:off x="5235775" y="2631860"/>
            <a:ext cx="605356" cy="708046"/>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235775" y="3339907"/>
            <a:ext cx="605356"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5235775" y="3339907"/>
            <a:ext cx="605356" cy="7904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6260688" y="2628749"/>
            <a:ext cx="653022" cy="722699"/>
          </a:xfrm>
          <a:prstGeom prst="straightConnector1">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60688" y="3339907"/>
            <a:ext cx="653022"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6260688" y="3335884"/>
            <a:ext cx="653022" cy="775829"/>
          </a:xfrm>
          <a:prstGeom prst="straightConnector1">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3447618" y="2103638"/>
            <a:ext cx="0" cy="101523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05863" y="1448225"/>
            <a:ext cx="1069291" cy="470279"/>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345" dirty="0">
                <a:gradFill>
                  <a:gsLst>
                    <a:gs pos="1250">
                      <a:srgbClr val="353535"/>
                    </a:gs>
                    <a:gs pos="100000">
                      <a:srgbClr val="353535"/>
                    </a:gs>
                  </a:gsLst>
                  <a:lin ang="5400000" scaled="0"/>
                </a:gradFill>
                <a:latin typeface="Segoe UI"/>
              </a:rPr>
              <a:t>Azure AD</a:t>
            </a:r>
          </a:p>
        </p:txBody>
      </p:sp>
      <p:cxnSp>
        <p:nvCxnSpPr>
          <p:cNvPr id="27" name="Straight Arrow Connector 26"/>
          <p:cNvCxnSpPr>
            <a:cxnSpLocks/>
          </p:cNvCxnSpPr>
          <p:nvPr/>
        </p:nvCxnSpPr>
        <p:spPr>
          <a:xfrm>
            <a:off x="3657398" y="3339907"/>
            <a:ext cx="1158813" cy="0"/>
          </a:xfrm>
          <a:prstGeom prst="straightConnector1">
            <a:avLst/>
          </a:prstGeom>
          <a:ln w="28575">
            <a:solidFill>
              <a:schemeClr val="tx1"/>
            </a:solidFill>
            <a:headEnd type="none" w="sm" len="med"/>
            <a:tailEnd type="none" w="lg" len="sm"/>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64" y="3139477"/>
            <a:ext cx="419561" cy="442082"/>
          </a:xfrm>
          <a:prstGeom prst="rect">
            <a:avLst/>
          </a:prstGeom>
        </p:spPr>
      </p:pic>
      <p:cxnSp>
        <p:nvCxnSpPr>
          <p:cNvPr id="37" name="Elbow Connector 36"/>
          <p:cNvCxnSpPr>
            <a:cxnSpLocks/>
          </p:cNvCxnSpPr>
          <p:nvPr/>
        </p:nvCxnSpPr>
        <p:spPr>
          <a:xfrm>
            <a:off x="3657398" y="1882597"/>
            <a:ext cx="5885985" cy="1182969"/>
          </a:xfrm>
          <a:prstGeom prst="bentConnector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8549" y="4741991"/>
            <a:ext cx="419561" cy="442082"/>
          </a:xfrm>
          <a:prstGeom prst="rect">
            <a:avLst/>
          </a:prstGeom>
        </p:spPr>
      </p:pic>
      <p:sp>
        <p:nvSpPr>
          <p:cNvPr id="40" name="Right Brace 39"/>
          <p:cNvSpPr/>
          <p:nvPr/>
        </p:nvSpPr>
        <p:spPr>
          <a:xfrm rot="5400000">
            <a:off x="5864787" y="3955825"/>
            <a:ext cx="240201" cy="1181767"/>
          </a:xfrm>
          <a:prstGeom prst="rightBrac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96354"/>
            <a:endParaRPr lang="en-US" sz="1730">
              <a:gradFill>
                <a:gsLst>
                  <a:gs pos="1250">
                    <a:srgbClr val="353535"/>
                  </a:gs>
                  <a:gs pos="100000">
                    <a:srgbClr val="353535"/>
                  </a:gs>
                </a:gsLst>
                <a:lin ang="5400000" scaled="0"/>
              </a:gradFill>
              <a:latin typeface="Segoe UI"/>
            </a:endParaRP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627" y="3109160"/>
            <a:ext cx="419561" cy="442082"/>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9369" y="2336128"/>
            <a:ext cx="419561" cy="442082"/>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7855" y="3096905"/>
            <a:ext cx="419561" cy="442082"/>
          </a:xfrm>
          <a:prstGeom prst="rect">
            <a:avLst/>
          </a:prstGeom>
        </p:spPr>
      </p:pic>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9369" y="3888060"/>
            <a:ext cx="419561" cy="442082"/>
          </a:xfrm>
          <a:prstGeom prst="rect">
            <a:avLst/>
          </a:prstGeom>
        </p:spPr>
      </p:pic>
      <p:sp>
        <p:nvSpPr>
          <p:cNvPr id="45" name="TextBox 44"/>
          <p:cNvSpPr txBox="1"/>
          <p:nvPr/>
        </p:nvSpPr>
        <p:spPr>
          <a:xfrm>
            <a:off x="2098451" y="2616325"/>
            <a:ext cx="757255" cy="443626"/>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Tablet</a:t>
            </a:r>
          </a:p>
        </p:txBody>
      </p:sp>
      <p:sp>
        <p:nvSpPr>
          <p:cNvPr id="46" name="TextBox 45"/>
          <p:cNvSpPr txBox="1"/>
          <p:nvPr/>
        </p:nvSpPr>
        <p:spPr>
          <a:xfrm>
            <a:off x="2073628" y="3429926"/>
            <a:ext cx="807890"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Mobile</a:t>
            </a:r>
          </a:p>
        </p:txBody>
      </p:sp>
      <p:sp>
        <p:nvSpPr>
          <p:cNvPr id="48" name="TextBox 47"/>
          <p:cNvSpPr txBox="1"/>
          <p:nvPr/>
        </p:nvSpPr>
        <p:spPr>
          <a:xfrm>
            <a:off x="2019195" y="4147307"/>
            <a:ext cx="872165"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Browser</a:t>
            </a:r>
            <a:endParaRPr lang="en-US" sz="1345" dirty="0">
              <a:gradFill>
                <a:gsLst>
                  <a:gs pos="1250">
                    <a:srgbClr val="353535"/>
                  </a:gs>
                  <a:gs pos="100000">
                    <a:srgbClr val="353535"/>
                  </a:gs>
                </a:gsLst>
                <a:lin ang="5400000" scaled="0"/>
              </a:gradFill>
              <a:latin typeface="Segoe UI"/>
            </a:endParaRPr>
          </a:p>
        </p:txBody>
      </p:sp>
      <p:sp>
        <p:nvSpPr>
          <p:cNvPr id="49" name="TextBox 48"/>
          <p:cNvSpPr txBox="1"/>
          <p:nvPr/>
        </p:nvSpPr>
        <p:spPr>
          <a:xfrm>
            <a:off x="5475868" y="2103224"/>
            <a:ext cx="1179175"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Mobile Apps</a:t>
            </a:r>
          </a:p>
        </p:txBody>
      </p:sp>
      <p:sp>
        <p:nvSpPr>
          <p:cNvPr id="50" name="TextBox 49"/>
          <p:cNvSpPr txBox="1"/>
          <p:nvPr/>
        </p:nvSpPr>
        <p:spPr>
          <a:xfrm>
            <a:off x="5629419" y="2815574"/>
            <a:ext cx="945005"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API Apps</a:t>
            </a:r>
          </a:p>
        </p:txBody>
      </p:sp>
      <p:sp>
        <p:nvSpPr>
          <p:cNvPr id="51" name="TextBox 50"/>
          <p:cNvSpPr txBox="1"/>
          <p:nvPr/>
        </p:nvSpPr>
        <p:spPr>
          <a:xfrm>
            <a:off x="5553113" y="3607667"/>
            <a:ext cx="1024683"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Web Apps</a:t>
            </a:r>
          </a:p>
        </p:txBody>
      </p:sp>
      <p:sp>
        <p:nvSpPr>
          <p:cNvPr id="52" name="TextBox 51"/>
          <p:cNvSpPr txBox="1"/>
          <p:nvPr/>
        </p:nvSpPr>
        <p:spPr>
          <a:xfrm>
            <a:off x="5145231" y="5099397"/>
            <a:ext cx="1018953"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Office 365</a:t>
            </a:r>
          </a:p>
        </p:txBody>
      </p:sp>
      <p:sp>
        <p:nvSpPr>
          <p:cNvPr id="53" name="TextBox 52"/>
          <p:cNvSpPr txBox="1"/>
          <p:nvPr/>
        </p:nvSpPr>
        <p:spPr>
          <a:xfrm>
            <a:off x="5876102" y="5104611"/>
            <a:ext cx="896998"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3</a:t>
            </a:r>
            <a:r>
              <a:rPr lang="en-US" sz="1153" baseline="30000" dirty="0">
                <a:gradFill>
                  <a:gsLst>
                    <a:gs pos="1250">
                      <a:srgbClr val="353535"/>
                    </a:gs>
                    <a:gs pos="100000">
                      <a:srgbClr val="353535"/>
                    </a:gs>
                  </a:gsLst>
                  <a:lin ang="5400000" scaled="0"/>
                </a:gradFill>
                <a:latin typeface="Segoe UI"/>
              </a:rPr>
              <a:t>rd</a:t>
            </a:r>
            <a:r>
              <a:rPr lang="en-US" sz="1153" dirty="0">
                <a:gradFill>
                  <a:gsLst>
                    <a:gs pos="1250">
                      <a:srgbClr val="353535"/>
                    </a:gs>
                    <a:gs pos="100000">
                      <a:srgbClr val="353535"/>
                    </a:gs>
                  </a:gsLst>
                  <a:lin ang="5400000" scaled="0"/>
                </a:gradFill>
                <a:latin typeface="Segoe UI"/>
              </a:rPr>
              <a:t> Party</a:t>
            </a:r>
          </a:p>
        </p:txBody>
      </p:sp>
      <p:sp>
        <p:nvSpPr>
          <p:cNvPr id="54" name="TextBox 53"/>
          <p:cNvSpPr txBox="1"/>
          <p:nvPr/>
        </p:nvSpPr>
        <p:spPr>
          <a:xfrm>
            <a:off x="6685794" y="2826616"/>
            <a:ext cx="1024683"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SQL Azure</a:t>
            </a:r>
          </a:p>
        </p:txBody>
      </p:sp>
      <p:sp>
        <p:nvSpPr>
          <p:cNvPr id="55" name="Right Brace 54"/>
          <p:cNvSpPr/>
          <p:nvPr/>
        </p:nvSpPr>
        <p:spPr>
          <a:xfrm>
            <a:off x="2800834" y="2287855"/>
            <a:ext cx="71166" cy="2102431"/>
          </a:xfrm>
          <a:prstGeom prst="rightBrac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96354">
              <a:defRPr/>
            </a:pPr>
            <a:endParaRPr lang="en-US" sz="1730">
              <a:gradFill>
                <a:gsLst>
                  <a:gs pos="1250">
                    <a:srgbClr val="353535"/>
                  </a:gs>
                  <a:gs pos="100000">
                    <a:srgbClr val="353535"/>
                  </a:gs>
                </a:gsLst>
                <a:lin ang="5400000" scaled="0"/>
              </a:gradFill>
              <a:latin typeface="Segoe UI"/>
            </a:endParaRPr>
          </a:p>
        </p:txBody>
      </p:sp>
      <p:cxnSp>
        <p:nvCxnSpPr>
          <p:cNvPr id="56" name="Straight Arrow Connector 55"/>
          <p:cNvCxnSpPr>
            <a:cxnSpLocks/>
          </p:cNvCxnSpPr>
          <p:nvPr/>
        </p:nvCxnSpPr>
        <p:spPr>
          <a:xfrm>
            <a:off x="2946855" y="3339907"/>
            <a:ext cx="290984" cy="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174278" y="4778566"/>
            <a:ext cx="1496539"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Notification Hubs</a:t>
            </a:r>
          </a:p>
        </p:txBody>
      </p:sp>
      <p:sp>
        <p:nvSpPr>
          <p:cNvPr id="35" name="Rectangle 34"/>
          <p:cNvSpPr/>
          <p:nvPr/>
        </p:nvSpPr>
        <p:spPr bwMode="auto">
          <a:xfrm>
            <a:off x="8042178" y="2409629"/>
            <a:ext cx="1949224" cy="2084020"/>
          </a:xfrm>
          <a:prstGeom prst="rect">
            <a:avLst/>
          </a:prstGeom>
          <a:solidFill>
            <a:schemeClr val="bg2"/>
          </a:solidFill>
          <a:ln>
            <a:no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1250">
                    <a:srgbClr val="353535"/>
                  </a:gs>
                  <a:gs pos="100000">
                    <a:srgbClr val="353535"/>
                  </a:gs>
                </a:gsLst>
                <a:lin ang="5400000" scaled="0"/>
              </a:gradFill>
              <a:latin typeface="Segoe UI"/>
              <a:ea typeface="Segoe UI" pitchFamily="34" charset="0"/>
              <a:cs typeface="Segoe UI" pitchFamily="34" charset="0"/>
            </a:endParaRPr>
          </a:p>
        </p:txBody>
      </p:sp>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2819" y="3955259"/>
            <a:ext cx="419561" cy="442082"/>
          </a:xfrm>
          <a:prstGeom prst="rect">
            <a:avLst/>
          </a:prstGeom>
        </p:spPr>
      </p:pic>
      <p:sp>
        <p:nvSpPr>
          <p:cNvPr id="59" name="TextBox 58"/>
          <p:cNvSpPr txBox="1"/>
          <p:nvPr/>
        </p:nvSpPr>
        <p:spPr>
          <a:xfrm>
            <a:off x="8558169" y="3874654"/>
            <a:ext cx="802830" cy="603291"/>
          </a:xfrm>
          <a:prstGeom prst="rect">
            <a:avLst/>
          </a:prstGeom>
          <a:noFill/>
        </p:spPr>
        <p:txBody>
          <a:bodyPr wrap="none" lIns="175761" tIns="140609" rIns="175761" bIns="140609" rtlCol="0">
            <a:spAutoFit/>
          </a:bodyPr>
          <a:lstStyle/>
          <a:p>
            <a:pPr defTabSz="896354">
              <a:lnSpc>
                <a:spcPct val="90000"/>
              </a:lnSpc>
              <a:defRPr/>
            </a:pPr>
            <a:r>
              <a:rPr lang="en-US" sz="1153" dirty="0">
                <a:gradFill>
                  <a:gsLst>
                    <a:gs pos="1250">
                      <a:srgbClr val="353535"/>
                    </a:gs>
                    <a:gs pos="100000">
                      <a:srgbClr val="353535"/>
                    </a:gs>
                  </a:gsLst>
                  <a:lin ang="5400000" scaled="0"/>
                </a:gradFill>
                <a:latin typeface="Segoe UI"/>
              </a:rPr>
              <a:t>Legacy</a:t>
            </a:r>
          </a:p>
          <a:p>
            <a:pPr defTabSz="896354">
              <a:lnSpc>
                <a:spcPct val="90000"/>
              </a:lnSpc>
              <a:defRPr/>
            </a:pPr>
            <a:r>
              <a:rPr lang="en-US" sz="1153" dirty="0">
                <a:gradFill>
                  <a:gsLst>
                    <a:gs pos="1250">
                      <a:srgbClr val="353535"/>
                    </a:gs>
                    <a:gs pos="100000">
                      <a:srgbClr val="353535"/>
                    </a:gs>
                  </a:gsLst>
                  <a:lin ang="5400000" scaled="0"/>
                </a:gradFill>
                <a:latin typeface="Segoe UI"/>
              </a:rPr>
              <a:t>APIs</a:t>
            </a:r>
          </a:p>
        </p:txBody>
      </p:sp>
      <p:sp>
        <p:nvSpPr>
          <p:cNvPr id="60" name="TextBox 59"/>
          <p:cNvSpPr txBox="1"/>
          <p:nvPr/>
        </p:nvSpPr>
        <p:spPr>
          <a:xfrm>
            <a:off x="8540243" y="3297157"/>
            <a:ext cx="761971" cy="603291"/>
          </a:xfrm>
          <a:prstGeom prst="rect">
            <a:avLst/>
          </a:prstGeom>
          <a:noFill/>
        </p:spPr>
        <p:txBody>
          <a:bodyPr wrap="none" lIns="175761" tIns="140609" rIns="175761" bIns="140609" rtlCol="0">
            <a:spAutoFit/>
          </a:bodyPr>
          <a:lstStyle/>
          <a:p>
            <a:pPr defTabSz="896354">
              <a:lnSpc>
                <a:spcPct val="90000"/>
              </a:lnSpc>
              <a:defRPr/>
            </a:pPr>
            <a:r>
              <a:rPr lang="en-US" sz="1153" dirty="0">
                <a:gradFill>
                  <a:gsLst>
                    <a:gs pos="1250">
                      <a:srgbClr val="353535"/>
                    </a:gs>
                    <a:gs pos="100000">
                      <a:srgbClr val="353535"/>
                    </a:gs>
                  </a:gsLst>
                  <a:lin ang="5400000" scaled="0"/>
                </a:gradFill>
                <a:latin typeface="Segoe UI"/>
              </a:rPr>
              <a:t>SQL</a:t>
            </a:r>
          </a:p>
          <a:p>
            <a:pPr defTabSz="896354">
              <a:lnSpc>
                <a:spcPct val="90000"/>
              </a:lnSpc>
              <a:defRPr/>
            </a:pPr>
            <a:r>
              <a:rPr lang="en-US" sz="1153" dirty="0">
                <a:gradFill>
                  <a:gsLst>
                    <a:gs pos="1250">
                      <a:srgbClr val="353535"/>
                    </a:gs>
                    <a:gs pos="100000">
                      <a:srgbClr val="353535"/>
                    </a:gs>
                  </a:gsLst>
                  <a:lin ang="5400000" scaled="0"/>
                </a:gradFill>
                <a:latin typeface="Segoe UI"/>
              </a:rPr>
              <a:t>Server</a:t>
            </a:r>
          </a:p>
        </p:txBody>
      </p:sp>
      <p:sp>
        <p:nvSpPr>
          <p:cNvPr id="61" name="TextBox 60"/>
          <p:cNvSpPr txBox="1"/>
          <p:nvPr/>
        </p:nvSpPr>
        <p:spPr>
          <a:xfrm>
            <a:off x="8507731" y="2719659"/>
            <a:ext cx="846567" cy="603291"/>
          </a:xfrm>
          <a:prstGeom prst="rect">
            <a:avLst/>
          </a:prstGeom>
          <a:noFill/>
        </p:spPr>
        <p:txBody>
          <a:bodyPr wrap="square" lIns="175761" tIns="140609" rIns="175761" bIns="140609" rtlCol="0">
            <a:spAutoFit/>
          </a:bodyPr>
          <a:lstStyle/>
          <a:p>
            <a:pPr defTabSz="896354">
              <a:lnSpc>
                <a:spcPct val="90000"/>
              </a:lnSpc>
              <a:defRPr/>
            </a:pPr>
            <a:r>
              <a:rPr lang="en-US" sz="1153" dirty="0">
                <a:gradFill>
                  <a:gsLst>
                    <a:gs pos="1250">
                      <a:srgbClr val="353535"/>
                    </a:gs>
                    <a:gs pos="100000">
                      <a:srgbClr val="353535"/>
                    </a:gs>
                  </a:gsLst>
                  <a:lin ang="5400000" scaled="0"/>
                </a:gradFill>
                <a:latin typeface="Segoe UI"/>
              </a:rPr>
              <a:t>CRM</a:t>
            </a:r>
          </a:p>
          <a:p>
            <a:pPr defTabSz="896354">
              <a:lnSpc>
                <a:spcPct val="90000"/>
              </a:lnSpc>
              <a:defRPr/>
            </a:pPr>
            <a:r>
              <a:rPr lang="en-US" sz="1153" dirty="0">
                <a:gradFill>
                  <a:gsLst>
                    <a:gs pos="1250">
                      <a:srgbClr val="353535"/>
                    </a:gs>
                    <a:gs pos="100000">
                      <a:srgbClr val="353535"/>
                    </a:gs>
                  </a:gsLst>
                  <a:lin ang="5400000" scaled="0"/>
                </a:gradFill>
                <a:latin typeface="Segoe UI"/>
              </a:rPr>
              <a:t>ERP</a:t>
            </a:r>
          </a:p>
        </p:txBody>
      </p:sp>
      <p:sp>
        <p:nvSpPr>
          <p:cNvPr id="62" name="TextBox 61"/>
          <p:cNvSpPr txBox="1"/>
          <p:nvPr/>
        </p:nvSpPr>
        <p:spPr>
          <a:xfrm>
            <a:off x="9057986" y="3395602"/>
            <a:ext cx="952121" cy="603291"/>
          </a:xfrm>
          <a:prstGeom prst="rect">
            <a:avLst/>
          </a:prstGeom>
          <a:noFill/>
        </p:spPr>
        <p:txBody>
          <a:bodyPr wrap="none" lIns="175761" tIns="140609" rIns="175761" bIns="140609" rtlCol="0">
            <a:spAutoFit/>
          </a:bodyPr>
          <a:lstStyle/>
          <a:p>
            <a:pPr algn="ctr" defTabSz="896354">
              <a:lnSpc>
                <a:spcPct val="90000"/>
              </a:lnSpc>
              <a:defRPr/>
            </a:pPr>
            <a:r>
              <a:rPr lang="en-US" sz="1153" dirty="0">
                <a:gradFill>
                  <a:gsLst>
                    <a:gs pos="1250">
                      <a:srgbClr val="353535"/>
                    </a:gs>
                    <a:gs pos="100000">
                      <a:srgbClr val="353535"/>
                    </a:gs>
                  </a:gsLst>
                  <a:lin ang="5400000" scaled="0"/>
                </a:gradFill>
                <a:latin typeface="Segoe UI"/>
              </a:rPr>
              <a:t>Active</a:t>
            </a:r>
          </a:p>
          <a:p>
            <a:pPr algn="ctr" defTabSz="896354">
              <a:lnSpc>
                <a:spcPct val="90000"/>
              </a:lnSpc>
              <a:defRPr/>
            </a:pPr>
            <a:r>
              <a:rPr lang="en-US" sz="1153" dirty="0">
                <a:gradFill>
                  <a:gsLst>
                    <a:gs pos="1250">
                      <a:srgbClr val="353535"/>
                    </a:gs>
                    <a:gs pos="100000">
                      <a:srgbClr val="353535"/>
                    </a:gs>
                  </a:gsLst>
                  <a:lin ang="5400000" scaled="0"/>
                </a:gradFill>
                <a:latin typeface="Segoe UI"/>
              </a:rPr>
              <a:t>Directory</a:t>
            </a:r>
          </a:p>
        </p:txBody>
      </p:sp>
      <p:sp>
        <p:nvSpPr>
          <p:cNvPr id="64" name="TextBox 63"/>
          <p:cNvSpPr txBox="1"/>
          <p:nvPr/>
        </p:nvSpPr>
        <p:spPr>
          <a:xfrm>
            <a:off x="8581818" y="4778566"/>
            <a:ext cx="1089574"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Service Bus</a:t>
            </a:r>
          </a:p>
        </p:txBody>
      </p:sp>
      <p:sp>
        <p:nvSpPr>
          <p:cNvPr id="66" name="TextBox 65"/>
          <p:cNvSpPr txBox="1"/>
          <p:nvPr/>
        </p:nvSpPr>
        <p:spPr>
          <a:xfrm>
            <a:off x="9474766" y="4778566"/>
            <a:ext cx="855896" cy="443693"/>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Storage</a:t>
            </a:r>
          </a:p>
        </p:txBody>
      </p:sp>
      <p:sp>
        <p:nvSpPr>
          <p:cNvPr id="67" name="TextBox 66"/>
          <p:cNvSpPr txBox="1"/>
          <p:nvPr/>
        </p:nvSpPr>
        <p:spPr>
          <a:xfrm>
            <a:off x="3605137" y="2490716"/>
            <a:ext cx="1233627" cy="603282"/>
          </a:xfrm>
          <a:prstGeom prst="rect">
            <a:avLst/>
          </a:prstGeom>
          <a:noFill/>
        </p:spPr>
        <p:txBody>
          <a:bodyPr wrap="square" lIns="175761" tIns="140609" rIns="175761" bIns="140609" rtlCol="0">
            <a:spAutoFit/>
          </a:bodyPr>
          <a:lstStyle/>
          <a:p>
            <a:pPr algn="ct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API Management</a:t>
            </a:r>
          </a:p>
        </p:txBody>
      </p:sp>
      <p:sp>
        <p:nvSpPr>
          <p:cNvPr id="5" name="Title 4">
            <a:extLst>
              <a:ext uri="{FF2B5EF4-FFF2-40B4-BE49-F238E27FC236}">
                <a16:creationId xmlns:a16="http://schemas.microsoft.com/office/drawing/2014/main" id="{08F0CCC0-9753-4E5F-825E-98F9B7502351}"/>
              </a:ext>
            </a:extLst>
          </p:cNvPr>
          <p:cNvSpPr>
            <a:spLocks noGrp="1"/>
          </p:cNvSpPr>
          <p:nvPr>
            <p:ph type="title"/>
          </p:nvPr>
        </p:nvSpPr>
        <p:spPr/>
        <p:txBody>
          <a:bodyPr vert="horz" wrap="square" lIns="146304" tIns="91440" rIns="146304" bIns="91440" rtlCol="0" anchor="t">
            <a:noAutofit/>
          </a:bodyPr>
          <a:lstStyle/>
          <a:p>
            <a:r>
              <a:rPr lang="en-US" sz="2900" b="1" dirty="0"/>
              <a:t>Line of Business app with VPN and access to on-</a:t>
            </a:r>
            <a:r>
              <a:rPr lang="en-US" sz="2900" b="1" dirty="0" err="1"/>
              <a:t>prem</a:t>
            </a:r>
            <a:r>
              <a:rPr lang="en-US" sz="2900" b="1" dirty="0"/>
              <a:t> resources</a:t>
            </a:r>
          </a:p>
        </p:txBody>
      </p:sp>
      <p:cxnSp>
        <p:nvCxnSpPr>
          <p:cNvPr id="70" name="Elbow Connector 36">
            <a:extLst>
              <a:ext uri="{FF2B5EF4-FFF2-40B4-BE49-F238E27FC236}">
                <a16:creationId xmlns:a16="http://schemas.microsoft.com/office/drawing/2014/main" id="{EC0900EF-CC8E-4CD6-9D39-48EF407FECB0}"/>
              </a:ext>
            </a:extLst>
          </p:cNvPr>
          <p:cNvCxnSpPr>
            <a:cxnSpLocks/>
          </p:cNvCxnSpPr>
          <p:nvPr/>
        </p:nvCxnSpPr>
        <p:spPr>
          <a:xfrm rot="10800000" flipV="1">
            <a:off x="5014800" y="3286607"/>
            <a:ext cx="4749019" cy="858651"/>
          </a:xfrm>
          <a:prstGeom prst="bentConnector4">
            <a:avLst>
              <a:gd name="adj1" fmla="val -22251"/>
              <a:gd name="adj2" fmla="val 372435"/>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2FA4666-3A4F-4027-91CA-1D5EA2DD6469}"/>
              </a:ext>
            </a:extLst>
          </p:cNvPr>
          <p:cNvSpPr txBox="1"/>
          <p:nvPr/>
        </p:nvSpPr>
        <p:spPr>
          <a:xfrm>
            <a:off x="7147750" y="6122862"/>
            <a:ext cx="1327708" cy="443626"/>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Express Routes</a:t>
            </a:r>
          </a:p>
        </p:txBody>
      </p:sp>
      <p:sp>
        <p:nvSpPr>
          <p:cNvPr id="36" name="TextBox 35"/>
          <p:cNvSpPr txBox="1"/>
          <p:nvPr/>
        </p:nvSpPr>
        <p:spPr>
          <a:xfrm>
            <a:off x="7973700" y="2354144"/>
            <a:ext cx="1936193" cy="443693"/>
          </a:xfrm>
          <a:prstGeom prst="rect">
            <a:avLst/>
          </a:prstGeom>
          <a:noFill/>
        </p:spPr>
        <p:txBody>
          <a:bodyPr wrap="square" lIns="175761" tIns="140609" rIns="175761" bIns="140609" rtlCol="0">
            <a:spAutoFit/>
          </a:bodyPr>
          <a:lstStyle/>
          <a:p>
            <a:pPr algn="ct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On-Premise Resources</a:t>
            </a:r>
          </a:p>
        </p:txBody>
      </p:sp>
      <p:pic>
        <p:nvPicPr>
          <p:cNvPr id="71" name="Picture 70">
            <a:extLst>
              <a:ext uri="{FF2B5EF4-FFF2-40B4-BE49-F238E27FC236}">
                <a16:creationId xmlns:a16="http://schemas.microsoft.com/office/drawing/2014/main" id="{8C3228B5-3AFC-4A20-8074-CDECD18ED735}"/>
              </a:ext>
            </a:extLst>
          </p:cNvPr>
          <p:cNvPicPr>
            <a:picLocks noChangeAspect="1"/>
          </p:cNvPicPr>
          <p:nvPr/>
        </p:nvPicPr>
        <p:blipFill>
          <a:blip r:embed="rId10"/>
          <a:stretch>
            <a:fillRect/>
          </a:stretch>
        </p:blipFill>
        <p:spPr>
          <a:xfrm>
            <a:off x="3209049" y="1639264"/>
            <a:ext cx="448349" cy="448695"/>
          </a:xfrm>
          <a:prstGeom prst="rect">
            <a:avLst/>
          </a:prstGeom>
        </p:spPr>
      </p:pic>
      <p:pic>
        <p:nvPicPr>
          <p:cNvPr id="72" name="Picture 71">
            <a:extLst>
              <a:ext uri="{FF2B5EF4-FFF2-40B4-BE49-F238E27FC236}">
                <a16:creationId xmlns:a16="http://schemas.microsoft.com/office/drawing/2014/main" id="{2C36C422-3E32-4437-A482-AC4B055EDEFE}"/>
              </a:ext>
            </a:extLst>
          </p:cNvPr>
          <p:cNvPicPr>
            <a:picLocks noChangeAspect="1"/>
          </p:cNvPicPr>
          <p:nvPr/>
        </p:nvPicPr>
        <p:blipFill>
          <a:blip r:embed="rId11"/>
          <a:stretch>
            <a:fillRect/>
          </a:stretch>
        </p:blipFill>
        <p:spPr>
          <a:xfrm>
            <a:off x="3259230" y="3142089"/>
            <a:ext cx="358759" cy="400236"/>
          </a:xfrm>
          <a:prstGeom prst="rect">
            <a:avLst/>
          </a:prstGeom>
        </p:spPr>
      </p:pic>
      <p:pic>
        <p:nvPicPr>
          <p:cNvPr id="74" name="Picture 73">
            <a:extLst>
              <a:ext uri="{FF2B5EF4-FFF2-40B4-BE49-F238E27FC236}">
                <a16:creationId xmlns:a16="http://schemas.microsoft.com/office/drawing/2014/main" id="{A75A704F-E757-4ED1-9D86-44B3BC330E06}"/>
              </a:ext>
            </a:extLst>
          </p:cNvPr>
          <p:cNvPicPr>
            <a:picLocks noChangeAspect="1"/>
          </p:cNvPicPr>
          <p:nvPr/>
        </p:nvPicPr>
        <p:blipFill>
          <a:blip r:embed="rId10"/>
          <a:stretch>
            <a:fillRect/>
          </a:stretch>
        </p:blipFill>
        <p:spPr>
          <a:xfrm>
            <a:off x="9309872" y="3068108"/>
            <a:ext cx="448349" cy="448695"/>
          </a:xfrm>
          <a:prstGeom prst="rect">
            <a:avLst/>
          </a:prstGeom>
        </p:spPr>
      </p:pic>
      <p:pic>
        <p:nvPicPr>
          <p:cNvPr id="75" name="Picture 74">
            <a:extLst>
              <a:ext uri="{FF2B5EF4-FFF2-40B4-BE49-F238E27FC236}">
                <a16:creationId xmlns:a16="http://schemas.microsoft.com/office/drawing/2014/main" id="{6A289A3F-0FA6-45E6-8336-6582C4CC9BAB}"/>
              </a:ext>
            </a:extLst>
          </p:cNvPr>
          <p:cNvPicPr>
            <a:picLocks noChangeAspect="1"/>
          </p:cNvPicPr>
          <p:nvPr/>
        </p:nvPicPr>
        <p:blipFill>
          <a:blip r:embed="rId12"/>
          <a:stretch>
            <a:fillRect/>
          </a:stretch>
        </p:blipFill>
        <p:spPr>
          <a:xfrm>
            <a:off x="8917146" y="5147557"/>
            <a:ext cx="418918" cy="491524"/>
          </a:xfrm>
          <a:prstGeom prst="rect">
            <a:avLst/>
          </a:prstGeom>
        </p:spPr>
      </p:pic>
      <p:pic>
        <p:nvPicPr>
          <p:cNvPr id="76" name="Picture 75">
            <a:extLst>
              <a:ext uri="{FF2B5EF4-FFF2-40B4-BE49-F238E27FC236}">
                <a16:creationId xmlns:a16="http://schemas.microsoft.com/office/drawing/2014/main" id="{0797FDEF-83BF-4FF3-9302-8E31967BD8E7}"/>
              </a:ext>
            </a:extLst>
          </p:cNvPr>
          <p:cNvPicPr>
            <a:picLocks noChangeAspect="1"/>
          </p:cNvPicPr>
          <p:nvPr/>
        </p:nvPicPr>
        <p:blipFill>
          <a:blip r:embed="rId13"/>
          <a:stretch>
            <a:fillRect/>
          </a:stretch>
        </p:blipFill>
        <p:spPr>
          <a:xfrm>
            <a:off x="7726392" y="5147557"/>
            <a:ext cx="392314" cy="392617"/>
          </a:xfrm>
          <a:prstGeom prst="rect">
            <a:avLst/>
          </a:prstGeom>
        </p:spPr>
      </p:pic>
      <p:pic>
        <p:nvPicPr>
          <p:cNvPr id="77" name="Picture 76">
            <a:extLst>
              <a:ext uri="{FF2B5EF4-FFF2-40B4-BE49-F238E27FC236}">
                <a16:creationId xmlns:a16="http://schemas.microsoft.com/office/drawing/2014/main" id="{E7C6BA7A-8B46-459B-A590-9C7F9CDCD9EB}"/>
              </a:ext>
            </a:extLst>
          </p:cNvPr>
          <p:cNvPicPr>
            <a:picLocks noChangeAspect="1"/>
          </p:cNvPicPr>
          <p:nvPr/>
        </p:nvPicPr>
        <p:blipFill>
          <a:blip r:embed="rId14"/>
          <a:stretch>
            <a:fillRect/>
          </a:stretch>
        </p:blipFill>
        <p:spPr>
          <a:xfrm>
            <a:off x="9653372" y="5147558"/>
            <a:ext cx="454654" cy="483443"/>
          </a:xfrm>
          <a:prstGeom prst="rect">
            <a:avLst/>
          </a:prstGeom>
        </p:spPr>
      </p:pic>
      <p:pic>
        <p:nvPicPr>
          <p:cNvPr id="78" name="Picture 77">
            <a:extLst>
              <a:ext uri="{FF2B5EF4-FFF2-40B4-BE49-F238E27FC236}">
                <a16:creationId xmlns:a16="http://schemas.microsoft.com/office/drawing/2014/main" id="{5CBCDAB6-BF76-404E-AAF0-697E1D9E4A9D}"/>
              </a:ext>
            </a:extLst>
          </p:cNvPr>
          <p:cNvPicPr>
            <a:picLocks noChangeAspect="1"/>
          </p:cNvPicPr>
          <p:nvPr/>
        </p:nvPicPr>
        <p:blipFill>
          <a:blip r:embed="rId15"/>
          <a:stretch>
            <a:fillRect/>
          </a:stretch>
        </p:blipFill>
        <p:spPr>
          <a:xfrm>
            <a:off x="6989058" y="3154830"/>
            <a:ext cx="392347" cy="515833"/>
          </a:xfrm>
          <a:prstGeom prst="rect">
            <a:avLst/>
          </a:prstGeom>
        </p:spPr>
      </p:pic>
      <p:pic>
        <p:nvPicPr>
          <p:cNvPr id="79" name="Picture 78">
            <a:extLst>
              <a:ext uri="{FF2B5EF4-FFF2-40B4-BE49-F238E27FC236}">
                <a16:creationId xmlns:a16="http://schemas.microsoft.com/office/drawing/2014/main" id="{35D21F55-851A-400B-93A8-C768EA2755AF}"/>
              </a:ext>
            </a:extLst>
          </p:cNvPr>
          <p:cNvPicPr>
            <a:picLocks noChangeAspect="1"/>
          </p:cNvPicPr>
          <p:nvPr/>
        </p:nvPicPr>
        <p:blipFill>
          <a:blip r:embed="rId15"/>
          <a:stretch>
            <a:fillRect/>
          </a:stretch>
        </p:blipFill>
        <p:spPr>
          <a:xfrm>
            <a:off x="8273450" y="3373968"/>
            <a:ext cx="305216" cy="401279"/>
          </a:xfrm>
          <a:prstGeom prst="rect">
            <a:avLst/>
          </a:prstGeom>
        </p:spPr>
      </p:pic>
      <p:pic>
        <p:nvPicPr>
          <p:cNvPr id="82" name="Picture 81">
            <a:extLst>
              <a:ext uri="{FF2B5EF4-FFF2-40B4-BE49-F238E27FC236}">
                <a16:creationId xmlns:a16="http://schemas.microsoft.com/office/drawing/2014/main" id="{F3F4A9A7-51D8-4ADE-8772-429F5E0E8FF1}"/>
              </a:ext>
            </a:extLst>
          </p:cNvPr>
          <p:cNvPicPr>
            <a:picLocks noChangeAspect="1"/>
          </p:cNvPicPr>
          <p:nvPr/>
        </p:nvPicPr>
        <p:blipFill>
          <a:blip r:embed="rId16"/>
          <a:stretch>
            <a:fillRect/>
          </a:stretch>
        </p:blipFill>
        <p:spPr>
          <a:xfrm>
            <a:off x="8273882" y="2800558"/>
            <a:ext cx="304784" cy="398872"/>
          </a:xfrm>
          <a:prstGeom prst="rect">
            <a:avLst/>
          </a:prstGeom>
        </p:spPr>
      </p:pic>
      <p:pic>
        <p:nvPicPr>
          <p:cNvPr id="83" name="Picture 82">
            <a:extLst>
              <a:ext uri="{FF2B5EF4-FFF2-40B4-BE49-F238E27FC236}">
                <a16:creationId xmlns:a16="http://schemas.microsoft.com/office/drawing/2014/main" id="{979EBFE5-4F8A-4773-859D-703834AFD8DD}"/>
              </a:ext>
            </a:extLst>
          </p:cNvPr>
          <p:cNvPicPr>
            <a:picLocks noChangeAspect="1"/>
          </p:cNvPicPr>
          <p:nvPr/>
        </p:nvPicPr>
        <p:blipFill>
          <a:blip r:embed="rId17"/>
          <a:stretch>
            <a:fillRect/>
          </a:stretch>
        </p:blipFill>
        <p:spPr>
          <a:xfrm>
            <a:off x="5891554" y="3934422"/>
            <a:ext cx="365183" cy="365464"/>
          </a:xfrm>
          <a:prstGeom prst="rect">
            <a:avLst/>
          </a:prstGeom>
        </p:spPr>
      </p:pic>
      <p:pic>
        <p:nvPicPr>
          <p:cNvPr id="84" name="Picture 83">
            <a:extLst>
              <a:ext uri="{FF2B5EF4-FFF2-40B4-BE49-F238E27FC236}">
                <a16:creationId xmlns:a16="http://schemas.microsoft.com/office/drawing/2014/main" id="{18D82561-325E-4414-B118-02D00FE8FD51}"/>
              </a:ext>
            </a:extLst>
          </p:cNvPr>
          <p:cNvPicPr>
            <a:picLocks noChangeAspect="1"/>
          </p:cNvPicPr>
          <p:nvPr/>
        </p:nvPicPr>
        <p:blipFill>
          <a:blip r:embed="rId18"/>
          <a:stretch>
            <a:fillRect/>
          </a:stretch>
        </p:blipFill>
        <p:spPr>
          <a:xfrm>
            <a:off x="5847937" y="3141624"/>
            <a:ext cx="483420" cy="412648"/>
          </a:xfrm>
          <a:prstGeom prst="rect">
            <a:avLst/>
          </a:prstGeom>
        </p:spPr>
      </p:pic>
      <p:pic>
        <p:nvPicPr>
          <p:cNvPr id="85" name="Picture 84">
            <a:extLst>
              <a:ext uri="{FF2B5EF4-FFF2-40B4-BE49-F238E27FC236}">
                <a16:creationId xmlns:a16="http://schemas.microsoft.com/office/drawing/2014/main" id="{36D7961A-4A91-405A-BF51-B6B89AEC2BED}"/>
              </a:ext>
            </a:extLst>
          </p:cNvPr>
          <p:cNvPicPr>
            <a:picLocks noChangeAspect="1"/>
          </p:cNvPicPr>
          <p:nvPr/>
        </p:nvPicPr>
        <p:blipFill>
          <a:blip r:embed="rId19"/>
          <a:stretch>
            <a:fillRect/>
          </a:stretch>
        </p:blipFill>
        <p:spPr>
          <a:xfrm>
            <a:off x="5906966" y="2422443"/>
            <a:ext cx="336875" cy="487769"/>
          </a:xfrm>
          <a:prstGeom prst="rect">
            <a:avLst/>
          </a:prstGeom>
        </p:spPr>
      </p:pic>
      <p:pic>
        <p:nvPicPr>
          <p:cNvPr id="86" name="Picture 85">
            <a:extLst>
              <a:ext uri="{FF2B5EF4-FFF2-40B4-BE49-F238E27FC236}">
                <a16:creationId xmlns:a16="http://schemas.microsoft.com/office/drawing/2014/main" id="{C2DC35BC-81C0-43BB-8395-A4EE57D22B92}"/>
              </a:ext>
            </a:extLst>
          </p:cNvPr>
          <p:cNvPicPr>
            <a:picLocks noChangeAspect="1"/>
          </p:cNvPicPr>
          <p:nvPr/>
        </p:nvPicPr>
        <p:blipFill>
          <a:blip r:embed="rId20"/>
          <a:stretch>
            <a:fillRect/>
          </a:stretch>
        </p:blipFill>
        <p:spPr>
          <a:xfrm>
            <a:off x="4051214" y="2999994"/>
            <a:ext cx="346712" cy="285748"/>
          </a:xfrm>
          <a:prstGeom prst="rect">
            <a:avLst/>
          </a:prstGeom>
        </p:spPr>
      </p:pic>
      <p:pic>
        <p:nvPicPr>
          <p:cNvPr id="87" name="Picture 86">
            <a:extLst>
              <a:ext uri="{FF2B5EF4-FFF2-40B4-BE49-F238E27FC236}">
                <a16:creationId xmlns:a16="http://schemas.microsoft.com/office/drawing/2014/main" id="{D44D2042-0274-40FC-B1B4-51A8EBBD37CA}"/>
              </a:ext>
            </a:extLst>
          </p:cNvPr>
          <p:cNvPicPr>
            <a:picLocks noChangeAspect="1"/>
          </p:cNvPicPr>
          <p:nvPr/>
        </p:nvPicPr>
        <p:blipFill>
          <a:blip r:embed="rId21"/>
          <a:stretch>
            <a:fillRect/>
          </a:stretch>
        </p:blipFill>
        <p:spPr>
          <a:xfrm>
            <a:off x="4813580" y="3137995"/>
            <a:ext cx="412396" cy="412714"/>
          </a:xfrm>
          <a:prstGeom prst="rect">
            <a:avLst/>
          </a:prstGeom>
        </p:spPr>
      </p:pic>
      <p:pic>
        <p:nvPicPr>
          <p:cNvPr id="88" name="Picture 87">
            <a:extLst>
              <a:ext uri="{FF2B5EF4-FFF2-40B4-BE49-F238E27FC236}">
                <a16:creationId xmlns:a16="http://schemas.microsoft.com/office/drawing/2014/main" id="{1DC473D6-E705-4623-B79F-B00086E10BAB}"/>
              </a:ext>
            </a:extLst>
          </p:cNvPr>
          <p:cNvPicPr>
            <a:picLocks noChangeAspect="1"/>
          </p:cNvPicPr>
          <p:nvPr/>
        </p:nvPicPr>
        <p:blipFill>
          <a:blip r:embed="rId22"/>
          <a:stretch>
            <a:fillRect/>
          </a:stretch>
        </p:blipFill>
        <p:spPr>
          <a:xfrm>
            <a:off x="6074438" y="4750780"/>
            <a:ext cx="506032" cy="424502"/>
          </a:xfrm>
          <a:prstGeom prst="rect">
            <a:avLst/>
          </a:prstGeom>
        </p:spPr>
      </p:pic>
    </p:spTree>
    <p:extLst>
      <p:ext uri="{BB962C8B-B14F-4D97-AF65-F5344CB8AC3E}">
        <p14:creationId xmlns:p14="http://schemas.microsoft.com/office/powerpoint/2010/main" val="346170113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A82AD7-C433-4F46-A611-AF83ADE4A8C7}"/>
              </a:ext>
            </a:extLst>
          </p:cNvPr>
          <p:cNvSpPr>
            <a:spLocks noGrp="1"/>
          </p:cNvSpPr>
          <p:nvPr>
            <p:ph type="title"/>
          </p:nvPr>
        </p:nvSpPr>
        <p:spPr>
          <a:xfrm>
            <a:off x="269241" y="289957"/>
            <a:ext cx="11822308" cy="899537"/>
          </a:xfrm>
        </p:spPr>
        <p:txBody>
          <a:bodyPr/>
          <a:lstStyle/>
          <a:p>
            <a:r>
              <a:rPr lang="en-US" dirty="0"/>
              <a:t>450K </a:t>
            </a:r>
            <a:r>
              <a:rPr lang="en-US" sz="2745" dirty="0"/>
              <a:t>active customers |</a:t>
            </a:r>
            <a:r>
              <a:rPr lang="en-US" dirty="0"/>
              <a:t> 1.2M </a:t>
            </a:r>
            <a:r>
              <a:rPr lang="en-US" sz="2745" dirty="0"/>
              <a:t>apps &amp; sites hosted |</a:t>
            </a:r>
            <a:r>
              <a:rPr lang="en-US" dirty="0"/>
              <a:t>&gt;13B </a:t>
            </a:r>
            <a:r>
              <a:rPr lang="en-US" sz="2745" dirty="0"/>
              <a:t>requests per day</a:t>
            </a:r>
          </a:p>
        </p:txBody>
      </p:sp>
      <p:pic>
        <p:nvPicPr>
          <p:cNvPr id="132" name="Picture 8" descr="Story logo">
            <a:extLst>
              <a:ext uri="{FF2B5EF4-FFF2-40B4-BE49-F238E27FC236}">
                <a16:creationId xmlns:a16="http://schemas.microsoft.com/office/drawing/2014/main" id="{5AFC466D-C5C6-4AD2-9468-6B3604711A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60" t="13638" r="16166" b="12712"/>
          <a:stretch/>
        </p:blipFill>
        <p:spPr bwMode="auto">
          <a:xfrm>
            <a:off x="2720323" y="5391578"/>
            <a:ext cx="789320" cy="34507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Image result for somerset city council logo">
            <a:extLst>
              <a:ext uri="{FF2B5EF4-FFF2-40B4-BE49-F238E27FC236}">
                <a16:creationId xmlns:a16="http://schemas.microsoft.com/office/drawing/2014/main" id="{54E0A030-DD87-4364-A18C-8144CE9D0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2" t="12702" r="5633" b="13970"/>
          <a:stretch/>
        </p:blipFill>
        <p:spPr bwMode="auto">
          <a:xfrm>
            <a:off x="8813905" y="5335572"/>
            <a:ext cx="1145348" cy="45708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2" descr="Story logo">
            <a:extLst>
              <a:ext uri="{FF2B5EF4-FFF2-40B4-BE49-F238E27FC236}">
                <a16:creationId xmlns:a16="http://schemas.microsoft.com/office/drawing/2014/main" id="{A771D82F-B108-46F5-8B99-5D72FD768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5650" y="5410869"/>
            <a:ext cx="1245439" cy="306494"/>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tory logo">
            <a:extLst>
              <a:ext uri="{FF2B5EF4-FFF2-40B4-BE49-F238E27FC236}">
                <a16:creationId xmlns:a16="http://schemas.microsoft.com/office/drawing/2014/main" id="{4A847A63-30DB-49B9-BEC5-6761FBF82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6040" y="5406801"/>
            <a:ext cx="893262" cy="31463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0" descr="Story logo">
            <a:extLst>
              <a:ext uri="{FF2B5EF4-FFF2-40B4-BE49-F238E27FC236}">
                <a16:creationId xmlns:a16="http://schemas.microsoft.com/office/drawing/2014/main" id="{84B115F1-C802-4C2E-A40F-F5B4F98AECA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253" t="2776" r="9595" b="1528"/>
          <a:stretch/>
        </p:blipFill>
        <p:spPr bwMode="auto">
          <a:xfrm>
            <a:off x="5855700" y="5348688"/>
            <a:ext cx="360877" cy="430856"/>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a:extLst>
              <a:ext uri="{FF2B5EF4-FFF2-40B4-BE49-F238E27FC236}">
                <a16:creationId xmlns:a16="http://schemas.microsoft.com/office/drawing/2014/main" id="{F9C69CA7-9544-4D3C-87A4-45D4E2179254}"/>
              </a:ext>
            </a:extLst>
          </p:cNvPr>
          <p:cNvPicPr>
            <a:picLocks noChangeAspect="1"/>
          </p:cNvPicPr>
          <p:nvPr/>
        </p:nvPicPr>
        <p:blipFill>
          <a:blip r:embed="rId8"/>
          <a:stretch>
            <a:fillRect/>
          </a:stretch>
        </p:blipFill>
        <p:spPr>
          <a:xfrm>
            <a:off x="458727" y="5488727"/>
            <a:ext cx="1535199" cy="150779"/>
          </a:xfrm>
          <a:prstGeom prst="rect">
            <a:avLst/>
          </a:prstGeom>
        </p:spPr>
      </p:pic>
      <p:pic>
        <p:nvPicPr>
          <p:cNvPr id="167" name="Picture 18" descr="Story logo">
            <a:extLst>
              <a:ext uri="{FF2B5EF4-FFF2-40B4-BE49-F238E27FC236}">
                <a16:creationId xmlns:a16="http://schemas.microsoft.com/office/drawing/2014/main" id="{D8AB82D2-3A1D-4756-9212-24D0C84EF8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2973" y="5400612"/>
            <a:ext cx="1144534" cy="32701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0" descr="Story logo">
            <a:extLst>
              <a:ext uri="{FF2B5EF4-FFF2-40B4-BE49-F238E27FC236}">
                <a16:creationId xmlns:a16="http://schemas.microsoft.com/office/drawing/2014/main" id="{CA0CB84C-FB8E-4342-9995-90439574450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453" t="33691" r="4966" b="26745"/>
          <a:stretch/>
        </p:blipFill>
        <p:spPr bwMode="auto">
          <a:xfrm>
            <a:off x="8564689" y="3247732"/>
            <a:ext cx="1726699" cy="290400"/>
          </a:xfrm>
          <a:prstGeom prst="rect">
            <a:avLst/>
          </a:prstGeom>
          <a:noFill/>
          <a:extLst>
            <a:ext uri="{909E8E84-426E-40DD-AFC4-6F175D3DCCD1}">
              <a14:hiddenFill xmlns:a14="http://schemas.microsoft.com/office/drawing/2010/main">
                <a:solidFill>
                  <a:srgbClr val="FFFFFF"/>
                </a:solidFill>
              </a14:hiddenFill>
            </a:ext>
          </a:extLst>
        </p:spPr>
      </p:pic>
      <p:grpSp>
        <p:nvGrpSpPr>
          <p:cNvPr id="104" name="Group 103">
            <a:extLst>
              <a:ext uri="{FF2B5EF4-FFF2-40B4-BE49-F238E27FC236}">
                <a16:creationId xmlns:a16="http://schemas.microsoft.com/office/drawing/2014/main" id="{ADB5D933-1454-4826-A7C5-75118A8CF451}"/>
              </a:ext>
            </a:extLst>
          </p:cNvPr>
          <p:cNvGrpSpPr>
            <a:grpSpLocks noChangeAspect="1"/>
          </p:cNvGrpSpPr>
          <p:nvPr/>
        </p:nvGrpSpPr>
        <p:grpSpPr bwMode="black">
          <a:xfrm>
            <a:off x="5659997" y="3249563"/>
            <a:ext cx="1335597" cy="286736"/>
            <a:chOff x="457200" y="1643393"/>
            <a:chExt cx="4492753" cy="964540"/>
          </a:xfrm>
        </p:grpSpPr>
        <p:pic>
          <p:nvPicPr>
            <p:cNvPr id="107" name="Picture 106">
              <a:extLst>
                <a:ext uri="{FF2B5EF4-FFF2-40B4-BE49-F238E27FC236}">
                  <a16:creationId xmlns:a16="http://schemas.microsoft.com/office/drawing/2014/main" id="{7DB41A58-701B-4BC9-97B5-463D25DDCE41}"/>
                </a:ext>
              </a:extLst>
            </p:cNvPr>
            <p:cNvPicPr>
              <a:picLocks noChangeAspect="1"/>
            </p:cNvPicPr>
            <p:nvPr/>
          </p:nvPicPr>
          <p:blipFill>
            <a:blip r:embed="rId11"/>
            <a:stretch>
              <a:fillRect/>
            </a:stretch>
          </p:blipFill>
          <p:spPr bwMode="black">
            <a:xfrm>
              <a:off x="457200" y="1643393"/>
              <a:ext cx="964540" cy="964540"/>
            </a:xfrm>
            <a:prstGeom prst="rect">
              <a:avLst/>
            </a:prstGeom>
          </p:spPr>
        </p:pic>
        <p:sp>
          <p:nvSpPr>
            <p:cNvPr id="108" name="Freeform 12">
              <a:extLst>
                <a:ext uri="{FF2B5EF4-FFF2-40B4-BE49-F238E27FC236}">
                  <a16:creationId xmlns:a16="http://schemas.microsoft.com/office/drawing/2014/main" id="{CA8B6232-3D12-4077-A3D6-334341CF8EE9}"/>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pic>
        <p:nvPicPr>
          <p:cNvPr id="140" name="Picture 20" descr="Story logo">
            <a:extLst>
              <a:ext uri="{FF2B5EF4-FFF2-40B4-BE49-F238E27FC236}">
                <a16:creationId xmlns:a16="http://schemas.microsoft.com/office/drawing/2014/main" id="{532A5CE8-38BF-4892-9E19-57FA38C969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726" y="3250594"/>
            <a:ext cx="1443097" cy="284674"/>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0" descr="Story logo">
            <a:extLst>
              <a:ext uri="{FF2B5EF4-FFF2-40B4-BE49-F238E27FC236}">
                <a16:creationId xmlns:a16="http://schemas.microsoft.com/office/drawing/2014/main" id="{04337B2F-954C-455A-B337-11D99C9C64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6574" y="3168719"/>
            <a:ext cx="635996" cy="448427"/>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descr="Story logo">
            <a:extLst>
              <a:ext uri="{FF2B5EF4-FFF2-40B4-BE49-F238E27FC236}">
                <a16:creationId xmlns:a16="http://schemas.microsoft.com/office/drawing/2014/main" id="{1E56AE28-8E89-4377-9F62-548D16A626D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9398" b="11879"/>
          <a:stretch/>
        </p:blipFill>
        <p:spPr bwMode="auto">
          <a:xfrm>
            <a:off x="10446136" y="3255574"/>
            <a:ext cx="1484953" cy="274716"/>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8" descr="Story logo">
            <a:extLst>
              <a:ext uri="{FF2B5EF4-FFF2-40B4-BE49-F238E27FC236}">
                <a16:creationId xmlns:a16="http://schemas.microsoft.com/office/drawing/2014/main" id="{08ED8BC1-5CFF-49E1-A744-4238514E5F9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317" t="31742" r="11448" b="33814"/>
          <a:stretch/>
        </p:blipFill>
        <p:spPr bwMode="auto">
          <a:xfrm>
            <a:off x="4151653" y="3276243"/>
            <a:ext cx="1353593" cy="23337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6" descr="Story logo">
            <a:extLst>
              <a:ext uri="{FF2B5EF4-FFF2-40B4-BE49-F238E27FC236}">
                <a16:creationId xmlns:a16="http://schemas.microsoft.com/office/drawing/2014/main" id="{D6E2EBEC-95CF-47B6-8AA4-31B1F02437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7321" y="3259339"/>
            <a:ext cx="1149581" cy="267187"/>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8" descr="Story logo">
            <a:extLst>
              <a:ext uri="{FF2B5EF4-FFF2-40B4-BE49-F238E27FC236}">
                <a16:creationId xmlns:a16="http://schemas.microsoft.com/office/drawing/2014/main" id="{37A943B2-42AD-4809-9B91-CC9ACDF6426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50344" y="3268695"/>
            <a:ext cx="1259594" cy="24847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6" descr="Image result for Royal Agricultural Society of NSW logo">
            <a:extLst>
              <a:ext uri="{FF2B5EF4-FFF2-40B4-BE49-F238E27FC236}">
                <a16:creationId xmlns:a16="http://schemas.microsoft.com/office/drawing/2014/main" id="{4B9E9413-8936-437F-9CB8-69459472DE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14590" y="4589282"/>
            <a:ext cx="1210846" cy="55134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a:extLst>
              <a:ext uri="{FF2B5EF4-FFF2-40B4-BE49-F238E27FC236}">
                <a16:creationId xmlns:a16="http://schemas.microsoft.com/office/drawing/2014/main" id="{2C8B33EA-D8DD-48A0-9233-3FB0EBC03E0F}"/>
              </a:ext>
            </a:extLst>
          </p:cNvPr>
          <p:cNvPicPr>
            <a:picLocks noChangeAspect="1"/>
          </p:cNvPicPr>
          <p:nvPr/>
        </p:nvPicPr>
        <p:blipFill>
          <a:blip r:embed="rId19"/>
          <a:stretch>
            <a:fillRect/>
          </a:stretch>
        </p:blipFill>
        <p:spPr>
          <a:xfrm>
            <a:off x="2140660" y="4704349"/>
            <a:ext cx="1051223" cy="321207"/>
          </a:xfrm>
          <a:prstGeom prst="rect">
            <a:avLst/>
          </a:prstGeom>
        </p:spPr>
      </p:pic>
      <p:pic>
        <p:nvPicPr>
          <p:cNvPr id="131" name="Picture 6" descr="Story logo">
            <a:extLst>
              <a:ext uri="{FF2B5EF4-FFF2-40B4-BE49-F238E27FC236}">
                <a16:creationId xmlns:a16="http://schemas.microsoft.com/office/drawing/2014/main" id="{90E9BF76-24A6-472A-B78B-04C00AB1283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9922" b="20602"/>
          <a:stretch/>
        </p:blipFill>
        <p:spPr bwMode="auto">
          <a:xfrm>
            <a:off x="3441756" y="4674061"/>
            <a:ext cx="1277760" cy="38178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Story logo">
            <a:extLst>
              <a:ext uri="{FF2B5EF4-FFF2-40B4-BE49-F238E27FC236}">
                <a16:creationId xmlns:a16="http://schemas.microsoft.com/office/drawing/2014/main" id="{29167607-10CC-4D60-A980-69896026EDE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8726" y="4704125"/>
            <a:ext cx="1432060" cy="321654"/>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4" descr="Story logo">
            <a:extLst>
              <a:ext uri="{FF2B5EF4-FFF2-40B4-BE49-F238E27FC236}">
                <a16:creationId xmlns:a16="http://schemas.microsoft.com/office/drawing/2014/main" id="{D9B0ABF3-E70C-4EB9-8D4B-D45D4504535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7178" y="4596986"/>
            <a:ext cx="437538" cy="535933"/>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063BA6C4-C01E-4B59-B20E-5C81C1C79801}"/>
              </a:ext>
            </a:extLst>
          </p:cNvPr>
          <p:cNvPicPr>
            <a:picLocks noChangeAspect="1"/>
          </p:cNvPicPr>
          <p:nvPr/>
        </p:nvPicPr>
        <p:blipFill>
          <a:blip r:embed="rId23"/>
          <a:stretch>
            <a:fillRect/>
          </a:stretch>
        </p:blipFill>
        <p:spPr>
          <a:xfrm>
            <a:off x="10475308" y="4683249"/>
            <a:ext cx="1455781" cy="363407"/>
          </a:xfrm>
          <a:prstGeom prst="rect">
            <a:avLst/>
          </a:prstGeom>
        </p:spPr>
      </p:pic>
      <p:pic>
        <p:nvPicPr>
          <p:cNvPr id="179" name="Picture 2" descr="Story logo">
            <a:extLst>
              <a:ext uri="{FF2B5EF4-FFF2-40B4-BE49-F238E27FC236}">
                <a16:creationId xmlns:a16="http://schemas.microsoft.com/office/drawing/2014/main" id="{9BE22E35-F4F6-45E5-A01B-601D3D41CE9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646" t="23437" r="10715" b="23928"/>
          <a:stretch/>
        </p:blipFill>
        <p:spPr bwMode="auto">
          <a:xfrm>
            <a:off x="6156605" y="4754113"/>
            <a:ext cx="1153557" cy="221680"/>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Story logo">
            <a:extLst>
              <a:ext uri="{FF2B5EF4-FFF2-40B4-BE49-F238E27FC236}">
                <a16:creationId xmlns:a16="http://schemas.microsoft.com/office/drawing/2014/main" id="{6B1677CD-0B3B-44AA-8A08-E05B869C3AC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69391" y="4738632"/>
            <a:ext cx="937341" cy="252643"/>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Story logo">
            <a:extLst>
              <a:ext uri="{FF2B5EF4-FFF2-40B4-BE49-F238E27FC236}">
                <a16:creationId xmlns:a16="http://schemas.microsoft.com/office/drawing/2014/main" id="{3D46339E-2A19-473D-B262-C20F38ED9D28}"/>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1766" t="16347" r="11555" b="16488"/>
          <a:stretch/>
        </p:blipFill>
        <p:spPr bwMode="auto">
          <a:xfrm>
            <a:off x="7560035" y="4638411"/>
            <a:ext cx="517270" cy="45308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auto trader canada logo">
            <a:extLst>
              <a:ext uri="{FF2B5EF4-FFF2-40B4-BE49-F238E27FC236}">
                <a16:creationId xmlns:a16="http://schemas.microsoft.com/office/drawing/2014/main" id="{7F95A27D-7560-4611-8C94-7B4DBDBFDA8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187684" y="1229913"/>
            <a:ext cx="1102144" cy="375455"/>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30" descr="Story logo">
            <a:extLst>
              <a:ext uri="{FF2B5EF4-FFF2-40B4-BE49-F238E27FC236}">
                <a16:creationId xmlns:a16="http://schemas.microsoft.com/office/drawing/2014/main" id="{E4A47D25-772B-4722-AE73-3F284CA5D77E}"/>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33503" b="26278"/>
          <a:stretch/>
        </p:blipFill>
        <p:spPr bwMode="auto">
          <a:xfrm>
            <a:off x="10649189" y="1265235"/>
            <a:ext cx="1302992" cy="304813"/>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6" descr="Image result for adriatic sailing logo">
            <a:extLst>
              <a:ext uri="{FF2B5EF4-FFF2-40B4-BE49-F238E27FC236}">
                <a16:creationId xmlns:a16="http://schemas.microsoft.com/office/drawing/2014/main" id="{CB5E8695-A4E0-4248-B73A-861155F0760C}"/>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9958" b="19866"/>
          <a:stretch/>
        </p:blipFill>
        <p:spPr bwMode="auto">
          <a:xfrm>
            <a:off x="4524188" y="1189956"/>
            <a:ext cx="1643595" cy="455369"/>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descr="Story logo">
            <a:extLst>
              <a:ext uri="{FF2B5EF4-FFF2-40B4-BE49-F238E27FC236}">
                <a16:creationId xmlns:a16="http://schemas.microsoft.com/office/drawing/2014/main" id="{9C507382-63D1-4EC5-8D9D-7109FD8EF26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8726" y="1211261"/>
            <a:ext cx="412759" cy="41275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59">
            <a:extLst>
              <a:ext uri="{FF2B5EF4-FFF2-40B4-BE49-F238E27FC236}">
                <a16:creationId xmlns:a16="http://schemas.microsoft.com/office/drawing/2014/main" id="{0A30F75F-7676-4A7A-B99E-02C102AB0DFE}"/>
              </a:ext>
            </a:extLst>
          </p:cNvPr>
          <p:cNvPicPr>
            <a:picLocks noChangeAspect="1"/>
          </p:cNvPicPr>
          <p:nvPr/>
        </p:nvPicPr>
        <p:blipFill>
          <a:blip r:embed="rId31"/>
          <a:stretch>
            <a:fillRect/>
          </a:stretch>
        </p:blipFill>
        <p:spPr>
          <a:xfrm>
            <a:off x="1115386" y="1292467"/>
            <a:ext cx="1231596" cy="250348"/>
          </a:xfrm>
          <a:prstGeom prst="rect">
            <a:avLst/>
          </a:prstGeom>
        </p:spPr>
      </p:pic>
      <p:pic>
        <p:nvPicPr>
          <p:cNvPr id="168" name="Picture 167">
            <a:extLst>
              <a:ext uri="{FF2B5EF4-FFF2-40B4-BE49-F238E27FC236}">
                <a16:creationId xmlns:a16="http://schemas.microsoft.com/office/drawing/2014/main" id="{CE35B8DF-0FE1-427A-A7A2-476A3FCB6C17}"/>
              </a:ext>
            </a:extLst>
          </p:cNvPr>
          <p:cNvPicPr>
            <a:picLocks noChangeAspect="1"/>
          </p:cNvPicPr>
          <p:nvPr/>
        </p:nvPicPr>
        <p:blipFill>
          <a:blip r:embed="rId32"/>
          <a:stretch>
            <a:fillRect/>
          </a:stretch>
        </p:blipFill>
        <p:spPr>
          <a:xfrm>
            <a:off x="2590882" y="1287443"/>
            <a:ext cx="1689406" cy="260397"/>
          </a:xfrm>
          <a:prstGeom prst="rect">
            <a:avLst/>
          </a:prstGeom>
        </p:spPr>
      </p:pic>
      <p:pic>
        <p:nvPicPr>
          <p:cNvPr id="174" name="Picture 14" descr="Story logo">
            <a:extLst>
              <a:ext uri="{FF2B5EF4-FFF2-40B4-BE49-F238E27FC236}">
                <a16:creationId xmlns:a16="http://schemas.microsoft.com/office/drawing/2014/main" id="{81B3D4D4-2F12-422A-846F-D102AC331AA4}"/>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9994" t="17513" r="8756" b="13736"/>
          <a:stretch/>
        </p:blipFill>
        <p:spPr bwMode="auto">
          <a:xfrm>
            <a:off x="9533729" y="1233272"/>
            <a:ext cx="871563" cy="368739"/>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10" descr="Story logo">
            <a:extLst>
              <a:ext uri="{FF2B5EF4-FFF2-40B4-BE49-F238E27FC236}">
                <a16:creationId xmlns:a16="http://schemas.microsoft.com/office/drawing/2014/main" id="{2FDB575B-8E7E-4C2C-8A77-DD55B62A4BF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411683" y="1296527"/>
            <a:ext cx="1532101" cy="24223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6" descr="Story logo">
            <a:extLst>
              <a:ext uri="{FF2B5EF4-FFF2-40B4-BE49-F238E27FC236}">
                <a16:creationId xmlns:a16="http://schemas.microsoft.com/office/drawing/2014/main" id="{D7A49120-D68B-49E9-99EE-F29D40431BF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071252" y="3968891"/>
            <a:ext cx="1309971" cy="268646"/>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Story logo">
            <a:extLst>
              <a:ext uri="{FF2B5EF4-FFF2-40B4-BE49-F238E27FC236}">
                <a16:creationId xmlns:a16="http://schemas.microsoft.com/office/drawing/2014/main" id="{818D414C-D3A6-4C28-B53B-2A3624C1CA6B}"/>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8425" t="21298" r="10682" b="20870"/>
          <a:stretch/>
        </p:blipFill>
        <p:spPr bwMode="auto">
          <a:xfrm>
            <a:off x="2801269" y="3929676"/>
            <a:ext cx="973882" cy="347075"/>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2" descr="Story logo">
            <a:extLst>
              <a:ext uri="{FF2B5EF4-FFF2-40B4-BE49-F238E27FC236}">
                <a16:creationId xmlns:a16="http://schemas.microsoft.com/office/drawing/2014/main" id="{AE05B1AC-4917-4707-A108-493CF73A5974}"/>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18623" t="9637" r="18578" b="9601"/>
          <a:stretch/>
        </p:blipFill>
        <p:spPr bwMode="auto">
          <a:xfrm>
            <a:off x="7782991" y="3895589"/>
            <a:ext cx="413292" cy="41525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Image result for northpower logo">
            <a:extLst>
              <a:ext uri="{FF2B5EF4-FFF2-40B4-BE49-F238E27FC236}">
                <a16:creationId xmlns:a16="http://schemas.microsoft.com/office/drawing/2014/main" id="{15BEEC77-9574-4DD4-A71E-8DC875ECAAAE}"/>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176919" y="3921509"/>
            <a:ext cx="1492565" cy="363407"/>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6" descr="Story logo">
            <a:extLst>
              <a:ext uri="{FF2B5EF4-FFF2-40B4-BE49-F238E27FC236}">
                <a16:creationId xmlns:a16="http://schemas.microsoft.com/office/drawing/2014/main" id="{B30F55A7-941C-4D80-84F2-B8E2B172CB1C}"/>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1443862" y="3903374"/>
            <a:ext cx="487227" cy="39967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4" descr="Story logo">
            <a:extLst>
              <a:ext uri="{FF2B5EF4-FFF2-40B4-BE49-F238E27FC236}">
                <a16:creationId xmlns:a16="http://schemas.microsoft.com/office/drawing/2014/main" id="{CEE7A67C-4FB9-423C-9282-A6BA0318CDC2}"/>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5827" t="13233" r="3697" b="13115"/>
          <a:stretch/>
        </p:blipFill>
        <p:spPr bwMode="auto">
          <a:xfrm>
            <a:off x="8598050" y="3963933"/>
            <a:ext cx="1460038" cy="27856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0" descr="Story logo">
            <a:extLst>
              <a:ext uri="{FF2B5EF4-FFF2-40B4-BE49-F238E27FC236}">
                <a16:creationId xmlns:a16="http://schemas.microsoft.com/office/drawing/2014/main" id="{33718266-8215-4A35-882D-EFE6BF19C323}"/>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51777" y="3983296"/>
            <a:ext cx="747725" cy="239836"/>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2" descr="Story logo">
            <a:extLst>
              <a:ext uri="{FF2B5EF4-FFF2-40B4-BE49-F238E27FC236}">
                <a16:creationId xmlns:a16="http://schemas.microsoft.com/office/drawing/2014/main" id="{3D159A89-7758-4092-8F89-F5A751CA5CA5}"/>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8171" r="9277"/>
          <a:stretch/>
        </p:blipFill>
        <p:spPr bwMode="auto">
          <a:xfrm>
            <a:off x="458726" y="3907577"/>
            <a:ext cx="791283" cy="391273"/>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2" descr="Story logo">
            <a:extLst>
              <a:ext uri="{FF2B5EF4-FFF2-40B4-BE49-F238E27FC236}">
                <a16:creationId xmlns:a16="http://schemas.microsoft.com/office/drawing/2014/main" id="{59018251-E26D-4C45-9FC5-3AA2551A7911}"/>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459856" y="3812094"/>
            <a:ext cx="582240" cy="58224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8" descr="Story logo">
            <a:extLst>
              <a:ext uri="{FF2B5EF4-FFF2-40B4-BE49-F238E27FC236}">
                <a16:creationId xmlns:a16="http://schemas.microsoft.com/office/drawing/2014/main" id="{A38428AC-9D42-4917-8D95-9317BE9BD9F1}"/>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8408" t="16254" r="8196" b="13852"/>
          <a:stretch/>
        </p:blipFill>
        <p:spPr bwMode="auto">
          <a:xfrm>
            <a:off x="6669358" y="1850143"/>
            <a:ext cx="885041" cy="47519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53442AAA-9B2C-4E87-AA85-AAFD24A7348F}"/>
              </a:ext>
            </a:extLst>
          </p:cNvPr>
          <p:cNvPicPr>
            <a:picLocks noChangeAspect="1"/>
          </p:cNvPicPr>
          <p:nvPr/>
        </p:nvPicPr>
        <p:blipFill>
          <a:blip r:embed="rId45"/>
          <a:stretch>
            <a:fillRect/>
          </a:stretch>
        </p:blipFill>
        <p:spPr>
          <a:xfrm>
            <a:off x="8534982" y="1924518"/>
            <a:ext cx="327582" cy="326441"/>
          </a:xfrm>
          <a:prstGeom prst="rect">
            <a:avLst/>
          </a:prstGeom>
        </p:spPr>
      </p:pic>
      <p:pic>
        <p:nvPicPr>
          <p:cNvPr id="133" name="Picture 14" descr="Story logo">
            <a:extLst>
              <a:ext uri="{FF2B5EF4-FFF2-40B4-BE49-F238E27FC236}">
                <a16:creationId xmlns:a16="http://schemas.microsoft.com/office/drawing/2014/main" id="{79D1A167-E2E2-40AE-939A-EFE711A83FEA}"/>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193863" y="1925973"/>
            <a:ext cx="1264479" cy="32352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8" descr="Story logo">
            <a:extLst>
              <a:ext uri="{FF2B5EF4-FFF2-40B4-BE49-F238E27FC236}">
                <a16:creationId xmlns:a16="http://schemas.microsoft.com/office/drawing/2014/main" id="{BEAD1B46-A67D-4517-AE86-03DAEE655C0E}"/>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58726" y="1840274"/>
            <a:ext cx="954187" cy="494929"/>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6" descr="Image result for cbc radio canada logo">
            <a:extLst>
              <a:ext uri="{FF2B5EF4-FFF2-40B4-BE49-F238E27FC236}">
                <a16:creationId xmlns:a16="http://schemas.microsoft.com/office/drawing/2014/main" id="{EAF0D324-64B7-4A44-AC06-CDADAF1DD54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307109" y="1928407"/>
            <a:ext cx="1741312" cy="31866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4" descr="Story logo">
            <a:extLst>
              <a:ext uri="{FF2B5EF4-FFF2-40B4-BE49-F238E27FC236}">
                <a16:creationId xmlns:a16="http://schemas.microsoft.com/office/drawing/2014/main" id="{5BEDEAA1-3BCA-4C96-9A4F-4B314DDE16C0}"/>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l="7910" t="12869" r="6970" b="18746"/>
          <a:stretch/>
        </p:blipFill>
        <p:spPr bwMode="auto">
          <a:xfrm>
            <a:off x="10789640" y="1904148"/>
            <a:ext cx="1141449" cy="36717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a:extLst>
              <a:ext uri="{FF2B5EF4-FFF2-40B4-BE49-F238E27FC236}">
                <a16:creationId xmlns:a16="http://schemas.microsoft.com/office/drawing/2014/main" id="{44BD394F-59B7-41D9-8628-182CD05851FC}"/>
              </a:ext>
            </a:extLst>
          </p:cNvPr>
          <p:cNvPicPr>
            <a:picLocks noChangeAspect="1"/>
          </p:cNvPicPr>
          <p:nvPr/>
        </p:nvPicPr>
        <p:blipFill>
          <a:blip r:embed="rId50"/>
          <a:stretch>
            <a:fillRect/>
          </a:stretch>
        </p:blipFill>
        <p:spPr>
          <a:xfrm>
            <a:off x="1744212" y="1968165"/>
            <a:ext cx="1231596" cy="239145"/>
          </a:xfrm>
          <a:prstGeom prst="rect">
            <a:avLst/>
          </a:prstGeom>
        </p:spPr>
      </p:pic>
      <p:pic>
        <p:nvPicPr>
          <p:cNvPr id="169" name="Picture 12" descr="Story logo">
            <a:extLst>
              <a:ext uri="{FF2B5EF4-FFF2-40B4-BE49-F238E27FC236}">
                <a16:creationId xmlns:a16="http://schemas.microsoft.com/office/drawing/2014/main" id="{A6FC4EED-5A31-444F-BA64-86E233F0C17C}"/>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379721" y="1932383"/>
            <a:ext cx="958338" cy="310711"/>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0" descr="Story logo">
            <a:extLst>
              <a:ext uri="{FF2B5EF4-FFF2-40B4-BE49-F238E27FC236}">
                <a16:creationId xmlns:a16="http://schemas.microsoft.com/office/drawing/2014/main" id="{A3938FB6-EF01-42D2-B49D-E80C3E84BCCF}"/>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l="8097" t="4968" r="6997" b="7654"/>
          <a:stretch/>
        </p:blipFill>
        <p:spPr bwMode="auto">
          <a:xfrm>
            <a:off x="7885699" y="1928747"/>
            <a:ext cx="317983" cy="31798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Story logo">
            <a:extLst>
              <a:ext uri="{FF2B5EF4-FFF2-40B4-BE49-F238E27FC236}">
                <a16:creationId xmlns:a16="http://schemas.microsoft.com/office/drawing/2014/main" id="{590A622D-C3AF-4EE6-8D82-4A84E61166E6}"/>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1531910" y="2552372"/>
            <a:ext cx="399179" cy="39917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a:extLst>
              <a:ext uri="{FF2B5EF4-FFF2-40B4-BE49-F238E27FC236}">
                <a16:creationId xmlns:a16="http://schemas.microsoft.com/office/drawing/2014/main" id="{552ED013-08D8-46E5-8C31-D2465758BE2C}"/>
              </a:ext>
            </a:extLst>
          </p:cNvPr>
          <p:cNvPicPr>
            <a:picLocks noChangeAspect="1"/>
          </p:cNvPicPr>
          <p:nvPr/>
        </p:nvPicPr>
        <p:blipFill>
          <a:blip r:embed="rId54"/>
          <a:stretch>
            <a:fillRect/>
          </a:stretch>
        </p:blipFill>
        <p:spPr>
          <a:xfrm>
            <a:off x="9951339" y="2552372"/>
            <a:ext cx="394291" cy="399179"/>
          </a:xfrm>
          <a:prstGeom prst="rect">
            <a:avLst/>
          </a:prstGeom>
        </p:spPr>
      </p:pic>
      <p:pic>
        <p:nvPicPr>
          <p:cNvPr id="139" name="Picture 18" descr="Story logo">
            <a:extLst>
              <a:ext uri="{FF2B5EF4-FFF2-40B4-BE49-F238E27FC236}">
                <a16:creationId xmlns:a16="http://schemas.microsoft.com/office/drawing/2014/main" id="{E08819AB-73AE-430C-80FA-540685F94260}"/>
              </a:ext>
            </a:extLst>
          </p:cNvPr>
          <p:cNvPicPr>
            <a:picLocks noChangeAspect="1" noChangeArrowheads="1"/>
          </p:cNvPicPr>
          <p:nvPr/>
        </p:nvPicPr>
        <p:blipFill rotWithShape="1">
          <a:blip r:embed="rId55">
            <a:extLst>
              <a:ext uri="{28A0092B-C50C-407E-A947-70E740481C1C}">
                <a14:useLocalDpi xmlns:a14="http://schemas.microsoft.com/office/drawing/2010/main" val="0"/>
              </a:ext>
            </a:extLst>
          </a:blip>
          <a:srcRect l="5570" t="22590" r="4187" b="14452"/>
          <a:stretch/>
        </p:blipFill>
        <p:spPr bwMode="auto">
          <a:xfrm>
            <a:off x="7507687" y="2576191"/>
            <a:ext cx="1484953" cy="35154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descr="Story logo">
            <a:extLst>
              <a:ext uri="{FF2B5EF4-FFF2-40B4-BE49-F238E27FC236}">
                <a16:creationId xmlns:a16="http://schemas.microsoft.com/office/drawing/2014/main" id="{F09D2C9F-9559-4814-BE9A-EFBB73395718}"/>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9246658" y="2530150"/>
            <a:ext cx="450662" cy="44362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8" descr="Story logo">
            <a:extLst>
              <a:ext uri="{FF2B5EF4-FFF2-40B4-BE49-F238E27FC236}">
                <a16:creationId xmlns:a16="http://schemas.microsoft.com/office/drawing/2014/main" id="{41DDFAAC-4383-464D-BDA0-3D25D91A070E}"/>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270099" y="2599684"/>
            <a:ext cx="1392242" cy="304553"/>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8" descr="Story logo">
            <a:extLst>
              <a:ext uri="{FF2B5EF4-FFF2-40B4-BE49-F238E27FC236}">
                <a16:creationId xmlns:a16="http://schemas.microsoft.com/office/drawing/2014/main" id="{54D2D177-6D40-492A-AE42-1A59191AA995}"/>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8726" y="2625934"/>
            <a:ext cx="1482656" cy="25205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0" descr="Story logo">
            <a:extLst>
              <a:ext uri="{FF2B5EF4-FFF2-40B4-BE49-F238E27FC236}">
                <a16:creationId xmlns:a16="http://schemas.microsoft.com/office/drawing/2014/main" id="{E874F06F-8309-4880-AE7A-462E91708791}"/>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10599648" y="2613530"/>
            <a:ext cx="678243" cy="27686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Story logo">
            <a:extLst>
              <a:ext uri="{FF2B5EF4-FFF2-40B4-BE49-F238E27FC236}">
                <a16:creationId xmlns:a16="http://schemas.microsoft.com/office/drawing/2014/main" id="{A7B995FC-0D78-4DF7-BA9A-D1E184EBAFC3}"/>
              </a:ext>
            </a:extLst>
          </p:cNvPr>
          <p:cNvPicPr>
            <a:picLocks noChangeAspect="1" noChangeArrowheads="1"/>
          </p:cNvPicPr>
          <p:nvPr/>
        </p:nvPicPr>
        <p:blipFill rotWithShape="1">
          <a:blip r:embed="rId60">
            <a:extLst>
              <a:ext uri="{28A0092B-C50C-407E-A947-70E740481C1C}">
                <a14:useLocalDpi xmlns:a14="http://schemas.microsoft.com/office/drawing/2010/main" val="0"/>
              </a:ext>
            </a:extLst>
          </a:blip>
          <a:srcRect l="9526" t="28648" r="10156" b="22650"/>
          <a:stretch/>
        </p:blipFill>
        <p:spPr bwMode="auto">
          <a:xfrm>
            <a:off x="2195401" y="2606704"/>
            <a:ext cx="1208365" cy="290514"/>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2" descr="Story logo">
            <a:extLst>
              <a:ext uri="{FF2B5EF4-FFF2-40B4-BE49-F238E27FC236}">
                <a16:creationId xmlns:a16="http://schemas.microsoft.com/office/drawing/2014/main" id="{B277584F-1A92-40D2-BA9C-C05CB36FFF84}"/>
              </a:ext>
            </a:extLst>
          </p:cNvPr>
          <p:cNvPicPr>
            <a:picLocks noChangeAspect="1" noChangeArrowheads="1"/>
          </p:cNvPicPr>
          <p:nvPr/>
        </p:nvPicPr>
        <p:blipFill rotWithShape="1">
          <a:blip r:embed="rId61">
            <a:extLst>
              <a:ext uri="{28A0092B-C50C-407E-A947-70E740481C1C}">
                <a14:useLocalDpi xmlns:a14="http://schemas.microsoft.com/office/drawing/2010/main" val="0"/>
              </a:ext>
            </a:extLst>
          </a:blip>
          <a:srcRect l="1826" t="28964" r="1932" b="25218"/>
          <a:stretch/>
        </p:blipFill>
        <p:spPr bwMode="auto">
          <a:xfrm>
            <a:off x="5916360" y="2587047"/>
            <a:ext cx="1337309" cy="329829"/>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2" descr="Story logo">
            <a:extLst>
              <a:ext uri="{FF2B5EF4-FFF2-40B4-BE49-F238E27FC236}">
                <a16:creationId xmlns:a16="http://schemas.microsoft.com/office/drawing/2014/main" id="{A5C3ED66-F504-4693-9D51-AB52D068C9F8}"/>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657784" y="2580677"/>
            <a:ext cx="358297" cy="34256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2" descr="Story logo">
            <a:extLst>
              <a:ext uri="{FF2B5EF4-FFF2-40B4-BE49-F238E27FC236}">
                <a16:creationId xmlns:a16="http://schemas.microsoft.com/office/drawing/2014/main" id="{5D7BD2EA-981F-4D9D-9F76-3755F493BBCE}"/>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1745999" y="6040645"/>
            <a:ext cx="1283816" cy="345176"/>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6" descr="Story logo">
            <a:extLst>
              <a:ext uri="{FF2B5EF4-FFF2-40B4-BE49-F238E27FC236}">
                <a16:creationId xmlns:a16="http://schemas.microsoft.com/office/drawing/2014/main" id="{8CF3EAC4-99D7-40BC-A472-B48AC735D003}"/>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884347" y="6050811"/>
            <a:ext cx="845957" cy="324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8" descr="Story logo">
            <a:extLst>
              <a:ext uri="{FF2B5EF4-FFF2-40B4-BE49-F238E27FC236}">
                <a16:creationId xmlns:a16="http://schemas.microsoft.com/office/drawing/2014/main" id="{7E3CC3E3-A328-4E71-9BE3-052D0FF18FF3}"/>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7643217" y="6013799"/>
            <a:ext cx="1194278" cy="398871"/>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 descr="Story logo">
            <a:extLst>
              <a:ext uri="{FF2B5EF4-FFF2-40B4-BE49-F238E27FC236}">
                <a16:creationId xmlns:a16="http://schemas.microsoft.com/office/drawing/2014/main" id="{1E0F3637-BF43-4031-B375-9BC0D72B922E}"/>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468224" y="5987608"/>
            <a:ext cx="977713" cy="451251"/>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4" descr="Story logo">
            <a:extLst>
              <a:ext uri="{FF2B5EF4-FFF2-40B4-BE49-F238E27FC236}">
                <a16:creationId xmlns:a16="http://schemas.microsoft.com/office/drawing/2014/main" id="{A50141A9-96E6-445F-AB29-18A6A45E98B3}"/>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9275905" y="6056248"/>
            <a:ext cx="1132062" cy="31397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8" descr="Story logo">
            <a:extLst>
              <a:ext uri="{FF2B5EF4-FFF2-40B4-BE49-F238E27FC236}">
                <a16:creationId xmlns:a16="http://schemas.microsoft.com/office/drawing/2014/main" id="{07B9B948-A570-492A-8FA5-77DB5CCA00D2}"/>
              </a:ext>
            </a:extLst>
          </p:cNvPr>
          <p:cNvPicPr>
            <a:picLocks noChangeAspect="1" noChangeArrowheads="1"/>
          </p:cNvPicPr>
          <p:nvPr/>
        </p:nvPicPr>
        <p:blipFill rotWithShape="1">
          <a:blip r:embed="rId68">
            <a:extLst>
              <a:ext uri="{28A0092B-C50C-407E-A947-70E740481C1C}">
                <a14:useLocalDpi xmlns:a14="http://schemas.microsoft.com/office/drawing/2010/main" val="0"/>
              </a:ext>
            </a:extLst>
          </a:blip>
          <a:srcRect r="40491"/>
          <a:stretch/>
        </p:blipFill>
        <p:spPr bwMode="auto">
          <a:xfrm>
            <a:off x="10846375" y="6043674"/>
            <a:ext cx="1084713" cy="339121"/>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14" descr="Story logo">
            <a:extLst>
              <a:ext uri="{FF2B5EF4-FFF2-40B4-BE49-F238E27FC236}">
                <a16:creationId xmlns:a16="http://schemas.microsoft.com/office/drawing/2014/main" id="{E7A98CFA-3F27-4939-84B1-1A1E8E734ACB}"/>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6168715" y="6042239"/>
            <a:ext cx="1036093" cy="341991"/>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87">
            <a:extLst>
              <a:ext uri="{FF2B5EF4-FFF2-40B4-BE49-F238E27FC236}">
                <a16:creationId xmlns:a16="http://schemas.microsoft.com/office/drawing/2014/main" id="{47EA2810-03C8-44E5-894A-BD292E6C1F25}"/>
              </a:ext>
            </a:extLst>
          </p:cNvPr>
          <p:cNvPicPr>
            <a:picLocks noChangeAspect="1"/>
          </p:cNvPicPr>
          <p:nvPr/>
        </p:nvPicPr>
        <p:blipFill>
          <a:blip r:embed="rId70"/>
          <a:stretch>
            <a:fillRect/>
          </a:stretch>
        </p:blipFill>
        <p:spPr>
          <a:xfrm>
            <a:off x="458726" y="6025556"/>
            <a:ext cx="848863" cy="375356"/>
          </a:xfrm>
          <a:prstGeom prst="rect">
            <a:avLst/>
          </a:prstGeom>
        </p:spPr>
      </p:pic>
    </p:spTree>
    <p:extLst>
      <p:ext uri="{BB962C8B-B14F-4D97-AF65-F5344CB8AC3E}">
        <p14:creationId xmlns:p14="http://schemas.microsoft.com/office/powerpoint/2010/main" val="35275973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74"/>
          <p:cNvGrpSpPr>
            <a:grpSpLocks noChangeAspect="1"/>
          </p:cNvGrpSpPr>
          <p:nvPr/>
        </p:nvGrpSpPr>
        <p:grpSpPr bwMode="auto">
          <a:xfrm>
            <a:off x="773535" y="4893413"/>
            <a:ext cx="1458247" cy="812385"/>
            <a:chOff x="2910" y="1139"/>
            <a:chExt cx="937" cy="522"/>
          </a:xfrm>
        </p:grpSpPr>
        <p:sp>
          <p:nvSpPr>
            <p:cNvPr id="83" name="Freeform 75"/>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76"/>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Rectangle 77"/>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6" name="Rectangle 78"/>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7" name="Rectangle 79"/>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8" name="Rectangle 80"/>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3" name="Rectangle 81"/>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4" name="Rectangle 82"/>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5" name="Rectangle 83"/>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6" name="Rectangle 84"/>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7" name="Rectangle 85"/>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8" name="Rectangle 86"/>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9" name="Rectangle 87"/>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0" name="Rectangle 88"/>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1" name="Rectangle 89"/>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5" name="Rectangle 90"/>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6" name="Rectangle 91"/>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7" name="Rectangle 92"/>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0" name="Rectangle 93"/>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1" name="Rectangle 94"/>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2" name="Rectangle 95"/>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3" name="Rectangle 96"/>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4" name="Rectangle 97"/>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5" name="Rectangle 98"/>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6" name="Rectangle 99"/>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7" name="Rectangle 100"/>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8" name="Rectangle 101"/>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9" name="Rectangle 102"/>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0" name="Rectangle 103"/>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1" name="Rectangle 104"/>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2" name="Rectangle 105"/>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3" name="Rectangle 106"/>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7" name="TextBox 66"/>
          <p:cNvSpPr txBox="1"/>
          <p:nvPr/>
        </p:nvSpPr>
        <p:spPr>
          <a:xfrm rot="16200000">
            <a:off x="-1730175" y="3524944"/>
            <a:ext cx="4536687"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VALUE TO BUSINESS</a:t>
            </a:r>
          </a:p>
        </p:txBody>
      </p:sp>
      <p:sp>
        <p:nvSpPr>
          <p:cNvPr id="99" name="TextBox 98"/>
          <p:cNvSpPr txBox="1"/>
          <p:nvPr/>
        </p:nvSpPr>
        <p:spPr>
          <a:xfrm>
            <a:off x="4193402" y="6101304"/>
            <a:ext cx="3468029"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TIME</a:t>
            </a:r>
          </a:p>
        </p:txBody>
      </p:sp>
      <p:sp>
        <p:nvSpPr>
          <p:cNvPr id="100" name="TextBox 99"/>
          <p:cNvSpPr txBox="1"/>
          <p:nvPr/>
        </p:nvSpPr>
        <p:spPr>
          <a:xfrm rot="19885311">
            <a:off x="2667689" y="4813683"/>
            <a:ext cx="2148187"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rot="20147404">
            <a:off x="7848134" y="2998135"/>
            <a:ext cx="2148187"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INNOVATION</a:t>
            </a:r>
          </a:p>
        </p:txBody>
      </p:sp>
      <p:sp>
        <p:nvSpPr>
          <p:cNvPr id="112" name="Rectangle 57"/>
          <p:cNvSpPr/>
          <p:nvPr/>
        </p:nvSpPr>
        <p:spPr bwMode="auto">
          <a:xfrm>
            <a:off x="5224490" y="1611839"/>
            <a:ext cx="6526146" cy="4490169"/>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p:nvPr/>
        </p:nvSpPr>
        <p:spPr bwMode="auto">
          <a:xfrm>
            <a:off x="747021" y="4356289"/>
            <a:ext cx="11017061" cy="176936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Arrow Connector 118"/>
          <p:cNvCxnSpPr/>
          <p:nvPr/>
        </p:nvCxnSpPr>
        <p:spPr>
          <a:xfrm flipV="1">
            <a:off x="761962" y="1523565"/>
            <a:ext cx="0" cy="4577739"/>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From infrastructure to innovation</a:t>
            </a:r>
          </a:p>
        </p:txBody>
      </p:sp>
      <p:cxnSp>
        <p:nvCxnSpPr>
          <p:cNvPr id="118" name="Straight Arrow Connector 117"/>
          <p:cNvCxnSpPr/>
          <p:nvPr/>
        </p:nvCxnSpPr>
        <p:spPr>
          <a:xfrm>
            <a:off x="747022" y="6109993"/>
            <a:ext cx="11121270"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0481241" y="3484148"/>
            <a:ext cx="990354"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dirty="0">
                <a:solidFill>
                  <a:schemeClr val="bg2"/>
                </a:solidFill>
              </a:rPr>
              <a:t>PaaS</a:t>
            </a:r>
          </a:p>
        </p:txBody>
      </p:sp>
      <p:sp>
        <p:nvSpPr>
          <p:cNvPr id="50" name="TextBox 49"/>
          <p:cNvSpPr txBox="1"/>
          <p:nvPr/>
        </p:nvSpPr>
        <p:spPr>
          <a:xfrm>
            <a:off x="10466776" y="5001182"/>
            <a:ext cx="910522"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a:gradFill>
                  <a:gsLst>
                    <a:gs pos="2917">
                      <a:schemeClr val="tx1"/>
                    </a:gs>
                    <a:gs pos="30000">
                      <a:schemeClr val="tx1"/>
                    </a:gs>
                  </a:gsLst>
                  <a:lin ang="5400000" scaled="0"/>
                </a:gradFill>
              </a:rPr>
              <a:t>IaaS</a:t>
            </a:r>
          </a:p>
        </p:txBody>
      </p:sp>
    </p:spTree>
    <p:extLst>
      <p:ext uri="{BB962C8B-B14F-4D97-AF65-F5344CB8AC3E}">
        <p14:creationId xmlns:p14="http://schemas.microsoft.com/office/powerpoint/2010/main" val="408180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down)">
                                      <p:cBhvr>
                                        <p:cTn id="7" dur="500"/>
                                        <p:tgtEl>
                                          <p:spTgt spid="119"/>
                                        </p:tgtEl>
                                      </p:cBhvr>
                                    </p:animEffect>
                                  </p:childTnLst>
                                </p:cTn>
                              </p:par>
                              <p:par>
                                <p:cTn id="8" presetID="22" presetClass="entr" presetSubtype="8"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left)">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wipe(left)">
                                      <p:cBhvr>
                                        <p:cTn id="20" dur="1000"/>
                                        <p:tgtEl>
                                          <p:spTgt spid="113"/>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112"/>
                                        </p:tgtEl>
                                        <p:attrNameLst>
                                          <p:attrName>style.visibility</p:attrName>
                                        </p:attrNameLst>
                                      </p:cBhvr>
                                      <p:to>
                                        <p:strVal val="visible"/>
                                      </p:to>
                                    </p:set>
                                    <p:animEffect transition="in" filter="wipe(left)">
                                      <p:cBhvr>
                                        <p:cTn id="23" dur="500"/>
                                        <p:tgtEl>
                                          <p:spTgt spid="112"/>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fill="hold"/>
                                        <p:tgtEl>
                                          <p:spTgt spid="81"/>
                                        </p:tgtEl>
                                        <p:attrNameLst>
                                          <p:attrName>ppt_x</p:attrName>
                                        </p:attrNameLst>
                                      </p:cBhvr>
                                      <p:tavLst>
                                        <p:tav tm="0">
                                          <p:val>
                                            <p:strVal val="#ppt_x"/>
                                          </p:val>
                                        </p:tav>
                                        <p:tav tm="100000">
                                          <p:val>
                                            <p:strVal val="#ppt_x"/>
                                          </p:val>
                                        </p:tav>
                                      </p:tavLst>
                                    </p:anim>
                                    <p:anim calcmode="lin" valueType="num">
                                      <p:cBhvr additive="base">
                                        <p:cTn id="27" dur="500" fill="hold"/>
                                        <p:tgtEl>
                                          <p:spTgt spid="81"/>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childTnLst>
                          </p:cTn>
                        </p:par>
                        <p:par>
                          <p:cTn id="34" fill="hold">
                            <p:stCondLst>
                              <p:cond delay="17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9" grpId="0"/>
      <p:bldP spid="100" grpId="0"/>
      <p:bldP spid="101" grpId="0"/>
      <p:bldP spid="112" grpId="0" animBg="1"/>
      <p:bldP spid="113" grpId="0" animBg="1"/>
      <p:bldP spid="4"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D1E4F5-AB5F-421D-9B12-222CDF805E2C}"/>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0DE64810-3DD9-4C56-BEF6-D1C1751032DF}"/>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59802BD6-250C-4B75-BEF8-6642B27E83EF}"/>
              </a:ext>
            </a:extLst>
          </p:cNvPr>
          <p:cNvSpPr txBox="1"/>
          <p:nvPr/>
        </p:nvSpPr>
        <p:spPr>
          <a:xfrm>
            <a:off x="264907" y="2253760"/>
            <a:ext cx="3612647" cy="4339636"/>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In an effort to consolidate its marketing efforts, Heineken planned to launch two global, technology-intensive campaigns: a 100MB, James Bond-inspired movie and a virtual pinball game based on the UEFA Champions League. Heineken required a cloud-based solution that could support millions of people simultaneously accessing the digital campaigns with minimum latency.  </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a:lnSpc>
                <a:spcPct val="90000"/>
              </a:lnSpc>
              <a:spcBef>
                <a:spcPts val="400"/>
              </a:spcBef>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Heineken chose Azure over Amazon Web Services to launch its campaigns. Azure App Services helped the brewery release the Bond-style film to 10.5 million global viewers quickly and reliably. It then quadrupled its Azure datacenters and chose Azure Table storage to support 2 million pinball gameplays per hour with real-time updates to the global leaderboard. </a:t>
            </a:r>
          </a:p>
        </p:txBody>
      </p:sp>
      <p:sp>
        <p:nvSpPr>
          <p:cNvPr id="17" name="Title 4">
            <a:extLst>
              <a:ext uri="{FF2B5EF4-FFF2-40B4-BE49-F238E27FC236}">
                <a16:creationId xmlns:a16="http://schemas.microsoft.com/office/drawing/2014/main" id="{BD11A2F7-26D6-4C9A-B080-6892C392C7F7}"/>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6" spc="-100" dirty="0">
                <a:gradFill>
                  <a:gsLst>
                    <a:gs pos="14286">
                      <a:srgbClr val="FFFFFF"/>
                    </a:gs>
                    <a:gs pos="46000">
                      <a:srgbClr val="FFFFFF"/>
                    </a:gs>
                  </a:gsLst>
                  <a:lin ang="5400000" scaled="1"/>
                </a:gradFill>
                <a:latin typeface="Segoe UI Light" charset="0"/>
                <a:cs typeface="Segoe UI Light" charset="0"/>
              </a:rPr>
              <a:t>Heineken</a:t>
            </a:r>
          </a:p>
        </p:txBody>
      </p:sp>
      <p:pic>
        <p:nvPicPr>
          <p:cNvPr id="14340" name="Picture 4" descr="Image result for heineken logo">
            <a:extLst>
              <a:ext uri="{FF2B5EF4-FFF2-40B4-BE49-F238E27FC236}">
                <a16:creationId xmlns:a16="http://schemas.microsoft.com/office/drawing/2014/main" id="{9E4E1AE2-7D85-49EF-B6C4-E22676E04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171" y="150689"/>
            <a:ext cx="1634613" cy="126955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79D1B16-C8F8-4E30-884D-7CB721DF20DB}"/>
              </a:ext>
            </a:extLst>
          </p:cNvPr>
          <p:cNvGrpSpPr/>
          <p:nvPr/>
        </p:nvGrpSpPr>
        <p:grpSpPr>
          <a:xfrm>
            <a:off x="4388465" y="270865"/>
            <a:ext cx="7450028" cy="6406167"/>
            <a:chOff x="4535756" y="291298"/>
            <a:chExt cx="7599417" cy="6534624"/>
          </a:xfrm>
        </p:grpSpPr>
        <p:grpSp>
          <p:nvGrpSpPr>
            <p:cNvPr id="12" name="Group 11">
              <a:extLst>
                <a:ext uri="{FF2B5EF4-FFF2-40B4-BE49-F238E27FC236}">
                  <a16:creationId xmlns:a16="http://schemas.microsoft.com/office/drawing/2014/main" id="{2B2A7EEE-223A-4E41-B28A-B2761EF16AA9}"/>
                </a:ext>
              </a:extLst>
            </p:cNvPr>
            <p:cNvGrpSpPr/>
            <p:nvPr/>
          </p:nvGrpSpPr>
          <p:grpSpPr>
            <a:xfrm>
              <a:off x="5022163" y="291298"/>
              <a:ext cx="6626602" cy="5296059"/>
              <a:chOff x="4958908" y="652356"/>
              <a:chExt cx="6526163" cy="5215786"/>
            </a:xfrm>
          </p:grpSpPr>
          <p:sp>
            <p:nvSpPr>
              <p:cNvPr id="15" name="Rectangle 14">
                <a:extLst>
                  <a:ext uri="{FF2B5EF4-FFF2-40B4-BE49-F238E27FC236}">
                    <a16:creationId xmlns:a16="http://schemas.microsoft.com/office/drawing/2014/main" id="{9DD0346B-A650-4C3C-A300-0ADB47805A66}"/>
                  </a:ext>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29950EED-3B43-4BED-9A9B-F74320F66E93}"/>
                  </a:ext>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19" name="Rectangle 18">
                <a:extLst>
                  <a:ext uri="{FF2B5EF4-FFF2-40B4-BE49-F238E27FC236}">
                    <a16:creationId xmlns:a16="http://schemas.microsoft.com/office/drawing/2014/main" id="{12DB9203-E86F-4A90-B228-B6B377495941}"/>
                  </a:ext>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LOW-COST INFRASTRUCTURE</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Azure allows Heineken to scale its digital efforts </a:t>
                </a:r>
                <a:r>
                  <a:rPr lang="en-US" sz="1567" b="1" kern="0" dirty="0">
                    <a:gradFill>
                      <a:gsLst>
                        <a:gs pos="98571">
                          <a:srgbClr val="505050"/>
                        </a:gs>
                        <a:gs pos="72857">
                          <a:srgbClr val="505050"/>
                        </a:gs>
                      </a:gsLst>
                      <a:lin ang="5400000" scaled="1"/>
                    </a:gradFill>
                    <a:latin typeface="Segoe UI"/>
                  </a:rPr>
                  <a:t>without incurring the cost</a:t>
                </a:r>
                <a:r>
                  <a:rPr lang="en-US" sz="1567" kern="0" dirty="0">
                    <a:gradFill>
                      <a:gsLst>
                        <a:gs pos="98571">
                          <a:srgbClr val="505050"/>
                        </a:gs>
                        <a:gs pos="72857">
                          <a:srgbClr val="505050"/>
                        </a:gs>
                      </a:gsLst>
                      <a:lin ang="5400000" scaled="1"/>
                    </a:gradFill>
                    <a:latin typeface="Segoe UI"/>
                  </a:rPr>
                  <a:t> of building and maintaining additional global data centers.</a:t>
                </a:r>
              </a:p>
            </p:txBody>
          </p:sp>
          <p:sp>
            <p:nvSpPr>
              <p:cNvPr id="20" name="Rectangle 19">
                <a:extLst>
                  <a:ext uri="{FF2B5EF4-FFF2-40B4-BE49-F238E27FC236}">
                    <a16:creationId xmlns:a16="http://schemas.microsoft.com/office/drawing/2014/main" id="{34287E5A-26C9-4F30-B5B0-12A071F5EFA7}"/>
                  </a:ext>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MILLIONS OF USERS, MINIMUM LATENCY</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Heineken’s virtual pinball game achieved typical latency rates between </a:t>
                </a:r>
                <a:r>
                  <a:rPr lang="en-US" sz="1567" b="1" kern="0" dirty="0">
                    <a:gradFill>
                      <a:gsLst>
                        <a:gs pos="98571">
                          <a:srgbClr val="505050"/>
                        </a:gs>
                        <a:gs pos="72857">
                          <a:srgbClr val="505050"/>
                        </a:gs>
                      </a:gsLst>
                      <a:lin ang="5400000" scaled="1"/>
                    </a:gradFill>
                    <a:latin typeface="Segoe UI"/>
                  </a:rPr>
                  <a:t>200 and 300 milliseconds</a:t>
                </a:r>
                <a:r>
                  <a:rPr lang="en-US" sz="1567" kern="0" dirty="0">
                    <a:gradFill>
                      <a:gsLst>
                        <a:gs pos="98571">
                          <a:srgbClr val="505050"/>
                        </a:gs>
                        <a:gs pos="72857">
                          <a:srgbClr val="505050"/>
                        </a:gs>
                      </a:gsLst>
                      <a:lin ang="5400000" scaled="1"/>
                    </a:gradFill>
                    <a:latin typeface="Segoe UI"/>
                  </a:rPr>
                  <a:t> throughout the campaign.</a:t>
                </a:r>
              </a:p>
            </p:txBody>
          </p:sp>
          <p:sp>
            <p:nvSpPr>
              <p:cNvPr id="21" name="Rectangle 20">
                <a:extLst>
                  <a:ext uri="{FF2B5EF4-FFF2-40B4-BE49-F238E27FC236}">
                    <a16:creationId xmlns:a16="http://schemas.microsoft.com/office/drawing/2014/main" id="{5C5D91DB-A397-40C8-9BE4-4DF3513D50DA}"/>
                  </a:ext>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MASSIVE SCALE TO MEET DEMAND</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Azure supported </a:t>
                </a:r>
                <a:r>
                  <a:rPr lang="en-US" sz="1567" b="1" kern="0" dirty="0">
                    <a:gradFill>
                      <a:gsLst>
                        <a:gs pos="98571">
                          <a:srgbClr val="505050"/>
                        </a:gs>
                        <a:gs pos="72857">
                          <a:srgbClr val="505050"/>
                        </a:gs>
                      </a:gsLst>
                      <a:lin ang="5400000" scaled="1"/>
                    </a:gradFill>
                    <a:latin typeface="Segoe UI"/>
                  </a:rPr>
                  <a:t>more than 10 million viewers and 2 million gameplays per hour </a:t>
                </a:r>
                <a:r>
                  <a:rPr lang="en-US" sz="1567" kern="0" dirty="0">
                    <a:gradFill>
                      <a:gsLst>
                        <a:gs pos="98571">
                          <a:srgbClr val="505050"/>
                        </a:gs>
                        <a:gs pos="72857">
                          <a:srgbClr val="505050"/>
                        </a:gs>
                      </a:gsLst>
                      <a:lin ang="5400000" scaled="1"/>
                    </a:gradFill>
                    <a:latin typeface="Segoe UI"/>
                  </a:rPr>
                  <a:t>for Heineken’s movie and pinball campaigns.</a:t>
                </a:r>
              </a:p>
            </p:txBody>
          </p:sp>
          <p:grpSp>
            <p:nvGrpSpPr>
              <p:cNvPr id="27" name="Group 26">
                <a:extLst>
                  <a:ext uri="{FF2B5EF4-FFF2-40B4-BE49-F238E27FC236}">
                    <a16:creationId xmlns:a16="http://schemas.microsoft.com/office/drawing/2014/main" id="{06B95D5E-2630-4280-9688-5F4ECB799003}"/>
                  </a:ext>
                </a:extLst>
              </p:cNvPr>
              <p:cNvGrpSpPr/>
              <p:nvPr>
                <p:custDataLst>
                  <p:tags r:id="rId1"/>
                </p:custDataLst>
              </p:nvPr>
            </p:nvGrpSpPr>
            <p:grpSpPr>
              <a:xfrm>
                <a:off x="4994716" y="1393159"/>
                <a:ext cx="1314705" cy="939956"/>
                <a:chOff x="6322241" y="1406624"/>
                <a:chExt cx="2088959" cy="1493514"/>
              </a:xfrm>
            </p:grpSpPr>
            <p:pic>
              <p:nvPicPr>
                <p:cNvPr id="29" name="Picture 2" descr="\\MAGNUM\Projects\Microsoft\Cloud Power FY12\Design\Icons\PNGs\Server_2.png">
                  <a:extLst>
                    <a:ext uri="{FF2B5EF4-FFF2-40B4-BE49-F238E27FC236}">
                      <a16:creationId xmlns:a16="http://schemas.microsoft.com/office/drawing/2014/main" id="{9B7FB374-6EB1-4E5B-B7E2-12D77E93F864}"/>
                    </a:ext>
                  </a:extLst>
                </p:cNvPr>
                <p:cNvPicPr>
                  <a:picLocks noChangeAspect="1" noChangeArrowheads="1"/>
                </p:cNvPicPr>
                <p:nvPr/>
              </p:nvPicPr>
              <p:blipFill>
                <a:blip r:embed="rId5" cstate="print">
                  <a:lum bright="100000"/>
                </a:blip>
                <a:srcRect/>
                <a:stretch>
                  <a:fillRect/>
                </a:stretch>
              </p:blipFill>
              <p:spPr bwMode="auto">
                <a:xfrm flipH="1">
                  <a:off x="6322241" y="1406624"/>
                  <a:ext cx="1206070" cy="1206070"/>
                </a:xfrm>
                <a:prstGeom prst="rect">
                  <a:avLst/>
                </a:prstGeom>
                <a:noFill/>
              </p:spPr>
            </p:pic>
            <p:pic>
              <p:nvPicPr>
                <p:cNvPr id="30" name="Picture 2" descr="\\MAGNUM\Projects\Microsoft\Cloud Power FY12\Design\Icons\PNGs\Server_2.png">
                  <a:extLst>
                    <a:ext uri="{FF2B5EF4-FFF2-40B4-BE49-F238E27FC236}">
                      <a16:creationId xmlns:a16="http://schemas.microsoft.com/office/drawing/2014/main" id="{EF9BA388-A993-4EEF-ABC1-6CAC998EE5FD}"/>
                    </a:ext>
                  </a:extLst>
                </p:cNvPr>
                <p:cNvPicPr>
                  <a:picLocks noChangeAspect="1" noChangeArrowheads="1"/>
                </p:cNvPicPr>
                <p:nvPr/>
              </p:nvPicPr>
              <p:blipFill>
                <a:blip r:embed="rId5" cstate="print">
                  <a:lum bright="100000"/>
                </a:blip>
                <a:srcRect/>
                <a:stretch>
                  <a:fillRect/>
                </a:stretch>
              </p:blipFill>
              <p:spPr bwMode="auto">
                <a:xfrm flipH="1">
                  <a:off x="6623758" y="1524567"/>
                  <a:ext cx="1206070" cy="1206070"/>
                </a:xfrm>
                <a:prstGeom prst="rect">
                  <a:avLst/>
                </a:prstGeom>
                <a:noFill/>
              </p:spPr>
            </p:pic>
            <p:pic>
              <p:nvPicPr>
                <p:cNvPr id="31" name="Picture 2" descr="\\MAGNUM\Projects\Microsoft\Cloud Power FY12\Design\Icons\PNGs\Server_2.png">
                  <a:extLst>
                    <a:ext uri="{FF2B5EF4-FFF2-40B4-BE49-F238E27FC236}">
                      <a16:creationId xmlns:a16="http://schemas.microsoft.com/office/drawing/2014/main" id="{27D62B68-1B6C-4DE7-887B-8E13D412A10A}"/>
                    </a:ext>
                  </a:extLst>
                </p:cNvPr>
                <p:cNvPicPr>
                  <a:picLocks noChangeAspect="1" noChangeArrowheads="1"/>
                </p:cNvPicPr>
                <p:nvPr/>
              </p:nvPicPr>
              <p:blipFill>
                <a:blip r:embed="rId5" cstate="print">
                  <a:lum bright="100000"/>
                </a:blip>
                <a:srcRect/>
                <a:stretch>
                  <a:fillRect/>
                </a:stretch>
              </p:blipFill>
              <p:spPr bwMode="auto">
                <a:xfrm flipH="1">
                  <a:off x="6925276" y="1605466"/>
                  <a:ext cx="1206070" cy="1206070"/>
                </a:xfrm>
                <a:prstGeom prst="rect">
                  <a:avLst/>
                </a:prstGeom>
                <a:noFill/>
              </p:spPr>
            </p:pic>
            <p:pic>
              <p:nvPicPr>
                <p:cNvPr id="32" name="Picture 2" descr="\\MAGNUM\Projects\Microsoft\Cloud Power FY12\Design\Icons\PNGs\Server_2.png">
                  <a:extLst>
                    <a:ext uri="{FF2B5EF4-FFF2-40B4-BE49-F238E27FC236}">
                      <a16:creationId xmlns:a16="http://schemas.microsoft.com/office/drawing/2014/main" id="{B37FD827-8C07-4473-A660-A580B6384579}"/>
                    </a:ext>
                  </a:extLst>
                </p:cNvPr>
                <p:cNvPicPr>
                  <a:picLocks noChangeAspect="1" noChangeArrowheads="1"/>
                </p:cNvPicPr>
                <p:nvPr/>
              </p:nvPicPr>
              <p:blipFill>
                <a:blip r:embed="rId5" cstate="print">
                  <a:lum bright="100000"/>
                </a:blip>
                <a:srcRect/>
                <a:stretch>
                  <a:fillRect/>
                </a:stretch>
              </p:blipFill>
              <p:spPr bwMode="auto">
                <a:xfrm flipH="1">
                  <a:off x="7205130" y="1694068"/>
                  <a:ext cx="1206070" cy="1206070"/>
                </a:xfrm>
                <a:prstGeom prst="rect">
                  <a:avLst/>
                </a:prstGeom>
                <a:noFill/>
              </p:spPr>
            </p:pic>
          </p:grpSp>
          <p:sp>
            <p:nvSpPr>
              <p:cNvPr id="28" name="Rectangle 27">
                <a:extLst>
                  <a:ext uri="{FF2B5EF4-FFF2-40B4-BE49-F238E27FC236}">
                    <a16:creationId xmlns:a16="http://schemas.microsoft.com/office/drawing/2014/main" id="{3D955FC6-5106-4025-9931-FECA1EFF17E7}"/>
                  </a:ext>
                </a:extLst>
              </p:cNvPr>
              <p:cNvSpPr/>
              <p:nvPr/>
            </p:nvSpPr>
            <p:spPr>
              <a:xfrm>
                <a:off x="6265667" y="1509194"/>
                <a:ext cx="4895165" cy="697156"/>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Brewery launches a pair of digital marketing campaigns to millions worldwide</a:t>
                </a:r>
              </a:p>
            </p:txBody>
          </p:sp>
        </p:grpSp>
        <p:sp>
          <p:nvSpPr>
            <p:cNvPr id="2" name="Rectangle 1">
              <a:extLst>
                <a:ext uri="{FF2B5EF4-FFF2-40B4-BE49-F238E27FC236}">
                  <a16:creationId xmlns:a16="http://schemas.microsoft.com/office/drawing/2014/main" id="{5BC592C7-B461-4478-88DB-F1E4EC7C29ED}"/>
                </a:ext>
              </a:extLst>
            </p:cNvPr>
            <p:cNvSpPr/>
            <p:nvPr/>
          </p:nvSpPr>
          <p:spPr>
            <a:xfrm>
              <a:off x="4535756" y="5749217"/>
              <a:ext cx="7599417" cy="1076705"/>
            </a:xfrm>
            <a:prstGeom prst="rect">
              <a:avLst/>
            </a:prstGeom>
          </p:spPr>
          <p:txBody>
            <a:bodyPr wrap="square">
              <a:spAutoFit/>
            </a:bodyPr>
            <a:lstStyle/>
            <a:p>
              <a:pPr defTabSz="914314">
                <a:spcBef>
                  <a:spcPts val="294"/>
                </a:spcBef>
              </a:pPr>
              <a:r>
                <a:rPr lang="en-US" sz="1567" kern="0" dirty="0">
                  <a:gradFill>
                    <a:gsLst>
                      <a:gs pos="98571">
                        <a:srgbClr val="505050"/>
                      </a:gs>
                      <a:gs pos="72857">
                        <a:srgbClr val="505050"/>
                      </a:gs>
                    </a:gsLst>
                    <a:lin ang="5400000" scaled="1"/>
                  </a:gradFill>
                  <a:latin typeface="Segoe UI"/>
                </a:rPr>
                <a:t>“Azure didn’t let us down. More than that, it gave us a way to assure senior management that we could support this massive, global campaign. It put our stakeholders at ease, knowing that we had them covered.”</a:t>
              </a:r>
            </a:p>
            <a:p>
              <a:pPr defTabSz="914314">
                <a:spcBef>
                  <a:spcPts val="294"/>
                </a:spcBef>
              </a:pPr>
              <a:r>
                <a:rPr lang="en-US" sz="1372" kern="0" dirty="0">
                  <a:gradFill>
                    <a:gsLst>
                      <a:gs pos="98571">
                        <a:srgbClr val="505050"/>
                      </a:gs>
                      <a:gs pos="72857">
                        <a:srgbClr val="505050"/>
                      </a:gs>
                    </a:gsLst>
                    <a:lin ang="5400000" scaled="1"/>
                  </a:gradFill>
                  <a:latin typeface="Segoe UI"/>
                </a:rPr>
                <a:t>— Lennart Boorsma, Digital Marketing Manager, Heineken</a:t>
              </a:r>
              <a:endParaRPr lang="en-US" sz="1567" kern="0" dirty="0">
                <a:gradFill>
                  <a:gsLst>
                    <a:gs pos="98571">
                      <a:srgbClr val="505050"/>
                    </a:gs>
                    <a:gs pos="72857">
                      <a:srgbClr val="505050"/>
                    </a:gs>
                  </a:gsLst>
                  <a:lin ang="5400000" scaled="1"/>
                </a:gradFill>
                <a:latin typeface="Segoe UI"/>
              </a:endParaRPr>
            </a:p>
          </p:txBody>
        </p:sp>
      </p:grpSp>
    </p:spTree>
    <p:extLst>
      <p:ext uri="{BB962C8B-B14F-4D97-AF65-F5344CB8AC3E}">
        <p14:creationId xmlns:p14="http://schemas.microsoft.com/office/powerpoint/2010/main" val="1663344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2C143C2-0958-49DE-8469-88279BEE7150}"/>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9901E4B-FA23-4B85-9BD5-A7F93CBBFCE4}"/>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pic>
        <p:nvPicPr>
          <p:cNvPr id="16386" name="Picture 2" descr="Image result for iberia express logo">
            <a:extLst>
              <a:ext uri="{FF2B5EF4-FFF2-40B4-BE49-F238E27FC236}">
                <a16:creationId xmlns:a16="http://schemas.microsoft.com/office/drawing/2014/main" id="{215CCD32-27E7-464B-87BF-D93999FFE4E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0304" b="19098"/>
          <a:stretch/>
        </p:blipFill>
        <p:spPr bwMode="auto">
          <a:xfrm>
            <a:off x="539772" y="287261"/>
            <a:ext cx="2955413" cy="99640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F0CD534C-9165-45C8-B13B-F2847366EC75}"/>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FB21B69-F69E-46DD-8E21-780EDDEE83A1}"/>
              </a:ext>
            </a:extLst>
          </p:cNvPr>
          <p:cNvSpPr txBox="1"/>
          <p:nvPr/>
        </p:nvSpPr>
        <p:spPr>
          <a:xfrm>
            <a:off x="264907" y="2253760"/>
            <a:ext cx="3594278" cy="4339636"/>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Iberia Express had experienced rapid growth since its inception in 2012, enabling it to launch additional, differentiated offerings at a lower price. Unfortunately, its e-commerce site could not support this change, especially as time-to-market became increasingly important. Iberia Express needed an robust cloud solution to completely rebuild its online sales channel.</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a:lnSpc>
                <a:spcPct val="90000"/>
              </a:lnSpc>
              <a:spcBef>
                <a:spcPts val="400"/>
              </a:spcBef>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After evaluating several solutions, Iberia Express chose Azure for its cloud needs, </a:t>
            </a:r>
            <a:b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b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SQL for its database, and .NET for frontend development. Azure gave the airline the tools to launch a new website that met increasingly complex requirements. Plus, Iberia Express reduced development and infrastructure costs while increasing the cadence of site releases.</a:t>
            </a:r>
          </a:p>
        </p:txBody>
      </p:sp>
      <p:sp>
        <p:nvSpPr>
          <p:cNvPr id="30" name="Title 4">
            <a:extLst>
              <a:ext uri="{FF2B5EF4-FFF2-40B4-BE49-F238E27FC236}">
                <a16:creationId xmlns:a16="http://schemas.microsoft.com/office/drawing/2014/main" id="{CFD27E03-EE38-4E65-A0A2-144123D9FF9B}"/>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6" spc="-100" dirty="0">
                <a:gradFill>
                  <a:gsLst>
                    <a:gs pos="14286">
                      <a:srgbClr val="FFFFFF"/>
                    </a:gs>
                    <a:gs pos="46000">
                      <a:srgbClr val="FFFFFF"/>
                    </a:gs>
                  </a:gsLst>
                  <a:lin ang="5400000" scaled="1"/>
                </a:gradFill>
                <a:latin typeface="Segoe UI Light" charset="0"/>
                <a:cs typeface="Segoe UI Light" charset="0"/>
              </a:rPr>
              <a:t>Iberia Express</a:t>
            </a:r>
          </a:p>
        </p:txBody>
      </p:sp>
      <p:grpSp>
        <p:nvGrpSpPr>
          <p:cNvPr id="2" name="Group 1">
            <a:extLst>
              <a:ext uri="{FF2B5EF4-FFF2-40B4-BE49-F238E27FC236}">
                <a16:creationId xmlns:a16="http://schemas.microsoft.com/office/drawing/2014/main" id="{919511A7-096C-45D1-AFAF-08D41B513344}"/>
              </a:ext>
            </a:extLst>
          </p:cNvPr>
          <p:cNvGrpSpPr/>
          <p:nvPr/>
        </p:nvGrpSpPr>
        <p:grpSpPr>
          <a:xfrm>
            <a:off x="4211711" y="270866"/>
            <a:ext cx="7803536" cy="6413836"/>
            <a:chOff x="4476462" y="275800"/>
            <a:chExt cx="7960013" cy="6542447"/>
          </a:xfrm>
        </p:grpSpPr>
        <p:grpSp>
          <p:nvGrpSpPr>
            <p:cNvPr id="34" name="Group 33">
              <a:extLst>
                <a:ext uri="{FF2B5EF4-FFF2-40B4-BE49-F238E27FC236}">
                  <a16:creationId xmlns:a16="http://schemas.microsoft.com/office/drawing/2014/main" id="{1F5C170D-D78B-4CD8-AC8F-8927692CBBE2}"/>
                </a:ext>
              </a:extLst>
            </p:cNvPr>
            <p:cNvGrpSpPr/>
            <p:nvPr/>
          </p:nvGrpSpPr>
          <p:grpSpPr>
            <a:xfrm>
              <a:off x="5143167" y="275800"/>
              <a:ext cx="6626602" cy="5296059"/>
              <a:chOff x="4958908" y="652356"/>
              <a:chExt cx="6526163" cy="5215786"/>
            </a:xfrm>
          </p:grpSpPr>
          <p:sp>
            <p:nvSpPr>
              <p:cNvPr id="36" name="Rectangle 35">
                <a:extLst>
                  <a:ext uri="{FF2B5EF4-FFF2-40B4-BE49-F238E27FC236}">
                    <a16:creationId xmlns:a16="http://schemas.microsoft.com/office/drawing/2014/main" id="{CB5CA03E-8384-483E-8738-42467166655C}"/>
                  </a:ext>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28FF0BD0-1BEF-4B4B-8506-3ED33DBE85A0}"/>
                  </a:ext>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38" name="Rectangle 37">
                <a:extLst>
                  <a:ext uri="{FF2B5EF4-FFF2-40B4-BE49-F238E27FC236}">
                    <a16:creationId xmlns:a16="http://schemas.microsoft.com/office/drawing/2014/main" id="{740297EE-63F9-435F-8505-7B169EFB4F3C}"/>
                  </a:ext>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GREATER REVENUE FROM MORE OFFERINGS</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The airline </a:t>
                </a:r>
                <a:r>
                  <a:rPr lang="en-US" sz="1567" b="1" kern="0" dirty="0">
                    <a:gradFill>
                      <a:gsLst>
                        <a:gs pos="98571">
                          <a:srgbClr val="505050"/>
                        </a:gs>
                        <a:gs pos="72857">
                          <a:srgbClr val="505050"/>
                        </a:gs>
                      </a:gsLst>
                      <a:lin ang="5400000" scaled="1"/>
                    </a:gradFill>
                    <a:latin typeface="Segoe UI"/>
                  </a:rPr>
                  <a:t>tripled its direct sales </a:t>
                </a:r>
                <a:r>
                  <a:rPr lang="en-US" sz="1567" kern="0" dirty="0">
                    <a:gradFill>
                      <a:gsLst>
                        <a:gs pos="98571">
                          <a:srgbClr val="505050"/>
                        </a:gs>
                        <a:gs pos="72857">
                          <a:srgbClr val="505050"/>
                        </a:gs>
                      </a:gsLst>
                      <a:lin ang="5400000" scaled="1"/>
                    </a:gradFill>
                    <a:latin typeface="Segoe UI"/>
                  </a:rPr>
                  <a:t>from the online channel from the previous year, thanks in part to launching new offerings in less time</a:t>
                </a:r>
              </a:p>
            </p:txBody>
          </p:sp>
          <p:sp>
            <p:nvSpPr>
              <p:cNvPr id="39" name="Rectangle 38">
                <a:extLst>
                  <a:ext uri="{FF2B5EF4-FFF2-40B4-BE49-F238E27FC236}">
                    <a16:creationId xmlns:a16="http://schemas.microsoft.com/office/drawing/2014/main" id="{DE93A44C-D493-4923-9E82-7DA410218297}"/>
                  </a:ext>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SEAMLESS CONNECTIVITY</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Azure enabled the airline to combine a host of other solutions, like VM, DMZ services, and WAF security, for </a:t>
                </a:r>
                <a:r>
                  <a:rPr lang="en-US" sz="1567" b="1" kern="0" dirty="0">
                    <a:gradFill>
                      <a:gsLst>
                        <a:gs pos="98571">
                          <a:srgbClr val="505050"/>
                        </a:gs>
                        <a:gs pos="72857">
                          <a:srgbClr val="505050"/>
                        </a:gs>
                      </a:gsLst>
                      <a:lin ang="5400000" scaled="1"/>
                    </a:gradFill>
                    <a:latin typeface="Segoe UI"/>
                  </a:rPr>
                  <a:t>greater site functionality</a:t>
                </a:r>
              </a:p>
            </p:txBody>
          </p:sp>
          <p:sp>
            <p:nvSpPr>
              <p:cNvPr id="40" name="Rectangle 39">
                <a:extLst>
                  <a:ext uri="{FF2B5EF4-FFF2-40B4-BE49-F238E27FC236}">
                    <a16:creationId xmlns:a16="http://schemas.microsoft.com/office/drawing/2014/main" id="{09D99F57-C7AF-493A-B17E-429DC6B2AEC3}"/>
                  </a:ext>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REDUCED COSTS, MORE RELEASES</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Iberia Express reduced development costs by </a:t>
                </a:r>
                <a:r>
                  <a:rPr lang="en-US" sz="1567" b="1" kern="0" dirty="0">
                    <a:gradFill>
                      <a:gsLst>
                        <a:gs pos="98571">
                          <a:srgbClr val="505050"/>
                        </a:gs>
                        <a:gs pos="72857">
                          <a:srgbClr val="505050"/>
                        </a:gs>
                      </a:gsLst>
                      <a:lin ang="5400000" scaled="1"/>
                    </a:gradFill>
                    <a:latin typeface="Segoe UI"/>
                  </a:rPr>
                  <a:t>50%</a:t>
                </a:r>
                <a:r>
                  <a:rPr lang="en-US" sz="1567" kern="0" dirty="0">
                    <a:gradFill>
                      <a:gsLst>
                        <a:gs pos="98571">
                          <a:srgbClr val="505050"/>
                        </a:gs>
                        <a:gs pos="72857">
                          <a:srgbClr val="505050"/>
                        </a:gs>
                      </a:gsLst>
                      <a:lin ang="5400000" scaled="1"/>
                    </a:gradFill>
                    <a:latin typeface="Segoe UI"/>
                  </a:rPr>
                  <a:t>, infrastructure costs by </a:t>
                </a:r>
                <a:r>
                  <a:rPr lang="en-US" sz="1567" b="1" kern="0" dirty="0">
                    <a:gradFill>
                      <a:gsLst>
                        <a:gs pos="98571">
                          <a:srgbClr val="505050"/>
                        </a:gs>
                        <a:gs pos="72857">
                          <a:srgbClr val="505050"/>
                        </a:gs>
                      </a:gsLst>
                      <a:lin ang="5400000" scaled="1"/>
                    </a:gradFill>
                    <a:latin typeface="Segoe UI"/>
                  </a:rPr>
                  <a:t>30%</a:t>
                </a:r>
                <a:r>
                  <a:rPr lang="en-US" sz="1567" kern="0" dirty="0">
                    <a:gradFill>
                      <a:gsLst>
                        <a:gs pos="98571">
                          <a:srgbClr val="505050"/>
                        </a:gs>
                        <a:gs pos="72857">
                          <a:srgbClr val="505050"/>
                        </a:gs>
                      </a:gsLst>
                      <a:lin ang="5400000" scaled="1"/>
                    </a:gradFill>
                    <a:latin typeface="Segoe UI"/>
                  </a:rPr>
                  <a:t>, and increased its release cadence to </a:t>
                </a:r>
                <a:r>
                  <a:rPr lang="en-US" sz="1567" b="1" kern="0" dirty="0">
                    <a:gradFill>
                      <a:gsLst>
                        <a:gs pos="98571">
                          <a:srgbClr val="505050"/>
                        </a:gs>
                        <a:gs pos="72857">
                          <a:srgbClr val="505050"/>
                        </a:gs>
                      </a:gsLst>
                      <a:lin ang="5400000" scaled="1"/>
                    </a:gradFill>
                    <a:latin typeface="Segoe UI"/>
                  </a:rPr>
                  <a:t>once per week</a:t>
                </a:r>
              </a:p>
            </p:txBody>
          </p:sp>
          <p:grpSp>
            <p:nvGrpSpPr>
              <p:cNvPr id="41" name="Group 40">
                <a:extLst>
                  <a:ext uri="{FF2B5EF4-FFF2-40B4-BE49-F238E27FC236}">
                    <a16:creationId xmlns:a16="http://schemas.microsoft.com/office/drawing/2014/main" id="{2913C0C5-7B7F-45A9-BA31-0BFA872038BB}"/>
                  </a:ext>
                </a:extLst>
              </p:cNvPr>
              <p:cNvGrpSpPr/>
              <p:nvPr>
                <p:custDataLst>
                  <p:tags r:id="rId1"/>
                </p:custDataLst>
              </p:nvPr>
            </p:nvGrpSpPr>
            <p:grpSpPr>
              <a:xfrm>
                <a:off x="4994716" y="1393159"/>
                <a:ext cx="1314705" cy="939956"/>
                <a:chOff x="6322241" y="1406624"/>
                <a:chExt cx="2088959" cy="1493514"/>
              </a:xfrm>
            </p:grpSpPr>
            <p:pic>
              <p:nvPicPr>
                <p:cNvPr id="43" name="Picture 2" descr="\\MAGNUM\Projects\Microsoft\Cloud Power FY12\Design\Icons\PNGs\Server_2.png">
                  <a:extLst>
                    <a:ext uri="{FF2B5EF4-FFF2-40B4-BE49-F238E27FC236}">
                      <a16:creationId xmlns:a16="http://schemas.microsoft.com/office/drawing/2014/main" id="{B85259E1-D0C9-40B9-B70F-FC5F71D7DC4A}"/>
                    </a:ext>
                  </a:extLst>
                </p:cNvPr>
                <p:cNvPicPr>
                  <a:picLocks noChangeAspect="1" noChangeArrowheads="1"/>
                </p:cNvPicPr>
                <p:nvPr/>
              </p:nvPicPr>
              <p:blipFill>
                <a:blip r:embed="rId5" cstate="print">
                  <a:lum bright="100000"/>
                </a:blip>
                <a:srcRect/>
                <a:stretch>
                  <a:fillRect/>
                </a:stretch>
              </p:blipFill>
              <p:spPr bwMode="auto">
                <a:xfrm flipH="1">
                  <a:off x="6322241" y="1406624"/>
                  <a:ext cx="1206070" cy="1206070"/>
                </a:xfrm>
                <a:prstGeom prst="rect">
                  <a:avLst/>
                </a:prstGeom>
                <a:noFill/>
              </p:spPr>
            </p:pic>
            <p:pic>
              <p:nvPicPr>
                <p:cNvPr id="44" name="Picture 2" descr="\\MAGNUM\Projects\Microsoft\Cloud Power FY12\Design\Icons\PNGs\Server_2.png">
                  <a:extLst>
                    <a:ext uri="{FF2B5EF4-FFF2-40B4-BE49-F238E27FC236}">
                      <a16:creationId xmlns:a16="http://schemas.microsoft.com/office/drawing/2014/main" id="{511BA216-35E2-4B84-AA5F-5F57D8879F4E}"/>
                    </a:ext>
                  </a:extLst>
                </p:cNvPr>
                <p:cNvPicPr>
                  <a:picLocks noChangeAspect="1" noChangeArrowheads="1"/>
                </p:cNvPicPr>
                <p:nvPr/>
              </p:nvPicPr>
              <p:blipFill>
                <a:blip r:embed="rId5" cstate="print">
                  <a:lum bright="100000"/>
                </a:blip>
                <a:srcRect/>
                <a:stretch>
                  <a:fillRect/>
                </a:stretch>
              </p:blipFill>
              <p:spPr bwMode="auto">
                <a:xfrm flipH="1">
                  <a:off x="6623758" y="1524567"/>
                  <a:ext cx="1206070" cy="1206070"/>
                </a:xfrm>
                <a:prstGeom prst="rect">
                  <a:avLst/>
                </a:prstGeom>
                <a:noFill/>
              </p:spPr>
            </p:pic>
            <p:pic>
              <p:nvPicPr>
                <p:cNvPr id="45" name="Picture 2" descr="\\MAGNUM\Projects\Microsoft\Cloud Power FY12\Design\Icons\PNGs\Server_2.png">
                  <a:extLst>
                    <a:ext uri="{FF2B5EF4-FFF2-40B4-BE49-F238E27FC236}">
                      <a16:creationId xmlns:a16="http://schemas.microsoft.com/office/drawing/2014/main" id="{693C884A-D5CA-4C86-B0D8-6411D3BEF8B5}"/>
                    </a:ext>
                  </a:extLst>
                </p:cNvPr>
                <p:cNvPicPr>
                  <a:picLocks noChangeAspect="1" noChangeArrowheads="1"/>
                </p:cNvPicPr>
                <p:nvPr/>
              </p:nvPicPr>
              <p:blipFill>
                <a:blip r:embed="rId5" cstate="print">
                  <a:lum bright="100000"/>
                </a:blip>
                <a:srcRect/>
                <a:stretch>
                  <a:fillRect/>
                </a:stretch>
              </p:blipFill>
              <p:spPr bwMode="auto">
                <a:xfrm flipH="1">
                  <a:off x="6925276" y="1605466"/>
                  <a:ext cx="1206070" cy="1206070"/>
                </a:xfrm>
                <a:prstGeom prst="rect">
                  <a:avLst/>
                </a:prstGeom>
                <a:noFill/>
              </p:spPr>
            </p:pic>
            <p:pic>
              <p:nvPicPr>
                <p:cNvPr id="46" name="Picture 2" descr="\\MAGNUM\Projects\Microsoft\Cloud Power FY12\Design\Icons\PNGs\Server_2.png">
                  <a:extLst>
                    <a:ext uri="{FF2B5EF4-FFF2-40B4-BE49-F238E27FC236}">
                      <a16:creationId xmlns:a16="http://schemas.microsoft.com/office/drawing/2014/main" id="{2F05CA2C-8031-41DC-8824-2EA296923C75}"/>
                    </a:ext>
                  </a:extLst>
                </p:cNvPr>
                <p:cNvPicPr>
                  <a:picLocks noChangeAspect="1" noChangeArrowheads="1"/>
                </p:cNvPicPr>
                <p:nvPr/>
              </p:nvPicPr>
              <p:blipFill>
                <a:blip r:embed="rId5" cstate="print">
                  <a:lum bright="100000"/>
                </a:blip>
                <a:srcRect/>
                <a:stretch>
                  <a:fillRect/>
                </a:stretch>
              </p:blipFill>
              <p:spPr bwMode="auto">
                <a:xfrm flipH="1">
                  <a:off x="7205130" y="1694068"/>
                  <a:ext cx="1206070" cy="1206070"/>
                </a:xfrm>
                <a:prstGeom prst="rect">
                  <a:avLst/>
                </a:prstGeom>
                <a:noFill/>
              </p:spPr>
            </p:pic>
          </p:grpSp>
          <p:sp>
            <p:nvSpPr>
              <p:cNvPr id="42" name="Rectangle 41">
                <a:extLst>
                  <a:ext uri="{FF2B5EF4-FFF2-40B4-BE49-F238E27FC236}">
                    <a16:creationId xmlns:a16="http://schemas.microsoft.com/office/drawing/2014/main" id="{08C9070B-439E-493F-A9DE-401A8CD1FD3D}"/>
                  </a:ext>
                </a:extLst>
              </p:cNvPr>
              <p:cNvSpPr/>
              <p:nvPr/>
            </p:nvSpPr>
            <p:spPr>
              <a:xfrm>
                <a:off x="6265667" y="1509194"/>
                <a:ext cx="4895165" cy="697156"/>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Spanish airline revamps consumer web experience while reducing costs</a:t>
                </a:r>
              </a:p>
            </p:txBody>
          </p:sp>
        </p:grpSp>
        <p:sp>
          <p:nvSpPr>
            <p:cNvPr id="35" name="Rectangle 34">
              <a:extLst>
                <a:ext uri="{FF2B5EF4-FFF2-40B4-BE49-F238E27FC236}">
                  <a16:creationId xmlns:a16="http://schemas.microsoft.com/office/drawing/2014/main" id="{59CC95D6-E870-4F56-BD15-1CBEFAC3FB4D}"/>
                </a:ext>
              </a:extLst>
            </p:cNvPr>
            <p:cNvSpPr/>
            <p:nvPr/>
          </p:nvSpPr>
          <p:spPr>
            <a:xfrm>
              <a:off x="4476462" y="5733719"/>
              <a:ext cx="7960013" cy="1084528"/>
            </a:xfrm>
            <a:prstGeom prst="rect">
              <a:avLst/>
            </a:prstGeom>
          </p:spPr>
          <p:txBody>
            <a:bodyPr wrap="square">
              <a:spAutoFit/>
            </a:bodyPr>
            <a:lstStyle/>
            <a:p>
              <a:pPr defTabSz="914314">
                <a:spcBef>
                  <a:spcPts val="294"/>
                </a:spcBef>
              </a:pPr>
              <a:r>
                <a:rPr lang="en-US" sz="1567" kern="0" dirty="0">
                  <a:gradFill>
                    <a:gsLst>
                      <a:gs pos="98571">
                        <a:srgbClr val="505050"/>
                      </a:gs>
                      <a:gs pos="72857">
                        <a:srgbClr val="505050"/>
                      </a:gs>
                    </a:gsLst>
                    <a:lin ang="5400000" scaled="1"/>
                  </a:gradFill>
                  <a:latin typeface="Segoe UI"/>
                </a:rPr>
                <a:t>“The new site allows us to offer more services to our customers more quickly, and this has enabled us to triple our sales. Furthermore, we have achieved the IT objectives, as we did it in record time, while saving costs in infrastructures and systems.”</a:t>
              </a:r>
            </a:p>
            <a:p>
              <a:pPr defTabSz="914314">
                <a:spcBef>
                  <a:spcPts val="294"/>
                </a:spcBef>
              </a:pPr>
              <a:r>
                <a:rPr lang="en-US" sz="1372" kern="0" dirty="0">
                  <a:gradFill>
                    <a:gsLst>
                      <a:gs pos="98571">
                        <a:srgbClr val="505050"/>
                      </a:gs>
                      <a:gs pos="72857">
                        <a:srgbClr val="505050"/>
                      </a:gs>
                    </a:gsLst>
                    <a:lin ang="5400000" scaled="1"/>
                  </a:gradFill>
                  <a:latin typeface="Segoe UI"/>
                </a:rPr>
                <a:t>— Silvia Mosquera, CCO, Iberia Express</a:t>
              </a:r>
              <a:endParaRPr lang="en-US" sz="1567" kern="0" dirty="0">
                <a:gradFill>
                  <a:gsLst>
                    <a:gs pos="98571">
                      <a:srgbClr val="505050"/>
                    </a:gs>
                    <a:gs pos="72857">
                      <a:srgbClr val="505050"/>
                    </a:gs>
                  </a:gsLst>
                  <a:lin ang="5400000" scaled="1"/>
                </a:gradFill>
                <a:latin typeface="Segoe UI"/>
              </a:endParaRPr>
            </a:p>
          </p:txBody>
        </p:sp>
      </p:grpSp>
    </p:spTree>
    <p:extLst>
      <p:ext uri="{BB962C8B-B14F-4D97-AF65-F5344CB8AC3E}">
        <p14:creationId xmlns:p14="http://schemas.microsoft.com/office/powerpoint/2010/main" val="2437864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2C143C2-0958-49DE-8469-88279BEE7150}"/>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9901E4B-FA23-4B85-9BD5-A7F93CBBFCE4}"/>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F0CD534C-9165-45C8-B13B-F2847366EC75}"/>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FB21B69-F69E-46DD-8E21-780EDDEE83A1}"/>
              </a:ext>
            </a:extLst>
          </p:cNvPr>
          <p:cNvSpPr txBox="1"/>
          <p:nvPr/>
        </p:nvSpPr>
        <p:spPr>
          <a:xfrm>
            <a:off x="264907" y="2253759"/>
            <a:ext cx="3528891" cy="4529598"/>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The Canadian Broadcasting Corporation, branded as CBC/Radio-Canada, is Canada’s oldest broadcasting network. As a trusted news source, CBC/Radio-Canada wanted to a build an app that Canadians could access on mobile and desktop devices to get real-time results on the night of the 2015 federal election. The app needed to support millions of concurrent users without lag in both English and French. </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a:lnSpc>
                <a:spcPct val="90000"/>
              </a:lnSpc>
              <a:spcBef>
                <a:spcPts val="400"/>
              </a:spcBef>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CBC/Radio-Canada selected Azure, and specifically App Service, to develop and host its app. App Service enabled the broadcaster to scale its infrastructure across three different geographic regions and serve more than 3.6 billion requests during a six-hour period. The app was so successful that users took to social media to praise its performance.</a:t>
            </a:r>
          </a:p>
        </p:txBody>
      </p:sp>
      <p:sp>
        <p:nvSpPr>
          <p:cNvPr id="30" name="Title 4">
            <a:extLst>
              <a:ext uri="{FF2B5EF4-FFF2-40B4-BE49-F238E27FC236}">
                <a16:creationId xmlns:a16="http://schemas.microsoft.com/office/drawing/2014/main" id="{CFD27E03-EE38-4E65-A0A2-144123D9FF9B}"/>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6" spc="-100" dirty="0">
                <a:gradFill>
                  <a:gsLst>
                    <a:gs pos="14286">
                      <a:srgbClr val="FFFFFF"/>
                    </a:gs>
                    <a:gs pos="46000">
                      <a:srgbClr val="FFFFFF"/>
                    </a:gs>
                  </a:gsLst>
                  <a:lin ang="5400000" scaled="1"/>
                </a:gradFill>
                <a:latin typeface="Segoe UI Light" charset="0"/>
                <a:cs typeface="Segoe UI Light" charset="0"/>
              </a:rPr>
              <a:t>CBC/Radio-Canada</a:t>
            </a:r>
          </a:p>
        </p:txBody>
      </p:sp>
      <p:grpSp>
        <p:nvGrpSpPr>
          <p:cNvPr id="34" name="Group 33">
            <a:extLst>
              <a:ext uri="{FF2B5EF4-FFF2-40B4-BE49-F238E27FC236}">
                <a16:creationId xmlns:a16="http://schemas.microsoft.com/office/drawing/2014/main" id="{1F5C170D-D78B-4CD8-AC8F-8927692CBBE2}"/>
              </a:ext>
            </a:extLst>
          </p:cNvPr>
          <p:cNvGrpSpPr/>
          <p:nvPr/>
        </p:nvGrpSpPr>
        <p:grpSpPr>
          <a:xfrm>
            <a:off x="4865310" y="833026"/>
            <a:ext cx="6496337" cy="5191950"/>
            <a:chOff x="4958908" y="652356"/>
            <a:chExt cx="6526163" cy="5215786"/>
          </a:xfrm>
        </p:grpSpPr>
        <p:sp>
          <p:nvSpPr>
            <p:cNvPr id="36" name="Rectangle 35">
              <a:extLst>
                <a:ext uri="{FF2B5EF4-FFF2-40B4-BE49-F238E27FC236}">
                  <a16:creationId xmlns:a16="http://schemas.microsoft.com/office/drawing/2014/main" id="{CB5CA03E-8384-483E-8738-42467166655C}"/>
                </a:ext>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28FF0BD0-1BEF-4B4B-8506-3ED33DBE85A0}"/>
                </a:ext>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38" name="Rectangle 37">
              <a:extLst>
                <a:ext uri="{FF2B5EF4-FFF2-40B4-BE49-F238E27FC236}">
                  <a16:creationId xmlns:a16="http://schemas.microsoft.com/office/drawing/2014/main" id="{740297EE-63F9-435F-8505-7B169EFB4F3C}"/>
                </a:ext>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BOOSTED REPUTATION</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Social media posts praising the app helped </a:t>
              </a:r>
              <a:r>
                <a:rPr lang="en-US" sz="1567" b="1" kern="0" dirty="0">
                  <a:gradFill>
                    <a:gsLst>
                      <a:gs pos="98571">
                        <a:srgbClr val="505050"/>
                      </a:gs>
                      <a:gs pos="72857">
                        <a:srgbClr val="505050"/>
                      </a:gs>
                    </a:gsLst>
                    <a:lin ang="5400000" scaled="1"/>
                  </a:gradFill>
                  <a:latin typeface="Segoe UI"/>
                </a:rPr>
                <a:t>solidify the broadcaster’s reputation</a:t>
              </a:r>
              <a:r>
                <a:rPr lang="en-US" sz="1567" kern="0" dirty="0">
                  <a:gradFill>
                    <a:gsLst>
                      <a:gs pos="98571">
                        <a:srgbClr val="505050"/>
                      </a:gs>
                      <a:gs pos="72857">
                        <a:srgbClr val="505050"/>
                      </a:gs>
                    </a:gsLst>
                    <a:lin ang="5400000" scaled="1"/>
                  </a:gradFill>
                  <a:latin typeface="Segoe UI"/>
                </a:rPr>
                <a:t> as a cutting-edge, reliable news source</a:t>
              </a:r>
            </a:p>
          </p:txBody>
        </p:sp>
        <p:sp>
          <p:nvSpPr>
            <p:cNvPr id="39" name="Rectangle 38">
              <a:extLst>
                <a:ext uri="{FF2B5EF4-FFF2-40B4-BE49-F238E27FC236}">
                  <a16:creationId xmlns:a16="http://schemas.microsoft.com/office/drawing/2014/main" id="{DE93A44C-D493-4923-9E82-7DA410218297}"/>
                </a:ext>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TRUSTED RELIABILITY DESPITE HIGH VOLUMES </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By the end of the night, the election app had handled </a:t>
              </a:r>
              <a:r>
                <a:rPr lang="en-US" sz="1567" b="1" kern="0" dirty="0">
                  <a:gradFill>
                    <a:gsLst>
                      <a:gs pos="98571">
                        <a:srgbClr val="505050"/>
                      </a:gs>
                      <a:gs pos="72857">
                        <a:srgbClr val="505050"/>
                      </a:gs>
                    </a:gsLst>
                    <a:lin ang="5400000" scaled="1"/>
                  </a:gradFill>
                  <a:latin typeface="Segoe UI"/>
                </a:rPr>
                <a:t>3.6 billion requests</a:t>
              </a:r>
              <a:r>
                <a:rPr lang="en-US" sz="1567" kern="0" dirty="0">
                  <a:gradFill>
                    <a:gsLst>
                      <a:gs pos="98571">
                        <a:srgbClr val="505050"/>
                      </a:gs>
                      <a:gs pos="72857">
                        <a:srgbClr val="505050"/>
                      </a:gs>
                    </a:gsLst>
                    <a:lin ang="5400000" scaled="1"/>
                  </a:gradFill>
                  <a:latin typeface="Segoe UI"/>
                </a:rPr>
                <a:t> with peaks of </a:t>
              </a:r>
              <a:r>
                <a:rPr lang="en-US" sz="1567" b="1" kern="0" dirty="0">
                  <a:gradFill>
                    <a:gsLst>
                      <a:gs pos="98571">
                        <a:srgbClr val="505050"/>
                      </a:gs>
                      <a:gs pos="72857">
                        <a:srgbClr val="505050"/>
                      </a:gs>
                    </a:gsLst>
                    <a:lin ang="5400000" scaled="1"/>
                  </a:gradFill>
                  <a:latin typeface="Segoe UI"/>
                </a:rPr>
                <a:t>more than 800,000 requests per second</a:t>
              </a:r>
              <a:endParaRPr lang="en-US" sz="1567" kern="0" dirty="0">
                <a:gradFill>
                  <a:gsLst>
                    <a:gs pos="98571">
                      <a:srgbClr val="505050"/>
                    </a:gs>
                    <a:gs pos="72857">
                      <a:srgbClr val="505050"/>
                    </a:gs>
                  </a:gsLst>
                  <a:lin ang="5400000" scaled="1"/>
                </a:gradFill>
                <a:latin typeface="Segoe UI"/>
              </a:endParaRPr>
            </a:p>
          </p:txBody>
        </p:sp>
        <p:sp>
          <p:nvSpPr>
            <p:cNvPr id="40" name="Rectangle 39">
              <a:extLst>
                <a:ext uri="{FF2B5EF4-FFF2-40B4-BE49-F238E27FC236}">
                  <a16:creationId xmlns:a16="http://schemas.microsoft.com/office/drawing/2014/main" id="{09D99F57-C7AF-493A-B17E-429DC6B2AEC3}"/>
                </a:ext>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SIGNIFICANT SCALABILITY</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App Service enabled CBC/Radio-Canada to scale its app to </a:t>
              </a:r>
              <a:r>
                <a:rPr lang="en-US" sz="1567" b="1" kern="0" dirty="0">
                  <a:gradFill>
                    <a:gsLst>
                      <a:gs pos="98571">
                        <a:srgbClr val="505050"/>
                      </a:gs>
                      <a:gs pos="72857">
                        <a:srgbClr val="505050"/>
                      </a:gs>
                    </a:gsLst>
                    <a:lin ang="5400000" scaled="1"/>
                  </a:gradFill>
                  <a:latin typeface="Segoe UI"/>
                </a:rPr>
                <a:t>three different regions </a:t>
              </a:r>
              <a:r>
                <a:rPr lang="en-US" sz="1567" kern="0" dirty="0">
                  <a:gradFill>
                    <a:gsLst>
                      <a:gs pos="98571">
                        <a:srgbClr val="505050"/>
                      </a:gs>
                      <a:gs pos="72857">
                        <a:srgbClr val="505050"/>
                      </a:gs>
                    </a:gsLst>
                    <a:lin ang="5400000" scaled="1"/>
                  </a:gradFill>
                  <a:latin typeface="Segoe UI"/>
                </a:rPr>
                <a:t>and</a:t>
              </a:r>
              <a:r>
                <a:rPr lang="en-US" sz="1567" b="1" kern="0" dirty="0">
                  <a:gradFill>
                    <a:gsLst>
                      <a:gs pos="98571">
                        <a:srgbClr val="505050"/>
                      </a:gs>
                      <a:gs pos="72857">
                        <a:srgbClr val="505050"/>
                      </a:gs>
                    </a:gsLst>
                    <a:lin ang="5400000" scaled="1"/>
                  </a:gradFill>
                  <a:latin typeface="Segoe UI"/>
                </a:rPr>
                <a:t> </a:t>
              </a:r>
              <a:r>
                <a:rPr lang="en-US" sz="1567" kern="0" dirty="0">
                  <a:gradFill>
                    <a:gsLst>
                      <a:gs pos="98571">
                        <a:srgbClr val="505050"/>
                      </a:gs>
                      <a:gs pos="72857">
                        <a:srgbClr val="505050"/>
                      </a:gs>
                    </a:gsLst>
                    <a:lin ang="5400000" scaled="1"/>
                  </a:gradFill>
                  <a:latin typeface="Segoe UI"/>
                </a:rPr>
                <a:t>utilize close to </a:t>
              </a:r>
              <a:r>
                <a:rPr lang="en-US" sz="1567" b="1" kern="0" dirty="0">
                  <a:gradFill>
                    <a:gsLst>
                      <a:gs pos="98571">
                        <a:srgbClr val="505050"/>
                      </a:gs>
                      <a:gs pos="72857">
                        <a:srgbClr val="505050"/>
                      </a:gs>
                    </a:gsLst>
                    <a:lin ang="5400000" scaled="1"/>
                  </a:gradFill>
                  <a:latin typeface="Segoe UI"/>
                </a:rPr>
                <a:t>1,300 compute cores</a:t>
              </a:r>
            </a:p>
          </p:txBody>
        </p:sp>
        <p:grpSp>
          <p:nvGrpSpPr>
            <p:cNvPr id="41" name="Group 40">
              <a:extLst>
                <a:ext uri="{FF2B5EF4-FFF2-40B4-BE49-F238E27FC236}">
                  <a16:creationId xmlns:a16="http://schemas.microsoft.com/office/drawing/2014/main" id="{2913C0C5-7B7F-45A9-BA31-0BFA872038BB}"/>
                </a:ext>
              </a:extLst>
            </p:cNvPr>
            <p:cNvGrpSpPr/>
            <p:nvPr>
              <p:custDataLst>
                <p:tags r:id="rId1"/>
              </p:custDataLst>
            </p:nvPr>
          </p:nvGrpSpPr>
          <p:grpSpPr>
            <a:xfrm>
              <a:off x="4994716" y="1393159"/>
              <a:ext cx="1314705" cy="939956"/>
              <a:chOff x="6322241" y="1406624"/>
              <a:chExt cx="2088959" cy="1493514"/>
            </a:xfrm>
          </p:grpSpPr>
          <p:pic>
            <p:nvPicPr>
              <p:cNvPr id="43" name="Picture 2" descr="\\MAGNUM\Projects\Microsoft\Cloud Power FY12\Design\Icons\PNGs\Server_2.png">
                <a:extLst>
                  <a:ext uri="{FF2B5EF4-FFF2-40B4-BE49-F238E27FC236}">
                    <a16:creationId xmlns:a16="http://schemas.microsoft.com/office/drawing/2014/main" id="{B85259E1-D0C9-40B9-B70F-FC5F71D7DC4A}"/>
                  </a:ext>
                </a:extLst>
              </p:cNvPr>
              <p:cNvPicPr>
                <a:picLocks noChangeAspect="1" noChangeArrowheads="1"/>
              </p:cNvPicPr>
              <p:nvPr/>
            </p:nvPicPr>
            <p:blipFill>
              <a:blip r:embed="rId4" cstate="print">
                <a:lum bright="100000"/>
              </a:blip>
              <a:srcRect/>
              <a:stretch>
                <a:fillRect/>
              </a:stretch>
            </p:blipFill>
            <p:spPr bwMode="auto">
              <a:xfrm flipH="1">
                <a:off x="6322241" y="1406624"/>
                <a:ext cx="1206070" cy="1206070"/>
              </a:xfrm>
              <a:prstGeom prst="rect">
                <a:avLst/>
              </a:prstGeom>
              <a:noFill/>
            </p:spPr>
          </p:pic>
          <p:pic>
            <p:nvPicPr>
              <p:cNvPr id="44" name="Picture 2" descr="\\MAGNUM\Projects\Microsoft\Cloud Power FY12\Design\Icons\PNGs\Server_2.png">
                <a:extLst>
                  <a:ext uri="{FF2B5EF4-FFF2-40B4-BE49-F238E27FC236}">
                    <a16:creationId xmlns:a16="http://schemas.microsoft.com/office/drawing/2014/main" id="{511BA216-35E2-4B84-AA5F-5F57D8879F4E}"/>
                  </a:ext>
                </a:extLst>
              </p:cNvPr>
              <p:cNvPicPr>
                <a:picLocks noChangeAspect="1" noChangeArrowheads="1"/>
              </p:cNvPicPr>
              <p:nvPr/>
            </p:nvPicPr>
            <p:blipFill>
              <a:blip r:embed="rId4" cstate="print">
                <a:lum bright="100000"/>
              </a:blip>
              <a:srcRect/>
              <a:stretch>
                <a:fillRect/>
              </a:stretch>
            </p:blipFill>
            <p:spPr bwMode="auto">
              <a:xfrm flipH="1">
                <a:off x="6623758" y="1524567"/>
                <a:ext cx="1206070" cy="1206070"/>
              </a:xfrm>
              <a:prstGeom prst="rect">
                <a:avLst/>
              </a:prstGeom>
              <a:noFill/>
            </p:spPr>
          </p:pic>
          <p:pic>
            <p:nvPicPr>
              <p:cNvPr id="45" name="Picture 2" descr="\\MAGNUM\Projects\Microsoft\Cloud Power FY12\Design\Icons\PNGs\Server_2.png">
                <a:extLst>
                  <a:ext uri="{FF2B5EF4-FFF2-40B4-BE49-F238E27FC236}">
                    <a16:creationId xmlns:a16="http://schemas.microsoft.com/office/drawing/2014/main" id="{693C884A-D5CA-4C86-B0D8-6411D3BEF8B5}"/>
                  </a:ext>
                </a:extLst>
              </p:cNvPr>
              <p:cNvPicPr>
                <a:picLocks noChangeAspect="1" noChangeArrowheads="1"/>
              </p:cNvPicPr>
              <p:nvPr/>
            </p:nvPicPr>
            <p:blipFill>
              <a:blip r:embed="rId4" cstate="print">
                <a:lum bright="100000"/>
              </a:blip>
              <a:srcRect/>
              <a:stretch>
                <a:fillRect/>
              </a:stretch>
            </p:blipFill>
            <p:spPr bwMode="auto">
              <a:xfrm flipH="1">
                <a:off x="6925276" y="1605466"/>
                <a:ext cx="1206070" cy="1206070"/>
              </a:xfrm>
              <a:prstGeom prst="rect">
                <a:avLst/>
              </a:prstGeom>
              <a:noFill/>
            </p:spPr>
          </p:pic>
          <p:pic>
            <p:nvPicPr>
              <p:cNvPr id="46" name="Picture 2" descr="\\MAGNUM\Projects\Microsoft\Cloud Power FY12\Design\Icons\PNGs\Server_2.png">
                <a:extLst>
                  <a:ext uri="{FF2B5EF4-FFF2-40B4-BE49-F238E27FC236}">
                    <a16:creationId xmlns:a16="http://schemas.microsoft.com/office/drawing/2014/main" id="{2F05CA2C-8031-41DC-8824-2EA296923C75}"/>
                  </a:ext>
                </a:extLst>
              </p:cNvPr>
              <p:cNvPicPr>
                <a:picLocks noChangeAspect="1" noChangeArrowheads="1"/>
              </p:cNvPicPr>
              <p:nvPr/>
            </p:nvPicPr>
            <p:blipFill>
              <a:blip r:embed="rId4" cstate="print">
                <a:lum bright="100000"/>
              </a:blip>
              <a:srcRect/>
              <a:stretch>
                <a:fillRect/>
              </a:stretch>
            </p:blipFill>
            <p:spPr bwMode="auto">
              <a:xfrm flipH="1">
                <a:off x="7205130" y="1694068"/>
                <a:ext cx="1206070" cy="1206070"/>
              </a:xfrm>
              <a:prstGeom prst="rect">
                <a:avLst/>
              </a:prstGeom>
              <a:noFill/>
            </p:spPr>
          </p:pic>
        </p:grpSp>
        <p:sp>
          <p:nvSpPr>
            <p:cNvPr id="42" name="Rectangle 41">
              <a:extLst>
                <a:ext uri="{FF2B5EF4-FFF2-40B4-BE49-F238E27FC236}">
                  <a16:creationId xmlns:a16="http://schemas.microsoft.com/office/drawing/2014/main" id="{08C9070B-439E-493F-A9DE-401A8CD1FD3D}"/>
                </a:ext>
              </a:extLst>
            </p:cNvPr>
            <p:cNvSpPr/>
            <p:nvPr/>
          </p:nvSpPr>
          <p:spPr>
            <a:xfrm>
              <a:off x="6265667" y="1509194"/>
              <a:ext cx="4895165" cy="697156"/>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Canadian broadcaster launches real-time election app to resounding praise</a:t>
              </a:r>
            </a:p>
          </p:txBody>
        </p:sp>
      </p:grpSp>
      <p:pic>
        <p:nvPicPr>
          <p:cNvPr id="22" name="Picture 2" descr="Image result for cbc radio canada logo">
            <a:extLst>
              <a:ext uri="{FF2B5EF4-FFF2-40B4-BE49-F238E27FC236}">
                <a16:creationId xmlns:a16="http://schemas.microsoft.com/office/drawing/2014/main" id="{7537A1A6-DE2A-4C56-B6F0-E4FC01F85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45" y="486656"/>
            <a:ext cx="3265665" cy="59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307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2C143C2-0958-49DE-8469-88279BEE7150}"/>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9901E4B-FA23-4B85-9BD5-A7F93CBBFCE4}"/>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F0CD534C-9165-45C8-B13B-F2847366EC75}"/>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FB21B69-F69E-46DD-8E21-780EDDEE83A1}"/>
              </a:ext>
            </a:extLst>
          </p:cNvPr>
          <p:cNvSpPr txBox="1"/>
          <p:nvPr/>
        </p:nvSpPr>
        <p:spPr>
          <a:xfrm>
            <a:off x="264907" y="2679916"/>
            <a:ext cx="3612647" cy="4149674"/>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Nine Entertainment Company (NEC) is one of Australia's leading media groups. To align with the times, NEC’s news outlet, 9NEWS, wanted a mobile app that would deliver the latest location-specific news to its subscribers. The app needed to process 100,000s of concurrent requests and deliver up-to-date push notifications based on subscribers’ chosen topics without overwhelming NEC’s servers.</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a:lnSpc>
                <a:spcPct val="90000"/>
              </a:lnSpc>
              <a:spcBef>
                <a:spcPts val="400"/>
              </a:spcBef>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NEC relied on Azure App Service, and specifically its Mobile Apps solution, to develop the 9NEWS Alerts app. The app scans 9NEWS’s website every 60 seconds for the latest updates. It then uses Mobile Apps’ auto scaling feature to send personalized notifications with minimum lag. </a:t>
            </a:r>
            <a:endParaRPr lang="en-US" sz="1371" dirty="0">
              <a:solidFill>
                <a:srgbClr val="FF0000"/>
              </a:solidFill>
              <a:latin typeface="Segoe UI" panose="020B0502040204020203" pitchFamily="34" charset="0"/>
              <a:cs typeface="Segoe UI" panose="020B0502040204020203" pitchFamily="34" charset="0"/>
            </a:endParaRPr>
          </a:p>
        </p:txBody>
      </p:sp>
      <p:sp>
        <p:nvSpPr>
          <p:cNvPr id="30" name="Title 4">
            <a:extLst>
              <a:ext uri="{FF2B5EF4-FFF2-40B4-BE49-F238E27FC236}">
                <a16:creationId xmlns:a16="http://schemas.microsoft.com/office/drawing/2014/main" id="{CFD27E03-EE38-4E65-A0A2-144123D9FF9B}"/>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7" spc="-100" dirty="0">
                <a:gradFill>
                  <a:gsLst>
                    <a:gs pos="14286">
                      <a:srgbClr val="FFFFFF"/>
                    </a:gs>
                    <a:gs pos="46000">
                      <a:srgbClr val="FFFFFF"/>
                    </a:gs>
                  </a:gsLst>
                  <a:lin ang="5400000" scaled="1"/>
                </a:gradFill>
                <a:latin typeface="Segoe UI Light" charset="0"/>
                <a:cs typeface="Segoe UI Light" charset="0"/>
              </a:rPr>
              <a:t>Nine Entertainment Company</a:t>
            </a:r>
          </a:p>
        </p:txBody>
      </p:sp>
      <p:grpSp>
        <p:nvGrpSpPr>
          <p:cNvPr id="33" name="Group 32">
            <a:extLst>
              <a:ext uri="{FF2B5EF4-FFF2-40B4-BE49-F238E27FC236}">
                <a16:creationId xmlns:a16="http://schemas.microsoft.com/office/drawing/2014/main" id="{78F8BD87-C310-4A7C-A79A-FB5E9ECA27A5}"/>
              </a:ext>
            </a:extLst>
          </p:cNvPr>
          <p:cNvGrpSpPr/>
          <p:nvPr/>
        </p:nvGrpSpPr>
        <p:grpSpPr>
          <a:xfrm>
            <a:off x="4388465" y="270866"/>
            <a:ext cx="7450028" cy="6413836"/>
            <a:chOff x="4535756" y="291298"/>
            <a:chExt cx="7599417" cy="6542447"/>
          </a:xfrm>
        </p:grpSpPr>
        <p:grpSp>
          <p:nvGrpSpPr>
            <p:cNvPr id="34" name="Group 33">
              <a:extLst>
                <a:ext uri="{FF2B5EF4-FFF2-40B4-BE49-F238E27FC236}">
                  <a16:creationId xmlns:a16="http://schemas.microsoft.com/office/drawing/2014/main" id="{1F5C170D-D78B-4CD8-AC8F-8927692CBBE2}"/>
                </a:ext>
              </a:extLst>
            </p:cNvPr>
            <p:cNvGrpSpPr/>
            <p:nvPr/>
          </p:nvGrpSpPr>
          <p:grpSpPr>
            <a:xfrm>
              <a:off x="5022163" y="291298"/>
              <a:ext cx="6626602" cy="5296059"/>
              <a:chOff x="4958908" y="652356"/>
              <a:chExt cx="6526163" cy="5215786"/>
            </a:xfrm>
          </p:grpSpPr>
          <p:sp>
            <p:nvSpPr>
              <p:cNvPr id="36" name="Rectangle 35">
                <a:extLst>
                  <a:ext uri="{FF2B5EF4-FFF2-40B4-BE49-F238E27FC236}">
                    <a16:creationId xmlns:a16="http://schemas.microsoft.com/office/drawing/2014/main" id="{CB5CA03E-8384-483E-8738-42467166655C}"/>
                  </a:ext>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28FF0BD0-1BEF-4B4B-8506-3ED33DBE85A0}"/>
                  </a:ext>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38" name="Rectangle 37">
                <a:extLst>
                  <a:ext uri="{FF2B5EF4-FFF2-40B4-BE49-F238E27FC236}">
                    <a16:creationId xmlns:a16="http://schemas.microsoft.com/office/drawing/2014/main" id="{740297EE-63F9-435F-8505-7B169EFB4F3C}"/>
                  </a:ext>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TIME AND COST SAVINGS</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Powerful, familiar tools from App Service helped NEC </a:t>
                </a:r>
                <a:r>
                  <a:rPr lang="en-US" sz="1567" b="1" kern="0" dirty="0">
                    <a:gradFill>
                      <a:gsLst>
                        <a:gs pos="98571">
                          <a:srgbClr val="505050"/>
                        </a:gs>
                        <a:gs pos="72857">
                          <a:srgbClr val="505050"/>
                        </a:gs>
                      </a:gsLst>
                      <a:lin ang="5400000" scaled="1"/>
                    </a:gradFill>
                    <a:latin typeface="Segoe UI"/>
                  </a:rPr>
                  <a:t>compress development cycles, cut time-to-market, and boost cost savings</a:t>
                </a:r>
              </a:p>
            </p:txBody>
          </p:sp>
          <p:sp>
            <p:nvSpPr>
              <p:cNvPr id="39" name="Rectangle 38">
                <a:extLst>
                  <a:ext uri="{FF2B5EF4-FFF2-40B4-BE49-F238E27FC236}">
                    <a16:creationId xmlns:a16="http://schemas.microsoft.com/office/drawing/2014/main" id="{DE93A44C-D493-4923-9E82-7DA410218297}"/>
                  </a:ext>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INTUITIVE INTEGRATION</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Integration among Mobile Apps, Xamarin, and NEC’s native code helped </a:t>
                </a:r>
                <a:r>
                  <a:rPr lang="en-US" sz="1567" b="1" kern="0" dirty="0">
                    <a:gradFill>
                      <a:gsLst>
                        <a:gs pos="98571">
                          <a:srgbClr val="505050"/>
                        </a:gs>
                        <a:gs pos="72857">
                          <a:srgbClr val="505050"/>
                        </a:gs>
                      </a:gsLst>
                      <a:lin ang="5400000" scaled="1"/>
                    </a:gradFill>
                    <a:latin typeface="Segoe UI"/>
                  </a:rPr>
                  <a:t>simplify the development process</a:t>
                </a:r>
              </a:p>
            </p:txBody>
          </p:sp>
          <p:sp>
            <p:nvSpPr>
              <p:cNvPr id="40" name="Rectangle 39">
                <a:extLst>
                  <a:ext uri="{FF2B5EF4-FFF2-40B4-BE49-F238E27FC236}">
                    <a16:creationId xmlns:a16="http://schemas.microsoft.com/office/drawing/2014/main" id="{09D99F57-C7AF-493A-B17E-429DC6B2AEC3}"/>
                  </a:ext>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MINIMUM LATENCY WITH AUTO SCALING</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The news app uses Mobile App’s auto scaling feature to deliver </a:t>
                </a:r>
                <a:r>
                  <a:rPr lang="en-US" sz="1567" b="1" kern="0" dirty="0">
                    <a:gradFill>
                      <a:gsLst>
                        <a:gs pos="98571">
                          <a:srgbClr val="505050"/>
                        </a:gs>
                        <a:gs pos="72857">
                          <a:srgbClr val="505050"/>
                        </a:gs>
                      </a:gsLst>
                      <a:lin ang="5400000" scaled="1"/>
                    </a:gradFill>
                    <a:latin typeface="Segoe UI"/>
                  </a:rPr>
                  <a:t>30,000 to 200,000</a:t>
                </a:r>
                <a:r>
                  <a:rPr lang="en-US" sz="1567" kern="0" dirty="0">
                    <a:gradFill>
                      <a:gsLst>
                        <a:gs pos="98571">
                          <a:srgbClr val="505050"/>
                        </a:gs>
                        <a:gs pos="72857">
                          <a:srgbClr val="505050"/>
                        </a:gs>
                      </a:gsLst>
                      <a:lin ang="5400000" scaled="1"/>
                    </a:gradFill>
                    <a:latin typeface="Segoe UI"/>
                  </a:rPr>
                  <a:t> geo-specific notifications each hour without lag</a:t>
                </a:r>
              </a:p>
            </p:txBody>
          </p:sp>
          <p:grpSp>
            <p:nvGrpSpPr>
              <p:cNvPr id="41" name="Group 40">
                <a:extLst>
                  <a:ext uri="{FF2B5EF4-FFF2-40B4-BE49-F238E27FC236}">
                    <a16:creationId xmlns:a16="http://schemas.microsoft.com/office/drawing/2014/main" id="{2913C0C5-7B7F-45A9-BA31-0BFA872038BB}"/>
                  </a:ext>
                </a:extLst>
              </p:cNvPr>
              <p:cNvGrpSpPr/>
              <p:nvPr>
                <p:custDataLst>
                  <p:tags r:id="rId1"/>
                </p:custDataLst>
              </p:nvPr>
            </p:nvGrpSpPr>
            <p:grpSpPr>
              <a:xfrm>
                <a:off x="4994716" y="1393159"/>
                <a:ext cx="1314705" cy="939956"/>
                <a:chOff x="6322241" y="1406624"/>
                <a:chExt cx="2088959" cy="1493514"/>
              </a:xfrm>
            </p:grpSpPr>
            <p:pic>
              <p:nvPicPr>
                <p:cNvPr id="43" name="Picture 2" descr="\\MAGNUM\Projects\Microsoft\Cloud Power FY12\Design\Icons\PNGs\Server_2.png">
                  <a:extLst>
                    <a:ext uri="{FF2B5EF4-FFF2-40B4-BE49-F238E27FC236}">
                      <a16:creationId xmlns:a16="http://schemas.microsoft.com/office/drawing/2014/main" id="{B85259E1-D0C9-40B9-B70F-FC5F71D7DC4A}"/>
                    </a:ext>
                  </a:extLst>
                </p:cNvPr>
                <p:cNvPicPr>
                  <a:picLocks noChangeAspect="1" noChangeArrowheads="1"/>
                </p:cNvPicPr>
                <p:nvPr/>
              </p:nvPicPr>
              <p:blipFill>
                <a:blip r:embed="rId4" cstate="print">
                  <a:lum bright="100000"/>
                </a:blip>
                <a:srcRect/>
                <a:stretch>
                  <a:fillRect/>
                </a:stretch>
              </p:blipFill>
              <p:spPr bwMode="auto">
                <a:xfrm flipH="1">
                  <a:off x="6322241" y="1406624"/>
                  <a:ext cx="1206070" cy="1206070"/>
                </a:xfrm>
                <a:prstGeom prst="rect">
                  <a:avLst/>
                </a:prstGeom>
                <a:noFill/>
              </p:spPr>
            </p:pic>
            <p:pic>
              <p:nvPicPr>
                <p:cNvPr id="44" name="Picture 2" descr="\\MAGNUM\Projects\Microsoft\Cloud Power FY12\Design\Icons\PNGs\Server_2.png">
                  <a:extLst>
                    <a:ext uri="{FF2B5EF4-FFF2-40B4-BE49-F238E27FC236}">
                      <a16:creationId xmlns:a16="http://schemas.microsoft.com/office/drawing/2014/main" id="{511BA216-35E2-4B84-AA5F-5F57D8879F4E}"/>
                    </a:ext>
                  </a:extLst>
                </p:cNvPr>
                <p:cNvPicPr>
                  <a:picLocks noChangeAspect="1" noChangeArrowheads="1"/>
                </p:cNvPicPr>
                <p:nvPr/>
              </p:nvPicPr>
              <p:blipFill>
                <a:blip r:embed="rId4" cstate="print">
                  <a:lum bright="100000"/>
                </a:blip>
                <a:srcRect/>
                <a:stretch>
                  <a:fillRect/>
                </a:stretch>
              </p:blipFill>
              <p:spPr bwMode="auto">
                <a:xfrm flipH="1">
                  <a:off x="6623758" y="1524567"/>
                  <a:ext cx="1206070" cy="1206070"/>
                </a:xfrm>
                <a:prstGeom prst="rect">
                  <a:avLst/>
                </a:prstGeom>
                <a:noFill/>
              </p:spPr>
            </p:pic>
            <p:pic>
              <p:nvPicPr>
                <p:cNvPr id="45" name="Picture 2" descr="\\MAGNUM\Projects\Microsoft\Cloud Power FY12\Design\Icons\PNGs\Server_2.png">
                  <a:extLst>
                    <a:ext uri="{FF2B5EF4-FFF2-40B4-BE49-F238E27FC236}">
                      <a16:creationId xmlns:a16="http://schemas.microsoft.com/office/drawing/2014/main" id="{693C884A-D5CA-4C86-B0D8-6411D3BEF8B5}"/>
                    </a:ext>
                  </a:extLst>
                </p:cNvPr>
                <p:cNvPicPr>
                  <a:picLocks noChangeAspect="1" noChangeArrowheads="1"/>
                </p:cNvPicPr>
                <p:nvPr/>
              </p:nvPicPr>
              <p:blipFill>
                <a:blip r:embed="rId4" cstate="print">
                  <a:lum bright="100000"/>
                </a:blip>
                <a:srcRect/>
                <a:stretch>
                  <a:fillRect/>
                </a:stretch>
              </p:blipFill>
              <p:spPr bwMode="auto">
                <a:xfrm flipH="1">
                  <a:off x="6925276" y="1605466"/>
                  <a:ext cx="1206070" cy="1206070"/>
                </a:xfrm>
                <a:prstGeom prst="rect">
                  <a:avLst/>
                </a:prstGeom>
                <a:noFill/>
              </p:spPr>
            </p:pic>
            <p:pic>
              <p:nvPicPr>
                <p:cNvPr id="46" name="Picture 2" descr="\\MAGNUM\Projects\Microsoft\Cloud Power FY12\Design\Icons\PNGs\Server_2.png">
                  <a:extLst>
                    <a:ext uri="{FF2B5EF4-FFF2-40B4-BE49-F238E27FC236}">
                      <a16:creationId xmlns:a16="http://schemas.microsoft.com/office/drawing/2014/main" id="{2F05CA2C-8031-41DC-8824-2EA296923C75}"/>
                    </a:ext>
                  </a:extLst>
                </p:cNvPr>
                <p:cNvPicPr>
                  <a:picLocks noChangeAspect="1" noChangeArrowheads="1"/>
                </p:cNvPicPr>
                <p:nvPr/>
              </p:nvPicPr>
              <p:blipFill>
                <a:blip r:embed="rId4" cstate="print">
                  <a:lum bright="100000"/>
                </a:blip>
                <a:srcRect/>
                <a:stretch>
                  <a:fillRect/>
                </a:stretch>
              </p:blipFill>
              <p:spPr bwMode="auto">
                <a:xfrm flipH="1">
                  <a:off x="7205130" y="1694068"/>
                  <a:ext cx="1206070" cy="1206070"/>
                </a:xfrm>
                <a:prstGeom prst="rect">
                  <a:avLst/>
                </a:prstGeom>
                <a:noFill/>
              </p:spPr>
            </p:pic>
          </p:grpSp>
          <p:sp>
            <p:nvSpPr>
              <p:cNvPr id="42" name="Rectangle 41">
                <a:extLst>
                  <a:ext uri="{FF2B5EF4-FFF2-40B4-BE49-F238E27FC236}">
                    <a16:creationId xmlns:a16="http://schemas.microsoft.com/office/drawing/2014/main" id="{08C9070B-439E-493F-A9DE-401A8CD1FD3D}"/>
                  </a:ext>
                </a:extLst>
              </p:cNvPr>
              <p:cNvSpPr/>
              <p:nvPr/>
            </p:nvSpPr>
            <p:spPr>
              <a:xfrm>
                <a:off x="6265667" y="1509194"/>
                <a:ext cx="4895165" cy="697156"/>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Media group delivers geo-specific news notifications to subscribers nationwide</a:t>
                </a:r>
              </a:p>
            </p:txBody>
          </p:sp>
        </p:grpSp>
        <p:sp>
          <p:nvSpPr>
            <p:cNvPr id="35" name="Rectangle 34">
              <a:extLst>
                <a:ext uri="{FF2B5EF4-FFF2-40B4-BE49-F238E27FC236}">
                  <a16:creationId xmlns:a16="http://schemas.microsoft.com/office/drawing/2014/main" id="{59CC95D6-E870-4F56-BD15-1CBEFAC3FB4D}"/>
                </a:ext>
              </a:extLst>
            </p:cNvPr>
            <p:cNvSpPr/>
            <p:nvPr/>
          </p:nvSpPr>
          <p:spPr>
            <a:xfrm>
              <a:off x="4535756" y="5749217"/>
              <a:ext cx="7599417" cy="1084528"/>
            </a:xfrm>
            <a:prstGeom prst="rect">
              <a:avLst/>
            </a:prstGeom>
          </p:spPr>
          <p:txBody>
            <a:bodyPr wrap="square">
              <a:spAutoFit/>
            </a:bodyPr>
            <a:lstStyle/>
            <a:p>
              <a:pPr defTabSz="914314">
                <a:spcBef>
                  <a:spcPts val="294"/>
                </a:spcBef>
              </a:pPr>
              <a:r>
                <a:rPr lang="en-US" sz="1567" kern="0" dirty="0">
                  <a:gradFill>
                    <a:gsLst>
                      <a:gs pos="98571">
                        <a:srgbClr val="505050"/>
                      </a:gs>
                      <a:gs pos="72857">
                        <a:srgbClr val="505050"/>
                      </a:gs>
                    </a:gsLst>
                    <a:lin ang="5400000" scaled="1"/>
                  </a:gradFill>
                  <a:latin typeface="Segoe UI"/>
                </a:rPr>
                <a:t>“…[the deciding factor was the] Mobile Apps toolset, such as push notifications and its many other powerful but easy-to-use features, like auto scaling. As far as tools go, they are extremely low friction.”</a:t>
              </a:r>
            </a:p>
            <a:p>
              <a:pPr defTabSz="914314">
                <a:spcBef>
                  <a:spcPts val="294"/>
                </a:spcBef>
              </a:pPr>
              <a:r>
                <a:rPr lang="en-US" sz="1372" kern="0" dirty="0">
                  <a:gradFill>
                    <a:gsLst>
                      <a:gs pos="98571">
                        <a:srgbClr val="505050"/>
                      </a:gs>
                      <a:gs pos="72857">
                        <a:srgbClr val="505050"/>
                      </a:gs>
                    </a:gsLst>
                    <a:lin ang="5400000" scaled="1"/>
                  </a:gradFill>
                  <a:latin typeface="Segoe UI"/>
                </a:rPr>
                <a:t>— Wayne Schwebel, Software Architect/Team Lead, Nine Entertainment Company (NEC)</a:t>
              </a:r>
              <a:endParaRPr lang="en-US" sz="1567" kern="0" dirty="0">
                <a:gradFill>
                  <a:gsLst>
                    <a:gs pos="98571">
                      <a:srgbClr val="505050"/>
                    </a:gs>
                    <a:gs pos="72857">
                      <a:srgbClr val="505050"/>
                    </a:gs>
                  </a:gsLst>
                  <a:lin ang="5400000" scaled="1"/>
                </a:gradFill>
                <a:latin typeface="Segoe UI"/>
              </a:endParaRPr>
            </a:p>
          </p:txBody>
        </p:sp>
      </p:grpSp>
      <p:pic>
        <p:nvPicPr>
          <p:cNvPr id="22" name="Picture 2" descr="http://www.mitchamcouncil.sa.gov.au/webdata/resources/files/9_Logo_Colour_RGB.jpg">
            <a:extLst>
              <a:ext uri="{FF2B5EF4-FFF2-40B4-BE49-F238E27FC236}">
                <a16:creationId xmlns:a16="http://schemas.microsoft.com/office/drawing/2014/main" id="{C8C2F107-052A-49B5-840B-6BF1F976A1A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4962" y="307713"/>
            <a:ext cx="1905033" cy="95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6184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3BA147C-BA45-4D58-8368-91560B9FE0EE}"/>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ADC75904-F288-46C0-BBF1-447873232100}"/>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E5BEA274-699D-441A-9C46-2DC843FC0ED8}"/>
              </a:ext>
            </a:extLst>
          </p:cNvPr>
          <p:cNvPicPr>
            <a:picLocks noChangeAspect="1"/>
          </p:cNvPicPr>
          <p:nvPr/>
        </p:nvPicPr>
        <p:blipFill>
          <a:blip r:embed="rId4"/>
          <a:stretch>
            <a:fillRect/>
          </a:stretch>
        </p:blipFill>
        <p:spPr>
          <a:xfrm>
            <a:off x="1001031" y="370474"/>
            <a:ext cx="2032895" cy="829982"/>
          </a:xfrm>
          <a:prstGeom prst="rect">
            <a:avLst/>
          </a:prstGeom>
        </p:spPr>
      </p:pic>
      <p:sp>
        <p:nvSpPr>
          <p:cNvPr id="35" name="TextBox 34">
            <a:extLst>
              <a:ext uri="{FF2B5EF4-FFF2-40B4-BE49-F238E27FC236}">
                <a16:creationId xmlns:a16="http://schemas.microsoft.com/office/drawing/2014/main" id="{5EFE0D2C-6DE5-48C2-B3C9-610C451609F1}"/>
              </a:ext>
            </a:extLst>
          </p:cNvPr>
          <p:cNvSpPr txBox="1"/>
          <p:nvPr/>
        </p:nvSpPr>
        <p:spPr>
          <a:xfrm>
            <a:off x="264907" y="2253759"/>
            <a:ext cx="3612647" cy="4049099"/>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Jet is a U.S.-based online retail startup. Its distinguishing feature is a "real-time pricing algorithm" that aims to gauge the true marginal cost of getting a product </a:t>
            </a:r>
            <a:b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b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to the customer. As a direct competitor to Amazon, Jet sought aggressive growth during its initial 18-36 months—and needed a reliable online sales channel to meet that demand.</a:t>
            </a:r>
          </a:p>
          <a:p>
            <a:pPr defTabSz="914049" fontAlgn="base">
              <a:lnSpc>
                <a:spcPct val="90000"/>
              </a:lnSpc>
              <a:spcBef>
                <a:spcPts val="400"/>
              </a:spcBef>
              <a:buClr>
                <a:prstClr val="white"/>
              </a:buClr>
              <a:buSzPct val="100000"/>
              <a:defRPr/>
            </a:pPr>
            <a:endPar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endParaRPr>
          </a:p>
          <a:p>
            <a:pPr defTabSz="914049" fontAlgn="base">
              <a:lnSpc>
                <a:spcPct val="90000"/>
              </a:lnSpc>
              <a:spcBef>
                <a:spcPts val="4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Jet turned to Azure and its suite of solutions, including App Service, to build its entire e-commerce platform. By using App Service, the startup dramatically streamlined its development process, helping it become a sizeable force within the online retail industry within its first year.</a:t>
            </a:r>
            <a:r>
              <a:rPr lang="en-US" sz="1371" dirty="0">
                <a:solidFill>
                  <a:srgbClr val="FF0000"/>
                </a:solidFill>
                <a:latin typeface="Segoe UI" panose="020B0502040204020203" pitchFamily="34" charset="0"/>
                <a:cs typeface="Segoe UI" panose="020B0502040204020203" pitchFamily="34" charset="0"/>
              </a:rPr>
              <a:t> </a:t>
            </a:r>
          </a:p>
        </p:txBody>
      </p:sp>
      <p:sp>
        <p:nvSpPr>
          <p:cNvPr id="36" name="Title 4">
            <a:extLst>
              <a:ext uri="{FF2B5EF4-FFF2-40B4-BE49-F238E27FC236}">
                <a16:creationId xmlns:a16="http://schemas.microsoft.com/office/drawing/2014/main" id="{F70A9164-D380-4DCC-A7B0-EEF9EF76732F}"/>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6" spc="-100" dirty="0">
                <a:gradFill>
                  <a:gsLst>
                    <a:gs pos="14286">
                      <a:srgbClr val="FFFFFF"/>
                    </a:gs>
                    <a:gs pos="46000">
                      <a:srgbClr val="FFFFFF"/>
                    </a:gs>
                  </a:gsLst>
                  <a:lin ang="5400000" scaled="1"/>
                </a:gradFill>
                <a:latin typeface="Segoe UI Light" charset="0"/>
                <a:cs typeface="Segoe UI Light" charset="0"/>
              </a:rPr>
              <a:t>Jet.com</a:t>
            </a:r>
          </a:p>
        </p:txBody>
      </p:sp>
      <p:sp>
        <p:nvSpPr>
          <p:cNvPr id="19" name="Rectangle 18">
            <a:extLst/>
          </p:cNvPr>
          <p:cNvSpPr/>
          <p:nvPr/>
        </p:nvSpPr>
        <p:spPr>
          <a:xfrm>
            <a:off x="4388465" y="5621494"/>
            <a:ext cx="7450028" cy="821953"/>
          </a:xfrm>
          <a:prstGeom prst="rect">
            <a:avLst/>
          </a:prstGeom>
        </p:spPr>
        <p:txBody>
          <a:bodyPr wrap="square">
            <a:spAutoFit/>
          </a:bodyPr>
          <a:lstStyle/>
          <a:p>
            <a:pPr defTabSz="914314">
              <a:spcBef>
                <a:spcPts val="294"/>
              </a:spcBef>
            </a:pPr>
            <a:r>
              <a:rPr lang="en-US" sz="1567" kern="0" dirty="0">
                <a:gradFill>
                  <a:gsLst>
                    <a:gs pos="98571">
                      <a:srgbClr val="505050"/>
                    </a:gs>
                    <a:gs pos="72857">
                      <a:srgbClr val="505050"/>
                    </a:gs>
                  </a:gsLst>
                  <a:lin ang="5400000" scaled="1"/>
                </a:gradFill>
                <a:latin typeface="Segoe UI"/>
              </a:rPr>
              <a:t>“Because both PaaS and App Service scale automatically for us, we are able to throw as many machines as we need at the front end, when we need them.”</a:t>
            </a:r>
          </a:p>
          <a:p>
            <a:pPr defTabSz="914314">
              <a:spcBef>
                <a:spcPts val="294"/>
              </a:spcBef>
            </a:pPr>
            <a:r>
              <a:rPr lang="en-US" sz="1372" kern="0" dirty="0">
                <a:gradFill>
                  <a:gsLst>
                    <a:gs pos="98571">
                      <a:srgbClr val="505050"/>
                    </a:gs>
                    <a:gs pos="72857">
                      <a:srgbClr val="505050"/>
                    </a:gs>
                  </a:gsLst>
                  <a:lin ang="5400000" scaled="1"/>
                </a:gradFill>
                <a:latin typeface="Segoe UI"/>
              </a:rPr>
              <a:t>— Mike Hanrahan, Chief Technology Officer, Jet.com</a:t>
            </a:r>
            <a:endParaRPr lang="en-US" sz="1567" kern="0" dirty="0">
              <a:gradFill>
                <a:gsLst>
                  <a:gs pos="98571">
                    <a:srgbClr val="505050"/>
                  </a:gs>
                  <a:gs pos="72857">
                    <a:srgbClr val="505050"/>
                  </a:gs>
                </a:gsLst>
                <a:lin ang="5400000" scaled="1"/>
              </a:gradFill>
              <a:latin typeface="Segoe UI"/>
            </a:endParaRPr>
          </a:p>
        </p:txBody>
      </p:sp>
      <p:grpSp>
        <p:nvGrpSpPr>
          <p:cNvPr id="34" name="Group 33">
            <a:extLst/>
          </p:cNvPr>
          <p:cNvGrpSpPr/>
          <p:nvPr/>
        </p:nvGrpSpPr>
        <p:grpSpPr>
          <a:xfrm>
            <a:off x="4865310" y="270865"/>
            <a:ext cx="6496337" cy="5191950"/>
            <a:chOff x="4958908" y="652356"/>
            <a:chExt cx="6526163" cy="5215786"/>
          </a:xfrm>
        </p:grpSpPr>
        <p:sp>
          <p:nvSpPr>
            <p:cNvPr id="38" name="Rectangle 37">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39" name="Rectangle 38">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40" name="Rectangle 39">
              <a:extLst/>
            </p:cNvPr>
            <p:cNvSpPr/>
            <p:nvPr/>
          </p:nvSpPr>
          <p:spPr>
            <a:xfrm>
              <a:off x="5085697" y="4730873"/>
              <a:ext cx="6272581"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GREATER DATA STORAGE</a:t>
              </a:r>
            </a:p>
            <a:p>
              <a:pPr defTabSz="913698">
                <a:lnSpc>
                  <a:spcPct val="90000"/>
                </a:lnSpc>
                <a:spcBef>
                  <a:spcPts val="196"/>
                </a:spcBef>
                <a:defRPr/>
              </a:pPr>
              <a:r>
                <a:rPr lang="en-IN" sz="1567" kern="0" dirty="0">
                  <a:gradFill>
                    <a:gsLst>
                      <a:gs pos="98571">
                        <a:srgbClr val="505050"/>
                      </a:gs>
                      <a:gs pos="72857">
                        <a:srgbClr val="505050"/>
                      </a:gs>
                    </a:gsLst>
                    <a:lin ang="5400000" scaled="1"/>
                  </a:gradFill>
                  <a:latin typeface="Segoe UI"/>
                </a:rPr>
                <a:t>Azure </a:t>
              </a:r>
              <a:r>
                <a:rPr lang="en-IN" sz="1567" b="1" kern="0" dirty="0">
                  <a:gradFill>
                    <a:gsLst>
                      <a:gs pos="98571">
                        <a:srgbClr val="505050"/>
                      </a:gs>
                      <a:gs pos="72857">
                        <a:srgbClr val="505050"/>
                      </a:gs>
                    </a:gsLst>
                    <a:lin ang="5400000" scaled="1"/>
                  </a:gradFill>
                  <a:latin typeface="Segoe UI"/>
                </a:rPr>
                <a:t>handles data on demand </a:t>
              </a:r>
              <a:r>
                <a:rPr lang="en-IN" sz="1567" kern="0" dirty="0">
                  <a:gradFill>
                    <a:gsLst>
                      <a:gs pos="98571">
                        <a:srgbClr val="505050"/>
                      </a:gs>
                      <a:gs pos="72857">
                        <a:srgbClr val="505050"/>
                      </a:gs>
                    </a:gsLst>
                    <a:lin ang="5400000" scaled="1"/>
                  </a:gradFill>
                  <a:latin typeface="Segoe UI"/>
                </a:rPr>
                <a:t>to accommodate rapidly growing storage requirements</a:t>
              </a:r>
            </a:p>
            <a:p>
              <a:pPr defTabSz="913698">
                <a:lnSpc>
                  <a:spcPct val="90000"/>
                </a:lnSpc>
                <a:spcBef>
                  <a:spcPts val="196"/>
                </a:spcBef>
                <a:defRPr/>
              </a:pPr>
              <a:endPar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endParaRPr>
            </a:p>
          </p:txBody>
        </p:sp>
        <p:sp>
          <p:nvSpPr>
            <p:cNvPr id="41" name="Rectangle 40">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TRAFFIC-BASED SCALING TO MEET DEMAND</a:t>
              </a:r>
            </a:p>
            <a:p>
              <a:pPr defTabSz="913698">
                <a:lnSpc>
                  <a:spcPct val="90000"/>
                </a:lnSpc>
                <a:spcBef>
                  <a:spcPts val="196"/>
                </a:spcBef>
                <a:defRPr/>
              </a:pPr>
              <a:r>
                <a:rPr lang="fr-FR" sz="1567" kern="0" dirty="0">
                  <a:gradFill>
                    <a:gsLst>
                      <a:gs pos="98571">
                        <a:srgbClr val="505050"/>
                      </a:gs>
                      <a:gs pos="72857">
                        <a:srgbClr val="505050"/>
                      </a:gs>
                    </a:gsLst>
                    <a:lin ang="5400000" scaled="1"/>
                  </a:gradFill>
                  <a:latin typeface="Segoe UI"/>
                </a:rPr>
                <a:t>Jet </a:t>
              </a:r>
              <a:r>
                <a:rPr lang="en-US" sz="1567" kern="0" dirty="0">
                  <a:gradFill>
                    <a:gsLst>
                      <a:gs pos="98571">
                        <a:srgbClr val="505050"/>
                      </a:gs>
                      <a:gs pos="72857">
                        <a:srgbClr val="505050"/>
                      </a:gs>
                    </a:gsLst>
                    <a:lin ang="5400000" scaled="1"/>
                  </a:gradFill>
                  <a:latin typeface="Segoe UI"/>
                </a:rPr>
                <a:t>is</a:t>
              </a:r>
              <a:r>
                <a:rPr lang="fr-FR" sz="1567" kern="0" dirty="0">
                  <a:gradFill>
                    <a:gsLst>
                      <a:gs pos="98571">
                        <a:srgbClr val="505050"/>
                      </a:gs>
                      <a:gs pos="72857">
                        <a:srgbClr val="505050"/>
                      </a:gs>
                    </a:gsLst>
                    <a:lin ang="5400000" scaled="1"/>
                  </a:gradFill>
                  <a:latin typeface="Segoe UI"/>
                </a:rPr>
                <a:t> able to </a:t>
              </a:r>
              <a:r>
                <a:rPr lang="en-US" sz="1567" b="1" kern="0" dirty="0">
                  <a:gradFill>
                    <a:gsLst>
                      <a:gs pos="98571">
                        <a:srgbClr val="505050"/>
                      </a:gs>
                      <a:gs pos="72857">
                        <a:srgbClr val="505050"/>
                      </a:gs>
                    </a:gsLst>
                    <a:lin ang="5400000" scaled="1"/>
                  </a:gradFill>
                  <a:latin typeface="Segoe UI"/>
                </a:rPr>
                <a:t>meet</a:t>
              </a:r>
              <a:r>
                <a:rPr lang="fr-FR" sz="1567" b="1" kern="0" dirty="0">
                  <a:gradFill>
                    <a:gsLst>
                      <a:gs pos="98571">
                        <a:srgbClr val="505050"/>
                      </a:gs>
                      <a:gs pos="72857">
                        <a:srgbClr val="505050"/>
                      </a:gs>
                    </a:gsLst>
                    <a:lin ang="5400000" scaled="1"/>
                  </a:gradFill>
                  <a:latin typeface="Segoe UI"/>
                </a:rPr>
                <a:t> </a:t>
              </a:r>
              <a:r>
                <a:rPr lang="en-US" sz="1567" b="1" kern="0" dirty="0">
                  <a:gradFill>
                    <a:gsLst>
                      <a:gs pos="98571">
                        <a:srgbClr val="505050"/>
                      </a:gs>
                      <a:gs pos="72857">
                        <a:srgbClr val="505050"/>
                      </a:gs>
                    </a:gsLst>
                    <a:lin ang="5400000" scaled="1"/>
                  </a:gradFill>
                  <a:latin typeface="Segoe UI"/>
                </a:rPr>
                <a:t>ever-changing</a:t>
              </a:r>
              <a:r>
                <a:rPr lang="fr-FR" sz="1567" b="1" kern="0" dirty="0">
                  <a:gradFill>
                    <a:gsLst>
                      <a:gs pos="98571">
                        <a:srgbClr val="505050"/>
                      </a:gs>
                      <a:gs pos="72857">
                        <a:srgbClr val="505050"/>
                      </a:gs>
                    </a:gsLst>
                    <a:lin ang="5400000" scaled="1"/>
                  </a:gradFill>
                  <a:latin typeface="Segoe UI"/>
                </a:rPr>
                <a:t> site </a:t>
              </a:r>
              <a:r>
                <a:rPr lang="en-US" sz="1567" b="1" kern="0" dirty="0">
                  <a:gradFill>
                    <a:gsLst>
                      <a:gs pos="98571">
                        <a:srgbClr val="505050"/>
                      </a:gs>
                      <a:gs pos="72857">
                        <a:srgbClr val="505050"/>
                      </a:gs>
                    </a:gsLst>
                    <a:lin ang="5400000" scaled="1"/>
                  </a:gradFill>
                  <a:latin typeface="Segoe UI"/>
                </a:rPr>
                <a:t>traffic</a:t>
              </a:r>
              <a:r>
                <a:rPr lang="fr-FR" sz="1567" kern="0" dirty="0">
                  <a:gradFill>
                    <a:gsLst>
                      <a:gs pos="98571">
                        <a:srgbClr val="505050"/>
                      </a:gs>
                      <a:gs pos="72857">
                        <a:srgbClr val="505050"/>
                      </a:gs>
                    </a:gsLst>
                    <a:lin ang="5400000" scaled="1"/>
                  </a:gradFill>
                  <a:latin typeface="Segoe UI"/>
                </a:rPr>
                <a:t> </a:t>
              </a:r>
              <a:r>
                <a:rPr lang="en-US" sz="1567" kern="0" dirty="0">
                  <a:gradFill>
                    <a:gsLst>
                      <a:gs pos="98571">
                        <a:srgbClr val="505050"/>
                      </a:gs>
                      <a:gs pos="72857">
                        <a:srgbClr val="505050"/>
                      </a:gs>
                    </a:gsLst>
                    <a:lin ang="5400000" scaled="1"/>
                  </a:gradFill>
                  <a:latin typeface="Segoe UI"/>
                </a:rPr>
                <a:t>thanks</a:t>
              </a:r>
              <a:r>
                <a:rPr lang="fr-FR" sz="1567" kern="0" dirty="0">
                  <a:gradFill>
                    <a:gsLst>
                      <a:gs pos="98571">
                        <a:srgbClr val="505050"/>
                      </a:gs>
                      <a:gs pos="72857">
                        <a:srgbClr val="505050"/>
                      </a:gs>
                    </a:gsLst>
                    <a:lin ang="5400000" scaled="1"/>
                  </a:gradFill>
                  <a:latin typeface="Segoe UI"/>
                </a:rPr>
                <a:t> to App </a:t>
              </a:r>
              <a:r>
                <a:rPr lang="en-US" sz="1567" kern="0" dirty="0">
                  <a:gradFill>
                    <a:gsLst>
                      <a:gs pos="98571">
                        <a:srgbClr val="505050"/>
                      </a:gs>
                      <a:gs pos="72857">
                        <a:srgbClr val="505050"/>
                      </a:gs>
                    </a:gsLst>
                    <a:lin ang="5400000" scaled="1"/>
                  </a:gradFill>
                  <a:latin typeface="Segoe UI"/>
                </a:rPr>
                <a:t>Service’s</a:t>
              </a:r>
              <a:r>
                <a:rPr lang="fr-FR" sz="1567" kern="0" dirty="0">
                  <a:gradFill>
                    <a:gsLst>
                      <a:gs pos="98571">
                        <a:srgbClr val="505050"/>
                      </a:gs>
                      <a:gs pos="72857">
                        <a:srgbClr val="505050"/>
                      </a:gs>
                    </a:gsLst>
                    <a:lin ang="5400000" scaled="1"/>
                  </a:gradFill>
                  <a:latin typeface="Segoe UI"/>
                </a:rPr>
                <a:t> auto </a:t>
              </a:r>
              <a:r>
                <a:rPr lang="en-US" sz="1567" kern="0" dirty="0">
                  <a:gradFill>
                    <a:gsLst>
                      <a:gs pos="98571">
                        <a:srgbClr val="505050"/>
                      </a:gs>
                      <a:gs pos="72857">
                        <a:srgbClr val="505050"/>
                      </a:gs>
                    </a:gsLst>
                    <a:lin ang="5400000" scaled="1"/>
                  </a:gradFill>
                  <a:latin typeface="Segoe UI"/>
                </a:rPr>
                <a:t>scaling</a:t>
              </a:r>
              <a:r>
                <a:rPr lang="fr-FR" sz="1567" kern="0" dirty="0">
                  <a:gradFill>
                    <a:gsLst>
                      <a:gs pos="98571">
                        <a:srgbClr val="505050"/>
                      </a:gs>
                      <a:gs pos="72857">
                        <a:srgbClr val="505050"/>
                      </a:gs>
                    </a:gsLst>
                    <a:lin ang="5400000" scaled="1"/>
                  </a:gradFill>
                  <a:latin typeface="Segoe UI"/>
                </a:rPr>
                <a:t>, </a:t>
              </a:r>
              <a:r>
                <a:rPr lang="en-US" sz="1567" kern="0" dirty="0">
                  <a:gradFill>
                    <a:gsLst>
                      <a:gs pos="98571">
                        <a:srgbClr val="505050"/>
                      </a:gs>
                      <a:gs pos="72857">
                        <a:srgbClr val="505050"/>
                      </a:gs>
                    </a:gsLst>
                    <a:lin ang="5400000" scaled="1"/>
                  </a:gradFill>
                  <a:latin typeface="Segoe UI"/>
                </a:rPr>
                <a:t>which</a:t>
              </a:r>
              <a:r>
                <a:rPr lang="fr-FR" sz="1567" kern="0" dirty="0">
                  <a:gradFill>
                    <a:gsLst>
                      <a:gs pos="98571">
                        <a:srgbClr val="505050"/>
                      </a:gs>
                      <a:gs pos="72857">
                        <a:srgbClr val="505050"/>
                      </a:gs>
                    </a:gsLst>
                    <a:lin ang="5400000" scaled="1"/>
                  </a:gradFill>
                  <a:latin typeface="Segoe UI"/>
                </a:rPr>
                <a:t> </a:t>
              </a:r>
              <a:r>
                <a:rPr lang="en-US" sz="1567" kern="0" dirty="0">
                  <a:gradFill>
                    <a:gsLst>
                      <a:gs pos="98571">
                        <a:srgbClr val="505050"/>
                      </a:gs>
                      <a:gs pos="72857">
                        <a:srgbClr val="505050"/>
                      </a:gs>
                    </a:gsLst>
                    <a:lin ang="5400000" scaled="1"/>
                  </a:gradFill>
                  <a:latin typeface="Segoe UI"/>
                </a:rPr>
                <a:t>adjusts</a:t>
              </a:r>
              <a:r>
                <a:rPr lang="fr-FR" sz="1567" kern="0" dirty="0">
                  <a:gradFill>
                    <a:gsLst>
                      <a:gs pos="98571">
                        <a:srgbClr val="505050"/>
                      </a:gs>
                      <a:gs pos="72857">
                        <a:srgbClr val="505050"/>
                      </a:gs>
                    </a:gsLst>
                    <a:lin ang="5400000" scaled="1"/>
                  </a:gradFill>
                  <a:latin typeface="Segoe UI"/>
                </a:rPr>
                <a:t> </a:t>
              </a:r>
              <a:r>
                <a:rPr lang="en-US" sz="1567" kern="0" dirty="0">
                  <a:gradFill>
                    <a:gsLst>
                      <a:gs pos="98571">
                        <a:srgbClr val="505050"/>
                      </a:gs>
                      <a:gs pos="72857">
                        <a:srgbClr val="505050"/>
                      </a:gs>
                    </a:gsLst>
                    <a:lin ang="5400000" scaled="1"/>
                  </a:gradFill>
                  <a:latin typeface="Segoe UI"/>
                </a:rPr>
                <a:t>based</a:t>
              </a:r>
              <a:r>
                <a:rPr lang="fr-FR" sz="1567" kern="0" dirty="0">
                  <a:gradFill>
                    <a:gsLst>
                      <a:gs pos="98571">
                        <a:srgbClr val="505050"/>
                      </a:gs>
                      <a:gs pos="72857">
                        <a:srgbClr val="505050"/>
                      </a:gs>
                    </a:gsLst>
                    <a:lin ang="5400000" scaled="1"/>
                  </a:gradFill>
                  <a:latin typeface="Segoe UI"/>
                </a:rPr>
                <a:t> on </a:t>
              </a:r>
              <a:r>
                <a:rPr lang="en-US" sz="1567" kern="0" dirty="0">
                  <a:gradFill>
                    <a:gsLst>
                      <a:gs pos="98571">
                        <a:srgbClr val="505050"/>
                      </a:gs>
                      <a:gs pos="72857">
                        <a:srgbClr val="505050"/>
                      </a:gs>
                    </a:gsLst>
                    <a:lin ang="5400000" scaled="1"/>
                  </a:gradFill>
                  <a:latin typeface="Segoe UI"/>
                </a:rPr>
                <a:t>load</a:t>
              </a:r>
              <a:r>
                <a:rPr lang="fr-FR" sz="1567" kern="0" dirty="0">
                  <a:gradFill>
                    <a:gsLst>
                      <a:gs pos="98571">
                        <a:srgbClr val="505050"/>
                      </a:gs>
                      <a:gs pos="72857">
                        <a:srgbClr val="505050"/>
                      </a:gs>
                    </a:gsLst>
                    <a:lin ang="5400000" scaled="1"/>
                  </a:gradFill>
                  <a:latin typeface="Segoe UI"/>
                </a:rPr>
                <a:t> or </a:t>
              </a:r>
              <a:r>
                <a:rPr lang="en-US" sz="1567" kern="0" dirty="0">
                  <a:gradFill>
                    <a:gsLst>
                      <a:gs pos="98571">
                        <a:srgbClr val="505050"/>
                      </a:gs>
                      <a:gs pos="72857">
                        <a:srgbClr val="505050"/>
                      </a:gs>
                    </a:gsLst>
                    <a:lin ang="5400000" scaled="1"/>
                  </a:gradFill>
                  <a:latin typeface="Segoe UI"/>
                </a:rPr>
                <a:t>schedule</a:t>
              </a:r>
            </a:p>
          </p:txBody>
        </p:sp>
        <p:sp>
          <p:nvSpPr>
            <p:cNvPr id="42" name="Rectangle 41">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STREAMLINED DEVELOPMENT PROCESS</a:t>
              </a:r>
            </a:p>
            <a:p>
              <a:pPr defTabSz="913698">
                <a:spcBef>
                  <a:spcPts val="196"/>
                </a:spcBef>
                <a:defRPr/>
              </a:pPr>
              <a:r>
                <a:rPr lang="fr-FR" sz="1567" kern="0" dirty="0">
                  <a:gradFill>
                    <a:gsLst>
                      <a:gs pos="98571">
                        <a:srgbClr val="505050"/>
                      </a:gs>
                      <a:gs pos="72857">
                        <a:srgbClr val="505050"/>
                      </a:gs>
                    </a:gsLst>
                    <a:lin ang="5400000" scaled="1"/>
                  </a:gradFill>
                  <a:latin typeface="Segoe UI"/>
                </a:rPr>
                <a:t>App Service enables Jet to </a:t>
              </a:r>
              <a:r>
                <a:rPr lang="en-US" sz="1567" kern="0" dirty="0">
                  <a:gradFill>
                    <a:gsLst>
                      <a:gs pos="98571">
                        <a:srgbClr val="505050"/>
                      </a:gs>
                      <a:gs pos="72857">
                        <a:srgbClr val="505050"/>
                      </a:gs>
                    </a:gsLst>
                    <a:lin ang="5400000" scaled="1"/>
                  </a:gradFill>
                  <a:latin typeface="Segoe UI"/>
                </a:rPr>
                <a:t>build</a:t>
              </a:r>
              <a:r>
                <a:rPr lang="fr-FR" sz="1567" kern="0" dirty="0">
                  <a:gradFill>
                    <a:gsLst>
                      <a:gs pos="98571">
                        <a:srgbClr val="505050"/>
                      </a:gs>
                      <a:gs pos="72857">
                        <a:srgbClr val="505050"/>
                      </a:gs>
                    </a:gsLst>
                    <a:lin ang="5400000" scaled="1"/>
                  </a:gradFill>
                  <a:latin typeface="Segoe UI"/>
                </a:rPr>
                <a:t>, </a:t>
              </a:r>
              <a:r>
                <a:rPr lang="en-US" sz="1567" kern="0" dirty="0">
                  <a:gradFill>
                    <a:gsLst>
                      <a:gs pos="98571">
                        <a:srgbClr val="505050"/>
                      </a:gs>
                      <a:gs pos="72857">
                        <a:srgbClr val="505050"/>
                      </a:gs>
                    </a:gsLst>
                    <a:lin ang="5400000" scaled="1"/>
                  </a:gradFill>
                  <a:latin typeface="Segoe UI"/>
                </a:rPr>
                <a:t>deploy</a:t>
              </a:r>
              <a:r>
                <a:rPr lang="fr-FR" sz="1567" kern="0" dirty="0">
                  <a:gradFill>
                    <a:gsLst>
                      <a:gs pos="98571">
                        <a:srgbClr val="505050"/>
                      </a:gs>
                      <a:gs pos="72857">
                        <a:srgbClr val="505050"/>
                      </a:gs>
                    </a:gsLst>
                    <a:lin ang="5400000" scaled="1"/>
                  </a:gradFill>
                  <a:latin typeface="Segoe UI"/>
                </a:rPr>
                <a:t>, and </a:t>
              </a:r>
              <a:r>
                <a:rPr lang="en-US" sz="1567" kern="0" dirty="0">
                  <a:gradFill>
                    <a:gsLst>
                      <a:gs pos="98571">
                        <a:srgbClr val="505050"/>
                      </a:gs>
                      <a:gs pos="72857">
                        <a:srgbClr val="505050"/>
                      </a:gs>
                    </a:gsLst>
                    <a:lin ang="5400000" scaled="1"/>
                  </a:gradFill>
                  <a:latin typeface="Segoe UI"/>
                </a:rPr>
                <a:t>scale</a:t>
              </a:r>
              <a:r>
                <a:rPr lang="fr-FR" sz="1567" kern="0" dirty="0">
                  <a:gradFill>
                    <a:gsLst>
                      <a:gs pos="98571">
                        <a:srgbClr val="505050"/>
                      </a:gs>
                      <a:gs pos="72857">
                        <a:srgbClr val="505050"/>
                      </a:gs>
                    </a:gsLst>
                    <a:lin ang="5400000" scaled="1"/>
                  </a:gradFill>
                  <a:latin typeface="Segoe UI"/>
                </a:rPr>
                <a:t> consumer-grade web apps </a:t>
              </a:r>
              <a:r>
                <a:rPr lang="fr-FR" sz="1567" b="1" kern="0" dirty="0">
                  <a:gradFill>
                    <a:gsLst>
                      <a:gs pos="98571">
                        <a:srgbClr val="505050"/>
                      </a:gs>
                      <a:gs pos="72857">
                        <a:srgbClr val="505050"/>
                      </a:gs>
                    </a:gsLst>
                    <a:lin ang="5400000" scaled="1"/>
                  </a:gradFill>
                  <a:latin typeface="Segoe UI"/>
                </a:rPr>
                <a:t>more</a:t>
              </a:r>
              <a:r>
                <a:rPr lang="fr-FR" sz="1567" kern="0" dirty="0">
                  <a:gradFill>
                    <a:gsLst>
                      <a:gs pos="98571">
                        <a:srgbClr val="505050"/>
                      </a:gs>
                      <a:gs pos="72857">
                        <a:srgbClr val="505050"/>
                      </a:gs>
                    </a:gsLst>
                    <a:lin ang="5400000" scaled="1"/>
                  </a:gradFill>
                  <a:latin typeface="Segoe UI"/>
                </a:rPr>
                <a:t> </a:t>
              </a:r>
              <a:r>
                <a:rPr lang="en-US" sz="1567" b="1" kern="0" dirty="0">
                  <a:gradFill>
                    <a:gsLst>
                      <a:gs pos="98571">
                        <a:srgbClr val="505050"/>
                      </a:gs>
                      <a:gs pos="72857">
                        <a:srgbClr val="505050"/>
                      </a:gs>
                    </a:gsLst>
                    <a:lin ang="5400000" scaled="1"/>
                  </a:gradFill>
                  <a:latin typeface="Segoe UI"/>
                </a:rPr>
                <a:t>rapidly</a:t>
              </a:r>
              <a:endParaRPr lang="en-US" sz="1567" kern="0" dirty="0">
                <a:gradFill>
                  <a:gsLst>
                    <a:gs pos="98571">
                      <a:srgbClr val="505050"/>
                    </a:gs>
                    <a:gs pos="72857">
                      <a:srgbClr val="505050"/>
                    </a:gs>
                  </a:gsLst>
                  <a:lin ang="5400000" scaled="1"/>
                </a:gradFill>
                <a:latin typeface="Segoe UI"/>
              </a:endParaRPr>
            </a:p>
          </p:txBody>
        </p:sp>
        <p:grpSp>
          <p:nvGrpSpPr>
            <p:cNvPr id="43" name="Group 42">
              <a:extLst/>
            </p:cNvPr>
            <p:cNvGrpSpPr/>
            <p:nvPr>
              <p:custDataLst>
                <p:tags r:id="rId1"/>
              </p:custDataLst>
            </p:nvPr>
          </p:nvGrpSpPr>
          <p:grpSpPr>
            <a:xfrm>
              <a:off x="4994716" y="1393159"/>
              <a:ext cx="1314705" cy="939956"/>
              <a:chOff x="6322241" y="1406624"/>
              <a:chExt cx="2088959" cy="1493514"/>
            </a:xfrm>
          </p:grpSpPr>
          <p:pic>
            <p:nvPicPr>
              <p:cNvPr id="45" name="Picture 2" descr="\\MAGNUM\Projects\Microsoft\Cloud Power FY12\Design\Icons\PNGs\Server_2.png">
                <a:extLst/>
              </p:cNvPr>
              <p:cNvPicPr>
                <a:picLocks noChangeAspect="1" noChangeArrowheads="1"/>
              </p:cNvPicPr>
              <p:nvPr/>
            </p:nvPicPr>
            <p:blipFill>
              <a:blip r:embed="rId5" cstate="print">
                <a:lum bright="100000"/>
              </a:blip>
              <a:srcRect/>
              <a:stretch>
                <a:fillRect/>
              </a:stretch>
            </p:blipFill>
            <p:spPr bwMode="auto">
              <a:xfrm flipH="1">
                <a:off x="6322241" y="1406624"/>
                <a:ext cx="1206070" cy="1206070"/>
              </a:xfrm>
              <a:prstGeom prst="rect">
                <a:avLst/>
              </a:prstGeom>
              <a:noFill/>
            </p:spPr>
          </p:pic>
          <p:pic>
            <p:nvPicPr>
              <p:cNvPr id="46" name="Picture 2" descr="\\MAGNUM\Projects\Microsoft\Cloud Power FY12\Design\Icons\PNGs\Server_2.png">
                <a:extLst/>
              </p:cNvPr>
              <p:cNvPicPr>
                <a:picLocks noChangeAspect="1" noChangeArrowheads="1"/>
              </p:cNvPicPr>
              <p:nvPr/>
            </p:nvPicPr>
            <p:blipFill>
              <a:blip r:embed="rId5" cstate="print">
                <a:lum bright="100000"/>
              </a:blip>
              <a:srcRect/>
              <a:stretch>
                <a:fillRect/>
              </a:stretch>
            </p:blipFill>
            <p:spPr bwMode="auto">
              <a:xfrm flipH="1">
                <a:off x="6623758" y="1524567"/>
                <a:ext cx="1206070" cy="1206070"/>
              </a:xfrm>
              <a:prstGeom prst="rect">
                <a:avLst/>
              </a:prstGeom>
              <a:noFill/>
            </p:spPr>
          </p:pic>
          <p:pic>
            <p:nvPicPr>
              <p:cNvPr id="47" name="Picture 2" descr="\\MAGNUM\Projects\Microsoft\Cloud Power FY12\Design\Icons\PNGs\Server_2.png">
                <a:extLst/>
              </p:cNvPr>
              <p:cNvPicPr>
                <a:picLocks noChangeAspect="1" noChangeArrowheads="1"/>
              </p:cNvPicPr>
              <p:nvPr/>
            </p:nvPicPr>
            <p:blipFill>
              <a:blip r:embed="rId5" cstate="print">
                <a:lum bright="100000"/>
              </a:blip>
              <a:srcRect/>
              <a:stretch>
                <a:fillRect/>
              </a:stretch>
            </p:blipFill>
            <p:spPr bwMode="auto">
              <a:xfrm flipH="1">
                <a:off x="6925276" y="1605466"/>
                <a:ext cx="1206070" cy="1206070"/>
              </a:xfrm>
              <a:prstGeom prst="rect">
                <a:avLst/>
              </a:prstGeom>
              <a:noFill/>
            </p:spPr>
          </p:pic>
          <p:pic>
            <p:nvPicPr>
              <p:cNvPr id="48" name="Picture 2" descr="\\MAGNUM\Projects\Microsoft\Cloud Power FY12\Design\Icons\PNGs\Server_2.png">
                <a:extLst/>
              </p:cNvPr>
              <p:cNvPicPr>
                <a:picLocks noChangeAspect="1" noChangeArrowheads="1"/>
              </p:cNvPicPr>
              <p:nvPr/>
            </p:nvPicPr>
            <p:blipFill>
              <a:blip r:embed="rId5" cstate="print">
                <a:lum bright="100000"/>
              </a:blip>
              <a:srcRect/>
              <a:stretch>
                <a:fillRect/>
              </a:stretch>
            </p:blipFill>
            <p:spPr bwMode="auto">
              <a:xfrm flipH="1">
                <a:off x="7205130" y="1694068"/>
                <a:ext cx="1206070" cy="1206070"/>
              </a:xfrm>
              <a:prstGeom prst="rect">
                <a:avLst/>
              </a:prstGeom>
              <a:noFill/>
            </p:spPr>
          </p:pic>
        </p:grpSp>
        <p:sp>
          <p:nvSpPr>
            <p:cNvPr id="44" name="Rectangle 43">
              <a:extLst/>
            </p:cNvPr>
            <p:cNvSpPr/>
            <p:nvPr/>
          </p:nvSpPr>
          <p:spPr>
            <a:xfrm>
              <a:off x="6265667" y="1509194"/>
              <a:ext cx="4895165" cy="394045"/>
            </a:xfrm>
            <a:prstGeom prst="rect">
              <a:avLst/>
            </a:prstGeom>
            <a:noFill/>
          </p:spPr>
          <p:txBody>
            <a:bodyPr wrap="square">
              <a:spAutoFit/>
            </a:bodyPr>
            <a:lstStyle/>
            <a:p>
              <a:pPr defTabSz="913874">
                <a:defRPr/>
              </a:pPr>
              <a:endPar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endParaRPr>
            </a:p>
          </p:txBody>
        </p:sp>
      </p:grpSp>
      <p:sp>
        <p:nvSpPr>
          <p:cNvPr id="22" name="Rectangle 21">
            <a:extLst>
              <a:ext uri="{FF2B5EF4-FFF2-40B4-BE49-F238E27FC236}">
                <a16:creationId xmlns:a16="http://schemas.microsoft.com/office/drawing/2014/main" id="{EA66462D-EFC8-4D89-BF7F-EA59AF7D4B48}"/>
              </a:ext>
            </a:extLst>
          </p:cNvPr>
          <p:cNvSpPr/>
          <p:nvPr/>
        </p:nvSpPr>
        <p:spPr>
          <a:xfrm>
            <a:off x="6166097" y="1123788"/>
            <a:ext cx="4872793" cy="693970"/>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Online retailer meets aggressive development schedule with Azure</a:t>
            </a:r>
          </a:p>
        </p:txBody>
      </p:sp>
    </p:spTree>
    <p:extLst>
      <p:ext uri="{BB962C8B-B14F-4D97-AF65-F5344CB8AC3E}">
        <p14:creationId xmlns:p14="http://schemas.microsoft.com/office/powerpoint/2010/main" val="21032771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2C143C2-0958-49DE-8469-88279BEE7150}"/>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9901E4B-FA23-4B85-9BD5-A7F93CBBFCE4}"/>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F0CD534C-9165-45C8-B13B-F2847366EC75}"/>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FB21B69-F69E-46DD-8E21-780EDDEE83A1}"/>
              </a:ext>
            </a:extLst>
          </p:cNvPr>
          <p:cNvSpPr txBox="1"/>
          <p:nvPr/>
        </p:nvSpPr>
        <p:spPr>
          <a:xfrm>
            <a:off x="264907" y="2253759"/>
            <a:ext cx="3612647" cy="3959713"/>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Hogarth Worldwide is a global marketing implementation agency. In Hogarth’s experience, marketers are often slowed by their clients’ IT processes. So, they create marketing websites on their own, resulting in clients having hundreds of disconnected sites created and hosted by different marketers. Hogarth wanted a better way to create, manage, and localize this various digital content. </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a:lnSpc>
                <a:spcPct val="90000"/>
              </a:lnSpc>
              <a:spcBef>
                <a:spcPts val="400"/>
              </a:spcBef>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Using Azure App Service, Hogarth, along with its subsidiary, Cortex, created a single, integrated agile marketing platform (I/AM/WW) that enables clients to run as many websites as they need—and manage them all in one place.</a:t>
            </a:r>
          </a:p>
        </p:txBody>
      </p:sp>
      <p:sp>
        <p:nvSpPr>
          <p:cNvPr id="30" name="Title 4">
            <a:extLst>
              <a:ext uri="{FF2B5EF4-FFF2-40B4-BE49-F238E27FC236}">
                <a16:creationId xmlns:a16="http://schemas.microsoft.com/office/drawing/2014/main" id="{CFD27E03-EE38-4E65-A0A2-144123D9FF9B}"/>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6" spc="-100" dirty="0">
                <a:gradFill>
                  <a:gsLst>
                    <a:gs pos="14286">
                      <a:srgbClr val="FFFFFF"/>
                    </a:gs>
                    <a:gs pos="46000">
                      <a:srgbClr val="FFFFFF"/>
                    </a:gs>
                  </a:gsLst>
                  <a:lin ang="5400000" scaled="1"/>
                </a:gradFill>
                <a:latin typeface="Segoe UI Light" charset="0"/>
                <a:cs typeface="Segoe UI Light" charset="0"/>
              </a:rPr>
              <a:t>Hogarth Worldwide</a:t>
            </a:r>
          </a:p>
        </p:txBody>
      </p:sp>
      <p:grpSp>
        <p:nvGrpSpPr>
          <p:cNvPr id="33" name="Group 32">
            <a:extLst>
              <a:ext uri="{FF2B5EF4-FFF2-40B4-BE49-F238E27FC236}">
                <a16:creationId xmlns:a16="http://schemas.microsoft.com/office/drawing/2014/main" id="{78F8BD87-C310-4A7C-A79A-FB5E9ECA27A5}"/>
              </a:ext>
            </a:extLst>
          </p:cNvPr>
          <p:cNvGrpSpPr/>
          <p:nvPr/>
        </p:nvGrpSpPr>
        <p:grpSpPr>
          <a:xfrm>
            <a:off x="4388465" y="270866"/>
            <a:ext cx="7450028" cy="6413836"/>
            <a:chOff x="4535756" y="291298"/>
            <a:chExt cx="7599417" cy="6542447"/>
          </a:xfrm>
        </p:grpSpPr>
        <p:grpSp>
          <p:nvGrpSpPr>
            <p:cNvPr id="34" name="Group 33">
              <a:extLst>
                <a:ext uri="{FF2B5EF4-FFF2-40B4-BE49-F238E27FC236}">
                  <a16:creationId xmlns:a16="http://schemas.microsoft.com/office/drawing/2014/main" id="{1F5C170D-D78B-4CD8-AC8F-8927692CBBE2}"/>
                </a:ext>
              </a:extLst>
            </p:cNvPr>
            <p:cNvGrpSpPr/>
            <p:nvPr/>
          </p:nvGrpSpPr>
          <p:grpSpPr>
            <a:xfrm>
              <a:off x="5022163" y="291298"/>
              <a:ext cx="6626602" cy="5296059"/>
              <a:chOff x="4958908" y="652356"/>
              <a:chExt cx="6526163" cy="5215786"/>
            </a:xfrm>
          </p:grpSpPr>
          <p:sp>
            <p:nvSpPr>
              <p:cNvPr id="36" name="Rectangle 35">
                <a:extLst>
                  <a:ext uri="{FF2B5EF4-FFF2-40B4-BE49-F238E27FC236}">
                    <a16:creationId xmlns:a16="http://schemas.microsoft.com/office/drawing/2014/main" id="{CB5CA03E-8384-483E-8738-42467166655C}"/>
                  </a:ext>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28FF0BD0-1BEF-4B4B-8506-3ED33DBE85A0}"/>
                  </a:ext>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38" name="Rectangle 37">
                <a:extLst>
                  <a:ext uri="{FF2B5EF4-FFF2-40B4-BE49-F238E27FC236}">
                    <a16:creationId xmlns:a16="http://schemas.microsoft.com/office/drawing/2014/main" id="{740297EE-63F9-435F-8505-7B169EFB4F3C}"/>
                  </a:ext>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IMPROVED REPUTATION</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Despite its small size, Hogarth has </a:t>
                </a:r>
                <a:r>
                  <a:rPr lang="en-US" sz="1567" b="1" kern="0" dirty="0">
                    <a:gradFill>
                      <a:gsLst>
                        <a:gs pos="98571">
                          <a:srgbClr val="505050"/>
                        </a:gs>
                        <a:gs pos="72857">
                          <a:srgbClr val="505050"/>
                        </a:gs>
                      </a:gsLst>
                      <a:lin ang="5400000" scaled="1"/>
                    </a:gradFill>
                    <a:latin typeface="Segoe UI"/>
                  </a:rPr>
                  <a:t>wowed its clients</a:t>
                </a:r>
                <a:r>
                  <a:rPr lang="en-US" sz="1567" kern="0" dirty="0">
                    <a:gradFill>
                      <a:gsLst>
                        <a:gs pos="98571">
                          <a:srgbClr val="505050"/>
                        </a:gs>
                        <a:gs pos="72857">
                          <a:srgbClr val="505050"/>
                        </a:gs>
                      </a:gsLst>
                      <a:lin ang="5400000" scaled="1"/>
                    </a:gradFill>
                    <a:latin typeface="Segoe UI"/>
                  </a:rPr>
                  <a:t> by addressing a long-standing problem with an innovative, reliable solution</a:t>
                </a:r>
              </a:p>
            </p:txBody>
          </p:sp>
          <p:sp>
            <p:nvSpPr>
              <p:cNvPr id="39" name="Rectangle 38">
                <a:extLst>
                  <a:ext uri="{FF2B5EF4-FFF2-40B4-BE49-F238E27FC236}">
                    <a16:creationId xmlns:a16="http://schemas.microsoft.com/office/drawing/2014/main" id="{DE93A44C-D493-4923-9E82-7DA410218297}"/>
                  </a:ext>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LOW COSTS LEAD TO BETTER PLANNING</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Since there are </a:t>
                </a:r>
                <a:r>
                  <a:rPr lang="en-US" sz="1567" b="1" kern="0" dirty="0">
                    <a:gradFill>
                      <a:gsLst>
                        <a:gs pos="98571">
                          <a:srgbClr val="505050"/>
                        </a:gs>
                        <a:gs pos="72857">
                          <a:srgbClr val="505050"/>
                        </a:gs>
                      </a:gsLst>
                      <a:lin ang="5400000" scaled="1"/>
                    </a:gradFill>
                    <a:latin typeface="Segoe UI"/>
                  </a:rPr>
                  <a:t>minimal infrastructure costs</a:t>
                </a:r>
                <a:r>
                  <a:rPr lang="en-US" sz="1567" kern="0" dirty="0">
                    <a:gradFill>
                      <a:gsLst>
                        <a:gs pos="98571">
                          <a:srgbClr val="505050"/>
                        </a:gs>
                        <a:gs pos="72857">
                          <a:srgbClr val="505050"/>
                        </a:gs>
                      </a:gsLst>
                      <a:lin ang="5400000" scaled="1"/>
                    </a:gradFill>
                    <a:latin typeface="Segoe UI"/>
                  </a:rPr>
                  <a:t>, Hogarth and its clients only need to consider the cost of the services they consume</a:t>
                </a:r>
              </a:p>
            </p:txBody>
          </p:sp>
          <p:sp>
            <p:nvSpPr>
              <p:cNvPr id="40" name="Rectangle 39">
                <a:extLst>
                  <a:ext uri="{FF2B5EF4-FFF2-40B4-BE49-F238E27FC236}">
                    <a16:creationId xmlns:a16="http://schemas.microsoft.com/office/drawing/2014/main" id="{09D99F57-C7AF-493A-B17E-429DC6B2AEC3}"/>
                  </a:ext>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GREATER SCALABILITY WITHOUT SACRIFICING RELIABILITY</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App Service allows Hogarth to process a </a:t>
                </a:r>
                <a:r>
                  <a:rPr lang="en-US" sz="1567" b="1" kern="0" dirty="0">
                    <a:gradFill>
                      <a:gsLst>
                        <a:gs pos="98571">
                          <a:srgbClr val="505050"/>
                        </a:gs>
                        <a:gs pos="72857">
                          <a:srgbClr val="505050"/>
                        </a:gs>
                      </a:gsLst>
                      <a:lin ang="5400000" scaled="1"/>
                    </a:gradFill>
                    <a:latin typeface="Segoe UI"/>
                  </a:rPr>
                  <a:t>huge number of requests with minimum lag</a:t>
                </a:r>
                <a:r>
                  <a:rPr lang="en-US" sz="1567" kern="0" dirty="0">
                    <a:gradFill>
                      <a:gsLst>
                        <a:gs pos="98571">
                          <a:srgbClr val="505050"/>
                        </a:gs>
                        <a:gs pos="72857">
                          <a:srgbClr val="505050"/>
                        </a:gs>
                      </a:gsLst>
                      <a:lin ang="5400000" scaled="1"/>
                    </a:gradFill>
                    <a:latin typeface="Segoe UI"/>
                  </a:rPr>
                  <a:t> (e.g., 1.6 million requests in 24 hours for Dyson)</a:t>
                </a:r>
              </a:p>
            </p:txBody>
          </p:sp>
          <p:grpSp>
            <p:nvGrpSpPr>
              <p:cNvPr id="41" name="Group 40">
                <a:extLst>
                  <a:ext uri="{FF2B5EF4-FFF2-40B4-BE49-F238E27FC236}">
                    <a16:creationId xmlns:a16="http://schemas.microsoft.com/office/drawing/2014/main" id="{2913C0C5-7B7F-45A9-BA31-0BFA872038BB}"/>
                  </a:ext>
                </a:extLst>
              </p:cNvPr>
              <p:cNvGrpSpPr/>
              <p:nvPr>
                <p:custDataLst>
                  <p:tags r:id="rId1"/>
                </p:custDataLst>
              </p:nvPr>
            </p:nvGrpSpPr>
            <p:grpSpPr>
              <a:xfrm>
                <a:off x="4994716" y="1393159"/>
                <a:ext cx="1314705" cy="939956"/>
                <a:chOff x="6322241" y="1406624"/>
                <a:chExt cx="2088959" cy="1493514"/>
              </a:xfrm>
            </p:grpSpPr>
            <p:pic>
              <p:nvPicPr>
                <p:cNvPr id="43" name="Picture 2" descr="\\MAGNUM\Projects\Microsoft\Cloud Power FY12\Design\Icons\PNGs\Server_2.png">
                  <a:extLst>
                    <a:ext uri="{FF2B5EF4-FFF2-40B4-BE49-F238E27FC236}">
                      <a16:creationId xmlns:a16="http://schemas.microsoft.com/office/drawing/2014/main" id="{B85259E1-D0C9-40B9-B70F-FC5F71D7DC4A}"/>
                    </a:ext>
                  </a:extLst>
                </p:cNvPr>
                <p:cNvPicPr>
                  <a:picLocks noChangeAspect="1" noChangeArrowheads="1"/>
                </p:cNvPicPr>
                <p:nvPr/>
              </p:nvPicPr>
              <p:blipFill>
                <a:blip r:embed="rId4" cstate="print">
                  <a:lum bright="100000"/>
                </a:blip>
                <a:srcRect/>
                <a:stretch>
                  <a:fillRect/>
                </a:stretch>
              </p:blipFill>
              <p:spPr bwMode="auto">
                <a:xfrm flipH="1">
                  <a:off x="6322241" y="1406624"/>
                  <a:ext cx="1206070" cy="1206070"/>
                </a:xfrm>
                <a:prstGeom prst="rect">
                  <a:avLst/>
                </a:prstGeom>
                <a:noFill/>
              </p:spPr>
            </p:pic>
            <p:pic>
              <p:nvPicPr>
                <p:cNvPr id="44" name="Picture 2" descr="\\MAGNUM\Projects\Microsoft\Cloud Power FY12\Design\Icons\PNGs\Server_2.png">
                  <a:extLst>
                    <a:ext uri="{FF2B5EF4-FFF2-40B4-BE49-F238E27FC236}">
                      <a16:creationId xmlns:a16="http://schemas.microsoft.com/office/drawing/2014/main" id="{511BA216-35E2-4B84-AA5F-5F57D8879F4E}"/>
                    </a:ext>
                  </a:extLst>
                </p:cNvPr>
                <p:cNvPicPr>
                  <a:picLocks noChangeAspect="1" noChangeArrowheads="1"/>
                </p:cNvPicPr>
                <p:nvPr/>
              </p:nvPicPr>
              <p:blipFill>
                <a:blip r:embed="rId4" cstate="print">
                  <a:lum bright="100000"/>
                </a:blip>
                <a:srcRect/>
                <a:stretch>
                  <a:fillRect/>
                </a:stretch>
              </p:blipFill>
              <p:spPr bwMode="auto">
                <a:xfrm flipH="1">
                  <a:off x="6623758" y="1524567"/>
                  <a:ext cx="1206070" cy="1206070"/>
                </a:xfrm>
                <a:prstGeom prst="rect">
                  <a:avLst/>
                </a:prstGeom>
                <a:noFill/>
              </p:spPr>
            </p:pic>
            <p:pic>
              <p:nvPicPr>
                <p:cNvPr id="45" name="Picture 2" descr="\\MAGNUM\Projects\Microsoft\Cloud Power FY12\Design\Icons\PNGs\Server_2.png">
                  <a:extLst>
                    <a:ext uri="{FF2B5EF4-FFF2-40B4-BE49-F238E27FC236}">
                      <a16:creationId xmlns:a16="http://schemas.microsoft.com/office/drawing/2014/main" id="{693C884A-D5CA-4C86-B0D8-6411D3BEF8B5}"/>
                    </a:ext>
                  </a:extLst>
                </p:cNvPr>
                <p:cNvPicPr>
                  <a:picLocks noChangeAspect="1" noChangeArrowheads="1"/>
                </p:cNvPicPr>
                <p:nvPr/>
              </p:nvPicPr>
              <p:blipFill>
                <a:blip r:embed="rId4" cstate="print">
                  <a:lum bright="100000"/>
                </a:blip>
                <a:srcRect/>
                <a:stretch>
                  <a:fillRect/>
                </a:stretch>
              </p:blipFill>
              <p:spPr bwMode="auto">
                <a:xfrm flipH="1">
                  <a:off x="6925276" y="1605466"/>
                  <a:ext cx="1206070" cy="1206070"/>
                </a:xfrm>
                <a:prstGeom prst="rect">
                  <a:avLst/>
                </a:prstGeom>
                <a:noFill/>
              </p:spPr>
            </p:pic>
            <p:pic>
              <p:nvPicPr>
                <p:cNvPr id="46" name="Picture 2" descr="\\MAGNUM\Projects\Microsoft\Cloud Power FY12\Design\Icons\PNGs\Server_2.png">
                  <a:extLst>
                    <a:ext uri="{FF2B5EF4-FFF2-40B4-BE49-F238E27FC236}">
                      <a16:creationId xmlns:a16="http://schemas.microsoft.com/office/drawing/2014/main" id="{2F05CA2C-8031-41DC-8824-2EA296923C75}"/>
                    </a:ext>
                  </a:extLst>
                </p:cNvPr>
                <p:cNvPicPr>
                  <a:picLocks noChangeAspect="1" noChangeArrowheads="1"/>
                </p:cNvPicPr>
                <p:nvPr/>
              </p:nvPicPr>
              <p:blipFill>
                <a:blip r:embed="rId4" cstate="print">
                  <a:lum bright="100000"/>
                </a:blip>
                <a:srcRect/>
                <a:stretch>
                  <a:fillRect/>
                </a:stretch>
              </p:blipFill>
              <p:spPr bwMode="auto">
                <a:xfrm flipH="1">
                  <a:off x="7205130" y="1694068"/>
                  <a:ext cx="1206070" cy="1206070"/>
                </a:xfrm>
                <a:prstGeom prst="rect">
                  <a:avLst/>
                </a:prstGeom>
                <a:noFill/>
              </p:spPr>
            </p:pic>
          </p:grpSp>
          <p:sp>
            <p:nvSpPr>
              <p:cNvPr id="42" name="Rectangle 41">
                <a:extLst>
                  <a:ext uri="{FF2B5EF4-FFF2-40B4-BE49-F238E27FC236}">
                    <a16:creationId xmlns:a16="http://schemas.microsoft.com/office/drawing/2014/main" id="{08C9070B-439E-493F-A9DE-401A8CD1FD3D}"/>
                  </a:ext>
                </a:extLst>
              </p:cNvPr>
              <p:cNvSpPr/>
              <p:nvPr/>
            </p:nvSpPr>
            <p:spPr>
              <a:xfrm>
                <a:off x="6265667" y="1509194"/>
                <a:ext cx="4895165" cy="697156"/>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Marketing agency addresses old problem with new solution built on App Service</a:t>
                </a:r>
              </a:p>
            </p:txBody>
          </p:sp>
        </p:grpSp>
        <p:sp>
          <p:nvSpPr>
            <p:cNvPr id="35" name="Rectangle 34">
              <a:extLst>
                <a:ext uri="{FF2B5EF4-FFF2-40B4-BE49-F238E27FC236}">
                  <a16:creationId xmlns:a16="http://schemas.microsoft.com/office/drawing/2014/main" id="{59CC95D6-E870-4F56-BD15-1CBEFAC3FB4D}"/>
                </a:ext>
              </a:extLst>
            </p:cNvPr>
            <p:cNvSpPr/>
            <p:nvPr/>
          </p:nvSpPr>
          <p:spPr>
            <a:xfrm>
              <a:off x="4535756" y="5749217"/>
              <a:ext cx="7599417" cy="1084528"/>
            </a:xfrm>
            <a:prstGeom prst="rect">
              <a:avLst/>
            </a:prstGeom>
          </p:spPr>
          <p:txBody>
            <a:bodyPr wrap="square">
              <a:spAutoFit/>
            </a:bodyPr>
            <a:lstStyle/>
            <a:p>
              <a:pPr defTabSz="914314">
                <a:spcBef>
                  <a:spcPts val="294"/>
                </a:spcBef>
              </a:pPr>
              <a:r>
                <a:rPr lang="en-US" sz="1567" kern="0" dirty="0">
                  <a:gradFill>
                    <a:gsLst>
                      <a:gs pos="98571">
                        <a:srgbClr val="505050"/>
                      </a:gs>
                      <a:gs pos="72857">
                        <a:srgbClr val="505050"/>
                      </a:gs>
                    </a:gsLst>
                    <a:lin ang="5400000" scaled="1"/>
                  </a:gradFill>
                  <a:latin typeface="Segoe UI"/>
                </a:rPr>
                <a:t>“…we no longer have to think about things like hardware or networking—the infrastructure stuff. …The result is that going from a business idea to delivery is much, much quicker now.”</a:t>
              </a:r>
            </a:p>
            <a:p>
              <a:pPr defTabSz="914314">
                <a:spcBef>
                  <a:spcPts val="294"/>
                </a:spcBef>
              </a:pPr>
              <a:r>
                <a:rPr lang="en-US" sz="1372" kern="0" dirty="0">
                  <a:gradFill>
                    <a:gsLst>
                      <a:gs pos="98571">
                        <a:srgbClr val="505050"/>
                      </a:gs>
                      <a:gs pos="72857">
                        <a:srgbClr val="505050"/>
                      </a:gs>
                    </a:gsLst>
                    <a:lin ang="5400000" scaled="1"/>
                  </a:gradFill>
                  <a:latin typeface="Segoe UI"/>
                </a:rPr>
                <a:t>— Mark Rodger, Head of Development, Cortex (a subsidiary of Hogarth Worldwide)</a:t>
              </a:r>
              <a:endParaRPr lang="en-US" sz="1567" kern="0" dirty="0">
                <a:gradFill>
                  <a:gsLst>
                    <a:gs pos="98571">
                      <a:srgbClr val="505050"/>
                    </a:gs>
                    <a:gs pos="72857">
                      <a:srgbClr val="505050"/>
                    </a:gs>
                  </a:gsLst>
                  <a:lin ang="5400000" scaled="1"/>
                </a:gradFill>
                <a:latin typeface="Segoe UI"/>
              </a:endParaRPr>
            </a:p>
          </p:txBody>
        </p:sp>
      </p:grpSp>
      <p:pic>
        <p:nvPicPr>
          <p:cNvPr id="22" name="Picture 2" descr="Image result for hogarth logo">
            <a:extLst>
              <a:ext uri="{FF2B5EF4-FFF2-40B4-BE49-F238E27FC236}">
                <a16:creationId xmlns:a16="http://schemas.microsoft.com/office/drawing/2014/main" id="{BC611977-C93F-48A2-AD4D-D5549E339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91" y="606406"/>
            <a:ext cx="3096573" cy="35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792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3BA147C-BA45-4D58-8368-91560B9FE0EE}"/>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ADC75904-F288-46C0-BBF1-447873232100}"/>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19" name="Rectangle 18">
            <a:extLst/>
          </p:cNvPr>
          <p:cNvSpPr/>
          <p:nvPr/>
        </p:nvSpPr>
        <p:spPr>
          <a:xfrm>
            <a:off x="4388465" y="5621493"/>
            <a:ext cx="7450028" cy="1063208"/>
          </a:xfrm>
          <a:prstGeom prst="rect">
            <a:avLst/>
          </a:prstGeom>
        </p:spPr>
        <p:txBody>
          <a:bodyPr wrap="square">
            <a:spAutoFit/>
          </a:bodyPr>
          <a:lstStyle/>
          <a:p>
            <a:pPr defTabSz="914314">
              <a:spcBef>
                <a:spcPts val="294"/>
              </a:spcBef>
            </a:pPr>
            <a:r>
              <a:rPr lang="en-US" sz="1567" kern="0" dirty="0">
                <a:gradFill>
                  <a:gsLst>
                    <a:gs pos="98571">
                      <a:srgbClr val="505050"/>
                    </a:gs>
                    <a:gs pos="72857">
                      <a:srgbClr val="505050"/>
                    </a:gs>
                  </a:gsLst>
                  <a:lin ang="5400000" scaled="1"/>
                </a:gradFill>
                <a:latin typeface="Segoe UI"/>
              </a:rPr>
              <a:t>“Having the ability to do everything as efficiently as possible helps make Indiana a great state to live in and do business [in]. We’re one of the more business-friendly states in the Midwest, and INBiz with Azure AD B2C [an App Service feature].” </a:t>
            </a:r>
          </a:p>
          <a:p>
            <a:pPr defTabSz="914314">
              <a:spcBef>
                <a:spcPts val="294"/>
              </a:spcBef>
            </a:pPr>
            <a:r>
              <a:rPr lang="en-US" sz="1372" kern="0" dirty="0">
                <a:gradFill>
                  <a:gsLst>
                    <a:gs pos="98571">
                      <a:srgbClr val="505050"/>
                    </a:gs>
                    <a:gs pos="72857">
                      <a:srgbClr val="505050"/>
                    </a:gs>
                  </a:gsLst>
                  <a:lin ang="5400000" scaled="1"/>
                </a:gradFill>
                <a:latin typeface="Segoe UI"/>
              </a:rPr>
              <a:t>— Jim Obermaier, Program Manager for INBiz, Indiana Secretary of State</a:t>
            </a:r>
            <a:endParaRPr lang="en-US" sz="1567" kern="0" dirty="0">
              <a:gradFill>
                <a:gsLst>
                  <a:gs pos="98571">
                    <a:srgbClr val="505050"/>
                  </a:gs>
                  <a:gs pos="72857">
                    <a:srgbClr val="505050"/>
                  </a:gs>
                </a:gsLst>
                <a:lin ang="5400000" scaled="1"/>
              </a:gradFill>
              <a:latin typeface="Segoe UI"/>
            </a:endParaRPr>
          </a:p>
        </p:txBody>
      </p:sp>
      <p:grpSp>
        <p:nvGrpSpPr>
          <p:cNvPr id="34" name="Group 33">
            <a:extLst/>
          </p:cNvPr>
          <p:cNvGrpSpPr/>
          <p:nvPr/>
        </p:nvGrpSpPr>
        <p:grpSpPr>
          <a:xfrm>
            <a:off x="4865310" y="270865"/>
            <a:ext cx="6496337" cy="5191950"/>
            <a:chOff x="4958908" y="652356"/>
            <a:chExt cx="6526163" cy="5215786"/>
          </a:xfrm>
        </p:grpSpPr>
        <p:sp>
          <p:nvSpPr>
            <p:cNvPr id="38" name="Rectangle 37">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39" name="Rectangle 38">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40" name="Rectangle 39">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MEET LONG-TERM GOALS</a:t>
              </a:r>
            </a:p>
            <a:p>
              <a:pPr defTabSz="913698">
                <a:lnSpc>
                  <a:spcPct val="90000"/>
                </a:lnSpc>
                <a:spcBef>
                  <a:spcPts val="196"/>
                </a:spcBef>
                <a:defRPr/>
              </a:pPr>
              <a:r>
                <a:rPr lang="en-IN" sz="1567" kern="0" dirty="0">
                  <a:gradFill>
                    <a:gsLst>
                      <a:gs pos="98571">
                        <a:srgbClr val="505050"/>
                      </a:gs>
                      <a:gs pos="72857">
                        <a:srgbClr val="505050"/>
                      </a:gs>
                    </a:gsLst>
                    <a:lin ang="5400000" scaled="1"/>
                  </a:gradFill>
                  <a:latin typeface="Segoe UI"/>
                </a:rPr>
                <a:t>IOT is planning to use Azure for future web-based projects, like </a:t>
              </a:r>
              <a:r>
                <a:rPr lang="en-IN" sz="1567" b="1" kern="0" dirty="0">
                  <a:gradFill>
                    <a:gsLst>
                      <a:gs pos="98571">
                        <a:srgbClr val="505050"/>
                      </a:gs>
                      <a:gs pos="72857">
                        <a:srgbClr val="505050"/>
                      </a:gs>
                    </a:gsLst>
                    <a:lin ang="5400000" scaled="1"/>
                  </a:gradFill>
                  <a:latin typeface="Segoe UI"/>
                </a:rPr>
                <a:t>consolidating all citizens services on a single site</a:t>
              </a:r>
            </a:p>
          </p:txBody>
        </p:sp>
        <p:sp>
          <p:nvSpPr>
            <p:cNvPr id="41" name="Rectangle 40">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REDUCED INFRASTRUCTURE COSTS</a:t>
              </a:r>
            </a:p>
            <a:p>
              <a:pPr defTabSz="913698">
                <a:lnSpc>
                  <a:spcPct val="90000"/>
                </a:lnSpc>
                <a:spcBef>
                  <a:spcPts val="196"/>
                </a:spcBef>
                <a:defRPr/>
              </a:pPr>
              <a:r>
                <a:rPr lang="en-IN" sz="1567" kern="0" dirty="0">
                  <a:gradFill>
                    <a:gsLst>
                      <a:gs pos="98571">
                        <a:srgbClr val="505050"/>
                      </a:gs>
                      <a:gs pos="72857">
                        <a:srgbClr val="505050"/>
                      </a:gs>
                    </a:gsLst>
                    <a:lin ang="5400000" scaled="1"/>
                  </a:gradFill>
                  <a:latin typeface="Segoe UI"/>
                </a:rPr>
                <a:t>The Indiana government has </a:t>
              </a:r>
              <a:r>
                <a:rPr lang="en-IN" sz="1567" b="1" kern="0" dirty="0">
                  <a:gradFill>
                    <a:gsLst>
                      <a:gs pos="98571">
                        <a:srgbClr val="505050"/>
                      </a:gs>
                      <a:gs pos="72857">
                        <a:srgbClr val="505050"/>
                      </a:gs>
                    </a:gsLst>
                    <a:lin ang="5400000" scaled="1"/>
                  </a:gradFill>
                  <a:latin typeface="Segoe UI"/>
                </a:rPr>
                <a:t>cut infrastructure costs</a:t>
              </a:r>
              <a:r>
                <a:rPr lang="en-IN" sz="1567" kern="0" dirty="0">
                  <a:gradFill>
                    <a:gsLst>
                      <a:gs pos="98571">
                        <a:srgbClr val="505050"/>
                      </a:gs>
                      <a:gs pos="72857">
                        <a:srgbClr val="505050"/>
                      </a:gs>
                    </a:gsLst>
                    <a:lin ang="5400000" scaled="1"/>
                  </a:gradFill>
                  <a:latin typeface="Segoe UI"/>
                </a:rPr>
                <a:t> by moving computing resources to Azure</a:t>
              </a:r>
            </a:p>
          </p:txBody>
        </p:sp>
        <p:sp>
          <p:nvSpPr>
            <p:cNvPr id="42" name="Rectangle 41">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GREATER EFFICIENCY FOR CITIZENS</a:t>
              </a:r>
            </a:p>
            <a:p>
              <a:pPr defTabSz="913698">
                <a:lnSpc>
                  <a:spcPct val="90000"/>
                </a:lnSpc>
                <a:spcBef>
                  <a:spcPts val="196"/>
                </a:spcBef>
                <a:defRPr/>
              </a:pPr>
              <a:r>
                <a:rPr lang="en-US" sz="1567" kern="0" dirty="0">
                  <a:gradFill>
                    <a:gsLst>
                      <a:gs pos="98571">
                        <a:srgbClr val="505050"/>
                      </a:gs>
                      <a:gs pos="72857">
                        <a:srgbClr val="505050"/>
                      </a:gs>
                    </a:gsLst>
                    <a:lin ang="5400000" scaled="1"/>
                  </a:gradFill>
                  <a:latin typeface="Segoe UI"/>
                </a:rPr>
                <a:t>Citizens</a:t>
              </a:r>
              <a:r>
                <a:rPr lang="fr-FR" sz="1567" kern="0" dirty="0">
                  <a:gradFill>
                    <a:gsLst>
                      <a:gs pos="98571">
                        <a:srgbClr val="505050"/>
                      </a:gs>
                      <a:gs pos="72857">
                        <a:srgbClr val="505050"/>
                      </a:gs>
                    </a:gsLst>
                    <a:lin ang="5400000" scaled="1"/>
                  </a:gradFill>
                  <a:latin typeface="Segoe UI"/>
                </a:rPr>
                <a:t> can </a:t>
              </a:r>
              <a:r>
                <a:rPr lang="en-US" sz="1567" kern="0" dirty="0">
                  <a:gradFill>
                    <a:gsLst>
                      <a:gs pos="98571">
                        <a:srgbClr val="505050"/>
                      </a:gs>
                      <a:gs pos="72857">
                        <a:srgbClr val="505050"/>
                      </a:gs>
                    </a:gsLst>
                    <a:lin ang="5400000" scaled="1"/>
                  </a:gradFill>
                  <a:latin typeface="Segoe UI"/>
                </a:rPr>
                <a:t>access</a:t>
              </a:r>
              <a:r>
                <a:rPr lang="fr-FR" sz="1567" kern="0" dirty="0">
                  <a:gradFill>
                    <a:gsLst>
                      <a:gs pos="98571">
                        <a:srgbClr val="505050"/>
                      </a:gs>
                      <a:gs pos="72857">
                        <a:srgbClr val="505050"/>
                      </a:gs>
                    </a:gsLst>
                    <a:lin ang="5400000" scaled="1"/>
                  </a:gradFill>
                  <a:latin typeface="Segoe UI"/>
                </a:rPr>
                <a:t> multiple business applications on a single portal and </a:t>
              </a:r>
              <a:r>
                <a:rPr lang="en-US" sz="1567" kern="0" dirty="0">
                  <a:gradFill>
                    <a:gsLst>
                      <a:gs pos="98571">
                        <a:srgbClr val="505050"/>
                      </a:gs>
                      <a:gs pos="72857">
                        <a:srgbClr val="505050"/>
                      </a:gs>
                    </a:gsLst>
                    <a:lin ang="5400000" scaled="1"/>
                  </a:gradFill>
                  <a:latin typeface="Segoe UI"/>
                </a:rPr>
                <a:t>receive</a:t>
              </a:r>
              <a:r>
                <a:rPr lang="fr-FR" sz="1567" kern="0" dirty="0">
                  <a:gradFill>
                    <a:gsLst>
                      <a:gs pos="98571">
                        <a:srgbClr val="505050"/>
                      </a:gs>
                      <a:gs pos="72857">
                        <a:srgbClr val="505050"/>
                      </a:gs>
                    </a:gsLst>
                    <a:lin ang="5400000" scaled="1"/>
                  </a:gradFill>
                  <a:latin typeface="Segoe UI"/>
                </a:rPr>
                <a:t> </a:t>
              </a:r>
              <a:r>
                <a:rPr lang="en-US" sz="1567" kern="0" dirty="0">
                  <a:gradFill>
                    <a:gsLst>
                      <a:gs pos="98571">
                        <a:srgbClr val="505050"/>
                      </a:gs>
                      <a:gs pos="72857">
                        <a:srgbClr val="505050"/>
                      </a:gs>
                    </a:gsLst>
                    <a:lin ang="5400000" scaled="1"/>
                  </a:gradFill>
                  <a:latin typeface="Segoe UI"/>
                </a:rPr>
                <a:t>automated</a:t>
              </a:r>
              <a:r>
                <a:rPr lang="fr-FR" sz="1567" kern="0" dirty="0">
                  <a:gradFill>
                    <a:gsLst>
                      <a:gs pos="98571">
                        <a:srgbClr val="505050"/>
                      </a:gs>
                      <a:gs pos="72857">
                        <a:srgbClr val="505050"/>
                      </a:gs>
                    </a:gsLst>
                    <a:lin ang="5400000" scaled="1"/>
                  </a:gradFill>
                  <a:latin typeface="Segoe UI"/>
                </a:rPr>
                <a:t> </a:t>
              </a:r>
              <a:r>
                <a:rPr lang="en-US" sz="1567" kern="0" dirty="0">
                  <a:gradFill>
                    <a:gsLst>
                      <a:gs pos="98571">
                        <a:srgbClr val="505050"/>
                      </a:gs>
                      <a:gs pos="72857">
                        <a:srgbClr val="505050"/>
                      </a:gs>
                    </a:gsLst>
                    <a:lin ang="5400000" scaled="1"/>
                  </a:gradFill>
                  <a:latin typeface="Segoe UI"/>
                </a:rPr>
                <a:t>alerts</a:t>
              </a:r>
              <a:r>
                <a:rPr lang="fr-FR" sz="1567" kern="0" dirty="0">
                  <a:gradFill>
                    <a:gsLst>
                      <a:gs pos="98571">
                        <a:srgbClr val="505050"/>
                      </a:gs>
                      <a:gs pos="72857">
                        <a:srgbClr val="505050"/>
                      </a:gs>
                    </a:gsLst>
                    <a:lin ang="5400000" scaled="1"/>
                  </a:gradFill>
                  <a:latin typeface="Segoe UI"/>
                </a:rPr>
                <a:t>, </a:t>
              </a:r>
              <a:r>
                <a:rPr lang="en-US" sz="1567" kern="0" dirty="0">
                  <a:gradFill>
                    <a:gsLst>
                      <a:gs pos="98571">
                        <a:srgbClr val="505050"/>
                      </a:gs>
                      <a:gs pos="72857">
                        <a:srgbClr val="505050"/>
                      </a:gs>
                    </a:gsLst>
                    <a:lin ang="5400000" scaled="1"/>
                  </a:gradFill>
                  <a:latin typeface="Segoe UI"/>
                </a:rPr>
                <a:t>creating</a:t>
              </a:r>
              <a:r>
                <a:rPr lang="fr-FR" sz="1567" kern="0" dirty="0">
                  <a:gradFill>
                    <a:gsLst>
                      <a:gs pos="98571">
                        <a:srgbClr val="505050"/>
                      </a:gs>
                      <a:gs pos="72857">
                        <a:srgbClr val="505050"/>
                      </a:gs>
                    </a:gsLst>
                    <a:lin ang="5400000" scaled="1"/>
                  </a:gradFill>
                  <a:latin typeface="Segoe UI"/>
                </a:rPr>
                <a:t> </a:t>
              </a:r>
              <a:r>
                <a:rPr lang="en-US" sz="1567" b="1" kern="0" dirty="0">
                  <a:gradFill>
                    <a:gsLst>
                      <a:gs pos="98571">
                        <a:srgbClr val="505050"/>
                      </a:gs>
                      <a:gs pos="72857">
                        <a:srgbClr val="505050"/>
                      </a:gs>
                    </a:gsLst>
                    <a:lin ang="5400000" scaled="1"/>
                  </a:gradFill>
                  <a:latin typeface="Segoe UI"/>
                </a:rPr>
                <a:t>efficiencies</a:t>
              </a:r>
              <a:r>
                <a:rPr lang="fr-FR" sz="1567" b="1" kern="0" dirty="0">
                  <a:gradFill>
                    <a:gsLst>
                      <a:gs pos="98571">
                        <a:srgbClr val="505050"/>
                      </a:gs>
                      <a:gs pos="72857">
                        <a:srgbClr val="505050"/>
                      </a:gs>
                    </a:gsLst>
                    <a:lin ang="5400000" scaled="1"/>
                  </a:gradFill>
                  <a:latin typeface="Segoe UI"/>
                </a:rPr>
                <a:t> for all </a:t>
              </a:r>
              <a:endPar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endParaRPr>
            </a:p>
          </p:txBody>
        </p:sp>
        <p:grpSp>
          <p:nvGrpSpPr>
            <p:cNvPr id="43" name="Group 42">
              <a:extLst/>
            </p:cNvPr>
            <p:cNvGrpSpPr/>
            <p:nvPr>
              <p:custDataLst>
                <p:tags r:id="rId1"/>
              </p:custDataLst>
            </p:nvPr>
          </p:nvGrpSpPr>
          <p:grpSpPr>
            <a:xfrm>
              <a:off x="4994716" y="1393159"/>
              <a:ext cx="1314705" cy="939956"/>
              <a:chOff x="6322241" y="1406624"/>
              <a:chExt cx="2088959" cy="1493514"/>
            </a:xfrm>
          </p:grpSpPr>
          <p:pic>
            <p:nvPicPr>
              <p:cNvPr id="45" name="Picture 2" descr="\\MAGNUM\Projects\Microsoft\Cloud Power FY12\Design\Icons\PNGs\Server_2.png">
                <a:extLst/>
              </p:cNvPr>
              <p:cNvPicPr>
                <a:picLocks noChangeAspect="1" noChangeArrowheads="1"/>
              </p:cNvPicPr>
              <p:nvPr/>
            </p:nvPicPr>
            <p:blipFill>
              <a:blip r:embed="rId4" cstate="print">
                <a:lum bright="100000"/>
              </a:blip>
              <a:srcRect/>
              <a:stretch>
                <a:fillRect/>
              </a:stretch>
            </p:blipFill>
            <p:spPr bwMode="auto">
              <a:xfrm flipH="1">
                <a:off x="6322241" y="1406624"/>
                <a:ext cx="1206070" cy="1206070"/>
              </a:xfrm>
              <a:prstGeom prst="rect">
                <a:avLst/>
              </a:prstGeom>
              <a:noFill/>
            </p:spPr>
          </p:pic>
          <p:pic>
            <p:nvPicPr>
              <p:cNvPr id="46" name="Picture 2" descr="\\MAGNUM\Projects\Microsoft\Cloud Power FY12\Design\Icons\PNGs\Server_2.png">
                <a:extLst/>
              </p:cNvPr>
              <p:cNvPicPr>
                <a:picLocks noChangeAspect="1" noChangeArrowheads="1"/>
              </p:cNvPicPr>
              <p:nvPr/>
            </p:nvPicPr>
            <p:blipFill>
              <a:blip r:embed="rId4" cstate="print">
                <a:lum bright="100000"/>
              </a:blip>
              <a:srcRect/>
              <a:stretch>
                <a:fillRect/>
              </a:stretch>
            </p:blipFill>
            <p:spPr bwMode="auto">
              <a:xfrm flipH="1">
                <a:off x="6623758" y="1524567"/>
                <a:ext cx="1206070" cy="1206070"/>
              </a:xfrm>
              <a:prstGeom prst="rect">
                <a:avLst/>
              </a:prstGeom>
              <a:noFill/>
            </p:spPr>
          </p:pic>
          <p:pic>
            <p:nvPicPr>
              <p:cNvPr id="47" name="Picture 2" descr="\\MAGNUM\Projects\Microsoft\Cloud Power FY12\Design\Icons\PNGs\Server_2.png">
                <a:extLst/>
              </p:cNvPr>
              <p:cNvPicPr>
                <a:picLocks noChangeAspect="1" noChangeArrowheads="1"/>
              </p:cNvPicPr>
              <p:nvPr/>
            </p:nvPicPr>
            <p:blipFill>
              <a:blip r:embed="rId4" cstate="print">
                <a:lum bright="100000"/>
              </a:blip>
              <a:srcRect/>
              <a:stretch>
                <a:fillRect/>
              </a:stretch>
            </p:blipFill>
            <p:spPr bwMode="auto">
              <a:xfrm flipH="1">
                <a:off x="6925276" y="1605466"/>
                <a:ext cx="1206070" cy="1206070"/>
              </a:xfrm>
              <a:prstGeom prst="rect">
                <a:avLst/>
              </a:prstGeom>
              <a:noFill/>
            </p:spPr>
          </p:pic>
          <p:pic>
            <p:nvPicPr>
              <p:cNvPr id="48" name="Picture 2" descr="\\MAGNUM\Projects\Microsoft\Cloud Power FY12\Design\Icons\PNGs\Server_2.png">
                <a:extLst/>
              </p:cNvPr>
              <p:cNvPicPr>
                <a:picLocks noChangeAspect="1" noChangeArrowheads="1"/>
              </p:cNvPicPr>
              <p:nvPr/>
            </p:nvPicPr>
            <p:blipFill>
              <a:blip r:embed="rId4" cstate="print">
                <a:lum bright="100000"/>
              </a:blip>
              <a:srcRect/>
              <a:stretch>
                <a:fillRect/>
              </a:stretch>
            </p:blipFill>
            <p:spPr bwMode="auto">
              <a:xfrm flipH="1">
                <a:off x="7205130" y="1694068"/>
                <a:ext cx="1206070" cy="1206070"/>
              </a:xfrm>
              <a:prstGeom prst="rect">
                <a:avLst/>
              </a:prstGeom>
              <a:noFill/>
            </p:spPr>
          </p:pic>
        </p:grpSp>
        <p:sp>
          <p:nvSpPr>
            <p:cNvPr id="44" name="Rectangle 43">
              <a:extLst/>
            </p:cNvPr>
            <p:cNvSpPr/>
            <p:nvPr/>
          </p:nvSpPr>
          <p:spPr>
            <a:xfrm>
              <a:off x="6265667" y="1509194"/>
              <a:ext cx="4895165" cy="394045"/>
            </a:xfrm>
            <a:prstGeom prst="rect">
              <a:avLst/>
            </a:prstGeom>
            <a:noFill/>
          </p:spPr>
          <p:txBody>
            <a:bodyPr wrap="square">
              <a:spAutoFit/>
            </a:bodyPr>
            <a:lstStyle/>
            <a:p>
              <a:pPr defTabSz="913874">
                <a:defRPr/>
              </a:pPr>
              <a:endPar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endParaRPr>
            </a:p>
          </p:txBody>
        </p:sp>
      </p:grpSp>
      <p:pic>
        <p:nvPicPr>
          <p:cNvPr id="20" name="Picture 2" descr="Story logo">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8561" y="138972"/>
            <a:ext cx="1277833" cy="1292985"/>
          </a:xfrm>
          <a:prstGeom prst="ellipse">
            <a:avLst/>
          </a:prstGeom>
          <a:noFill/>
          <a:extLst>
            <a:ext uri="{909E8E84-426E-40DD-AFC4-6F175D3DCCD1}">
              <a14:hiddenFill xmlns:a14="http://schemas.microsoft.com/office/drawing/2010/main">
                <a:solidFill>
                  <a:srgbClr val="FFFFFF"/>
                </a:solidFill>
              </a14:hiddenFill>
            </a:ext>
          </a:extLst>
        </p:spPr>
      </p:pic>
      <p:sp>
        <p:nvSpPr>
          <p:cNvPr id="22" name="Rectangle 21">
            <a:extLst/>
          </p:cNvPr>
          <p:cNvSpPr/>
          <p:nvPr/>
        </p:nvSpPr>
        <p:spPr>
          <a:xfrm>
            <a:off x="6166096" y="1142623"/>
            <a:ext cx="4733435" cy="693970"/>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U.S. state government enhances services for local business owners</a:t>
            </a:r>
          </a:p>
        </p:txBody>
      </p:sp>
      <p:sp>
        <p:nvSpPr>
          <p:cNvPr id="21" name="TextBox 20">
            <a:extLst>
              <a:ext uri="{FF2B5EF4-FFF2-40B4-BE49-F238E27FC236}">
                <a16:creationId xmlns:a16="http://schemas.microsoft.com/office/drawing/2014/main" id="{7264834C-68CC-4CBD-ADDF-4F82FF8AFDBE}"/>
              </a:ext>
            </a:extLst>
          </p:cNvPr>
          <p:cNvSpPr txBox="1"/>
          <p:nvPr/>
        </p:nvSpPr>
        <p:spPr>
          <a:xfrm>
            <a:off x="264907" y="2679916"/>
            <a:ext cx="3612647" cy="3959713"/>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The Indiana Office of Technology (IOT) was formed in 2005 with the purpose of consolidating 108 IT agencies across the state to streamline management and cut costs. To improve the experience for local business owners, IOT wanted to centralize identity management and create a single portal for citizens to access multiple applications. </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IOT chose Azure and its suite of solutions to create the INBiz portal, a one-stop portal for local entrepreneurs to perform a variety of tasks, like registering a new company and reporting wages. Both the INBiz portal and self-help administration apps are hosted by App Service.</a:t>
            </a:r>
          </a:p>
        </p:txBody>
      </p:sp>
      <p:sp>
        <p:nvSpPr>
          <p:cNvPr id="23" name="Title 4">
            <a:extLst>
              <a:ext uri="{FF2B5EF4-FFF2-40B4-BE49-F238E27FC236}">
                <a16:creationId xmlns:a16="http://schemas.microsoft.com/office/drawing/2014/main" id="{A216AB44-DFD6-47CF-8BCE-1F897A4AFA2C}"/>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7" spc="-100" dirty="0">
                <a:gradFill>
                  <a:gsLst>
                    <a:gs pos="14286">
                      <a:srgbClr val="FFFFFF"/>
                    </a:gs>
                    <a:gs pos="46000">
                      <a:srgbClr val="FFFFFF"/>
                    </a:gs>
                  </a:gsLst>
                  <a:lin ang="5400000" scaled="1"/>
                </a:gradFill>
                <a:latin typeface="Segoe UI Light" charset="0"/>
                <a:cs typeface="Segoe UI Light" charset="0"/>
              </a:rPr>
              <a:t>Indiana Office of Technology</a:t>
            </a:r>
          </a:p>
        </p:txBody>
      </p:sp>
    </p:spTree>
    <p:extLst>
      <p:ext uri="{BB962C8B-B14F-4D97-AF65-F5344CB8AC3E}">
        <p14:creationId xmlns:p14="http://schemas.microsoft.com/office/powerpoint/2010/main" val="13233651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2C143C2-0958-49DE-8469-88279BEE7150}"/>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9901E4B-FA23-4B85-9BD5-A7F93CBBFCE4}"/>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F0CD534C-9165-45C8-B13B-F2847366EC75}"/>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FB21B69-F69E-46DD-8E21-780EDDEE83A1}"/>
              </a:ext>
            </a:extLst>
          </p:cNvPr>
          <p:cNvSpPr txBox="1"/>
          <p:nvPr/>
        </p:nvSpPr>
        <p:spPr>
          <a:xfrm>
            <a:off x="264907" y="2253759"/>
            <a:ext cx="3612647" cy="4529598"/>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If P&amp;C Insurance is a leading insurance company in the Nordic and Baltic regions, with 3.6 millions customers in eight countries across Europe. With online sales increasing 20% annually, If P&amp;C Insurance needed to rethink its web-based portals—especially those in three Baltic countries, where each portal ran on separate platforms. This made those portals difficult to manage and impacted the time-to-market for new products.</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a:lnSpc>
                <a:spcPct val="90000"/>
              </a:lnSpc>
              <a:spcBef>
                <a:spcPts val="400"/>
              </a:spcBef>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If P&amp;C Insurance chose Azure over Amazon Web Services to consolidate its Baltic portals, which are now hosted on App Service. Azure’s suite of solutions has helped the insurance company reduce the time spent managing infrastructure, connect to new data sources more easily, and release innovative products faster.</a:t>
            </a:r>
          </a:p>
        </p:txBody>
      </p:sp>
      <p:sp>
        <p:nvSpPr>
          <p:cNvPr id="30" name="Title 4">
            <a:extLst>
              <a:ext uri="{FF2B5EF4-FFF2-40B4-BE49-F238E27FC236}">
                <a16:creationId xmlns:a16="http://schemas.microsoft.com/office/drawing/2014/main" id="{CFD27E03-EE38-4E65-A0A2-144123D9FF9B}"/>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6" spc="-100" dirty="0">
                <a:gradFill>
                  <a:gsLst>
                    <a:gs pos="14286">
                      <a:srgbClr val="FFFFFF"/>
                    </a:gs>
                    <a:gs pos="46000">
                      <a:srgbClr val="FFFFFF"/>
                    </a:gs>
                  </a:gsLst>
                  <a:lin ang="5400000" scaled="1"/>
                </a:gradFill>
                <a:latin typeface="Segoe UI Light" charset="0"/>
                <a:cs typeface="Segoe UI Light" charset="0"/>
              </a:rPr>
              <a:t>If P&amp;C Insurance</a:t>
            </a:r>
          </a:p>
        </p:txBody>
      </p:sp>
      <p:grpSp>
        <p:nvGrpSpPr>
          <p:cNvPr id="33" name="Group 32">
            <a:extLst>
              <a:ext uri="{FF2B5EF4-FFF2-40B4-BE49-F238E27FC236}">
                <a16:creationId xmlns:a16="http://schemas.microsoft.com/office/drawing/2014/main" id="{78F8BD87-C310-4A7C-A79A-FB5E9ECA27A5}"/>
              </a:ext>
            </a:extLst>
          </p:cNvPr>
          <p:cNvGrpSpPr/>
          <p:nvPr/>
        </p:nvGrpSpPr>
        <p:grpSpPr>
          <a:xfrm>
            <a:off x="4388465" y="270865"/>
            <a:ext cx="7450028" cy="6376121"/>
            <a:chOff x="4535756" y="291298"/>
            <a:chExt cx="7599417" cy="6503975"/>
          </a:xfrm>
        </p:grpSpPr>
        <p:grpSp>
          <p:nvGrpSpPr>
            <p:cNvPr id="34" name="Group 33">
              <a:extLst>
                <a:ext uri="{FF2B5EF4-FFF2-40B4-BE49-F238E27FC236}">
                  <a16:creationId xmlns:a16="http://schemas.microsoft.com/office/drawing/2014/main" id="{1F5C170D-D78B-4CD8-AC8F-8927692CBBE2}"/>
                </a:ext>
              </a:extLst>
            </p:cNvPr>
            <p:cNvGrpSpPr/>
            <p:nvPr/>
          </p:nvGrpSpPr>
          <p:grpSpPr>
            <a:xfrm>
              <a:off x="5022163" y="291298"/>
              <a:ext cx="6626602" cy="5296059"/>
              <a:chOff x="4958908" y="652356"/>
              <a:chExt cx="6526163" cy="5215786"/>
            </a:xfrm>
          </p:grpSpPr>
          <p:sp>
            <p:nvSpPr>
              <p:cNvPr id="36" name="Rectangle 35">
                <a:extLst>
                  <a:ext uri="{FF2B5EF4-FFF2-40B4-BE49-F238E27FC236}">
                    <a16:creationId xmlns:a16="http://schemas.microsoft.com/office/drawing/2014/main" id="{CB5CA03E-8384-483E-8738-42467166655C}"/>
                  </a:ext>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28FF0BD0-1BEF-4B4B-8506-3ED33DBE85A0}"/>
                  </a:ext>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38" name="Rectangle 37">
                <a:extLst>
                  <a:ext uri="{FF2B5EF4-FFF2-40B4-BE49-F238E27FC236}">
                    <a16:creationId xmlns:a16="http://schemas.microsoft.com/office/drawing/2014/main" id="{740297EE-63F9-435F-8505-7B169EFB4F3C}"/>
                  </a:ext>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GREATER INNOVATION AT LOWER RISK</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Azure allows If P&amp;C Insurance to continue to innovate—but </a:t>
                </a:r>
                <a:r>
                  <a:rPr lang="en-US" sz="1567" b="1" kern="0" dirty="0">
                    <a:gradFill>
                      <a:gsLst>
                        <a:gs pos="98571">
                          <a:srgbClr val="505050"/>
                        </a:gs>
                        <a:gs pos="72857">
                          <a:srgbClr val="505050"/>
                        </a:gs>
                      </a:gsLst>
                      <a:lin ang="5400000" scaled="1"/>
                    </a:gradFill>
                    <a:latin typeface="Segoe UI"/>
                  </a:rPr>
                  <a:t>faster and without significant risk</a:t>
                </a:r>
              </a:p>
            </p:txBody>
          </p:sp>
          <p:sp>
            <p:nvSpPr>
              <p:cNvPr id="39" name="Rectangle 38">
                <a:extLst>
                  <a:ext uri="{FF2B5EF4-FFF2-40B4-BE49-F238E27FC236}">
                    <a16:creationId xmlns:a16="http://schemas.microsoft.com/office/drawing/2014/main" id="{DE93A44C-D493-4923-9E82-7DA410218297}"/>
                  </a:ext>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BETTER REPONSE TO MARKETPLACE TRENDS</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The insurance company can now integrate with new data sources and </a:t>
                </a:r>
                <a:r>
                  <a:rPr lang="en-US" sz="1567" b="1" kern="0" dirty="0">
                    <a:gradFill>
                      <a:gsLst>
                        <a:gs pos="98571">
                          <a:srgbClr val="505050"/>
                        </a:gs>
                        <a:gs pos="72857">
                          <a:srgbClr val="505050"/>
                        </a:gs>
                      </a:gsLst>
                      <a:lin ang="5400000" scaled="1"/>
                    </a:gradFill>
                    <a:latin typeface="Segoe UI"/>
                  </a:rPr>
                  <a:t>launch innovative products faster and more easily</a:t>
                </a:r>
              </a:p>
            </p:txBody>
          </p:sp>
          <p:sp>
            <p:nvSpPr>
              <p:cNvPr id="40" name="Rectangle 39">
                <a:extLst>
                  <a:ext uri="{FF2B5EF4-FFF2-40B4-BE49-F238E27FC236}">
                    <a16:creationId xmlns:a16="http://schemas.microsoft.com/office/drawing/2014/main" id="{09D99F57-C7AF-493A-B17E-429DC6B2AEC3}"/>
                  </a:ext>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REDUCED RELEASE CYCLE</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Azure and its App Service solution have enabled If P&amp;C Insurance to release portal changes within </a:t>
                </a:r>
                <a:r>
                  <a:rPr lang="en-US" sz="1567" b="1" kern="0" dirty="0">
                    <a:gradFill>
                      <a:gsLst>
                        <a:gs pos="98571">
                          <a:srgbClr val="505050"/>
                        </a:gs>
                        <a:gs pos="72857">
                          <a:srgbClr val="505050"/>
                        </a:gs>
                      </a:gsLst>
                      <a:lin ang="5400000" scaled="1"/>
                    </a:gradFill>
                    <a:latin typeface="Segoe UI"/>
                  </a:rPr>
                  <a:t>five minutes</a:t>
                </a:r>
                <a:r>
                  <a:rPr lang="en-US" sz="1567" kern="0" dirty="0">
                    <a:gradFill>
                      <a:gsLst>
                        <a:gs pos="98571">
                          <a:srgbClr val="505050"/>
                        </a:gs>
                        <a:gs pos="72857">
                          <a:srgbClr val="505050"/>
                        </a:gs>
                      </a:gsLst>
                      <a:lin ang="5400000" scaled="1"/>
                    </a:gradFill>
                    <a:latin typeface="Segoe UI"/>
                  </a:rPr>
                  <a:t>—down from two weeks</a:t>
                </a:r>
              </a:p>
            </p:txBody>
          </p:sp>
          <p:grpSp>
            <p:nvGrpSpPr>
              <p:cNvPr id="41" name="Group 40">
                <a:extLst>
                  <a:ext uri="{FF2B5EF4-FFF2-40B4-BE49-F238E27FC236}">
                    <a16:creationId xmlns:a16="http://schemas.microsoft.com/office/drawing/2014/main" id="{2913C0C5-7B7F-45A9-BA31-0BFA872038BB}"/>
                  </a:ext>
                </a:extLst>
              </p:cNvPr>
              <p:cNvGrpSpPr/>
              <p:nvPr>
                <p:custDataLst>
                  <p:tags r:id="rId1"/>
                </p:custDataLst>
              </p:nvPr>
            </p:nvGrpSpPr>
            <p:grpSpPr>
              <a:xfrm>
                <a:off x="4994716" y="1393159"/>
                <a:ext cx="1314705" cy="939956"/>
                <a:chOff x="6322241" y="1406624"/>
                <a:chExt cx="2088959" cy="1493514"/>
              </a:xfrm>
            </p:grpSpPr>
            <p:pic>
              <p:nvPicPr>
                <p:cNvPr id="43" name="Picture 2" descr="\\MAGNUM\Projects\Microsoft\Cloud Power FY12\Design\Icons\PNGs\Server_2.png">
                  <a:extLst>
                    <a:ext uri="{FF2B5EF4-FFF2-40B4-BE49-F238E27FC236}">
                      <a16:creationId xmlns:a16="http://schemas.microsoft.com/office/drawing/2014/main" id="{B85259E1-D0C9-40B9-B70F-FC5F71D7DC4A}"/>
                    </a:ext>
                  </a:extLst>
                </p:cNvPr>
                <p:cNvPicPr>
                  <a:picLocks noChangeAspect="1" noChangeArrowheads="1"/>
                </p:cNvPicPr>
                <p:nvPr/>
              </p:nvPicPr>
              <p:blipFill>
                <a:blip r:embed="rId4" cstate="print">
                  <a:lum bright="100000"/>
                </a:blip>
                <a:srcRect/>
                <a:stretch>
                  <a:fillRect/>
                </a:stretch>
              </p:blipFill>
              <p:spPr bwMode="auto">
                <a:xfrm flipH="1">
                  <a:off x="6322241" y="1406624"/>
                  <a:ext cx="1206070" cy="1206070"/>
                </a:xfrm>
                <a:prstGeom prst="rect">
                  <a:avLst/>
                </a:prstGeom>
                <a:noFill/>
              </p:spPr>
            </p:pic>
            <p:pic>
              <p:nvPicPr>
                <p:cNvPr id="44" name="Picture 2" descr="\\MAGNUM\Projects\Microsoft\Cloud Power FY12\Design\Icons\PNGs\Server_2.png">
                  <a:extLst>
                    <a:ext uri="{FF2B5EF4-FFF2-40B4-BE49-F238E27FC236}">
                      <a16:creationId xmlns:a16="http://schemas.microsoft.com/office/drawing/2014/main" id="{511BA216-35E2-4B84-AA5F-5F57D8879F4E}"/>
                    </a:ext>
                  </a:extLst>
                </p:cNvPr>
                <p:cNvPicPr>
                  <a:picLocks noChangeAspect="1" noChangeArrowheads="1"/>
                </p:cNvPicPr>
                <p:nvPr/>
              </p:nvPicPr>
              <p:blipFill>
                <a:blip r:embed="rId4" cstate="print">
                  <a:lum bright="100000"/>
                </a:blip>
                <a:srcRect/>
                <a:stretch>
                  <a:fillRect/>
                </a:stretch>
              </p:blipFill>
              <p:spPr bwMode="auto">
                <a:xfrm flipH="1">
                  <a:off x="6623758" y="1524567"/>
                  <a:ext cx="1206070" cy="1206070"/>
                </a:xfrm>
                <a:prstGeom prst="rect">
                  <a:avLst/>
                </a:prstGeom>
                <a:noFill/>
              </p:spPr>
            </p:pic>
            <p:pic>
              <p:nvPicPr>
                <p:cNvPr id="45" name="Picture 2" descr="\\MAGNUM\Projects\Microsoft\Cloud Power FY12\Design\Icons\PNGs\Server_2.png">
                  <a:extLst>
                    <a:ext uri="{FF2B5EF4-FFF2-40B4-BE49-F238E27FC236}">
                      <a16:creationId xmlns:a16="http://schemas.microsoft.com/office/drawing/2014/main" id="{693C884A-D5CA-4C86-B0D8-6411D3BEF8B5}"/>
                    </a:ext>
                  </a:extLst>
                </p:cNvPr>
                <p:cNvPicPr>
                  <a:picLocks noChangeAspect="1" noChangeArrowheads="1"/>
                </p:cNvPicPr>
                <p:nvPr/>
              </p:nvPicPr>
              <p:blipFill>
                <a:blip r:embed="rId4" cstate="print">
                  <a:lum bright="100000"/>
                </a:blip>
                <a:srcRect/>
                <a:stretch>
                  <a:fillRect/>
                </a:stretch>
              </p:blipFill>
              <p:spPr bwMode="auto">
                <a:xfrm flipH="1">
                  <a:off x="6925276" y="1605466"/>
                  <a:ext cx="1206070" cy="1206070"/>
                </a:xfrm>
                <a:prstGeom prst="rect">
                  <a:avLst/>
                </a:prstGeom>
                <a:noFill/>
              </p:spPr>
            </p:pic>
            <p:pic>
              <p:nvPicPr>
                <p:cNvPr id="46" name="Picture 2" descr="\\MAGNUM\Projects\Microsoft\Cloud Power FY12\Design\Icons\PNGs\Server_2.png">
                  <a:extLst>
                    <a:ext uri="{FF2B5EF4-FFF2-40B4-BE49-F238E27FC236}">
                      <a16:creationId xmlns:a16="http://schemas.microsoft.com/office/drawing/2014/main" id="{2F05CA2C-8031-41DC-8824-2EA296923C75}"/>
                    </a:ext>
                  </a:extLst>
                </p:cNvPr>
                <p:cNvPicPr>
                  <a:picLocks noChangeAspect="1" noChangeArrowheads="1"/>
                </p:cNvPicPr>
                <p:nvPr/>
              </p:nvPicPr>
              <p:blipFill>
                <a:blip r:embed="rId4" cstate="print">
                  <a:lum bright="100000"/>
                </a:blip>
                <a:srcRect/>
                <a:stretch>
                  <a:fillRect/>
                </a:stretch>
              </p:blipFill>
              <p:spPr bwMode="auto">
                <a:xfrm flipH="1">
                  <a:off x="7205130" y="1694068"/>
                  <a:ext cx="1206070" cy="1206070"/>
                </a:xfrm>
                <a:prstGeom prst="rect">
                  <a:avLst/>
                </a:prstGeom>
                <a:noFill/>
              </p:spPr>
            </p:pic>
          </p:grpSp>
          <p:sp>
            <p:nvSpPr>
              <p:cNvPr id="42" name="Rectangle 41">
                <a:extLst>
                  <a:ext uri="{FF2B5EF4-FFF2-40B4-BE49-F238E27FC236}">
                    <a16:creationId xmlns:a16="http://schemas.microsoft.com/office/drawing/2014/main" id="{08C9070B-439E-493F-A9DE-401A8CD1FD3D}"/>
                  </a:ext>
                </a:extLst>
              </p:cNvPr>
              <p:cNvSpPr/>
              <p:nvPr/>
            </p:nvSpPr>
            <p:spPr>
              <a:xfrm>
                <a:off x="6265667" y="1509194"/>
                <a:ext cx="4895165" cy="697156"/>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Insurance company speeds time-to-market for innovative products</a:t>
                </a:r>
              </a:p>
            </p:txBody>
          </p:sp>
        </p:grpSp>
        <p:sp>
          <p:nvSpPr>
            <p:cNvPr id="35" name="Rectangle 34">
              <a:extLst>
                <a:ext uri="{FF2B5EF4-FFF2-40B4-BE49-F238E27FC236}">
                  <a16:creationId xmlns:a16="http://schemas.microsoft.com/office/drawing/2014/main" id="{59CC95D6-E870-4F56-BD15-1CBEFAC3FB4D}"/>
                </a:ext>
              </a:extLst>
            </p:cNvPr>
            <p:cNvSpPr/>
            <p:nvPr/>
          </p:nvSpPr>
          <p:spPr>
            <a:xfrm>
              <a:off x="4535756" y="5749217"/>
              <a:ext cx="7599417" cy="1046056"/>
            </a:xfrm>
            <a:prstGeom prst="rect">
              <a:avLst/>
            </a:prstGeom>
          </p:spPr>
          <p:txBody>
            <a:bodyPr wrap="square">
              <a:spAutoFit/>
            </a:bodyPr>
            <a:lstStyle/>
            <a:p>
              <a:pPr defTabSz="914314">
                <a:spcBef>
                  <a:spcPts val="294"/>
                </a:spcBef>
              </a:pPr>
              <a:r>
                <a:rPr lang="en-US" sz="1567" kern="0" dirty="0">
                  <a:gradFill>
                    <a:gsLst>
                      <a:gs pos="98571">
                        <a:srgbClr val="505050"/>
                      </a:gs>
                      <a:gs pos="72857">
                        <a:srgbClr val="505050"/>
                      </a:gs>
                    </a:gsLst>
                    <a:lin ang="5400000" scaled="1"/>
                  </a:gradFill>
                  <a:latin typeface="Segoe UI"/>
                </a:rPr>
                <a:t>“We can adjust our product offerings in response to competitor activities or campaigns and release changes within five minutes. Before, our release cycle was at least two weeks.”</a:t>
              </a:r>
              <a:br>
                <a:rPr lang="en-US" sz="1567" kern="0" dirty="0">
                  <a:gradFill>
                    <a:gsLst>
                      <a:gs pos="98571">
                        <a:srgbClr val="505050"/>
                      </a:gs>
                      <a:gs pos="72857">
                        <a:srgbClr val="505050"/>
                      </a:gs>
                    </a:gsLst>
                    <a:lin ang="5400000" scaled="1"/>
                  </a:gradFill>
                  <a:latin typeface="Segoe UI"/>
                </a:rPr>
              </a:br>
              <a:r>
                <a:rPr lang="en-US" sz="1372" kern="0" dirty="0">
                  <a:gradFill>
                    <a:gsLst>
                      <a:gs pos="98571">
                        <a:srgbClr val="505050"/>
                      </a:gs>
                      <a:gs pos="72857">
                        <a:srgbClr val="505050"/>
                      </a:gs>
                    </a:gsLst>
                    <a:lin ang="5400000" scaled="1"/>
                  </a:gradFill>
                  <a:latin typeface="Segoe UI"/>
                </a:rPr>
                <a:t>— Janis Kesteris, Head of the Baltic IT Unit, If P&amp;C Insurance</a:t>
              </a:r>
              <a:endParaRPr lang="en-US" sz="1567" kern="0" dirty="0">
                <a:gradFill>
                  <a:gsLst>
                    <a:gs pos="98571">
                      <a:srgbClr val="505050"/>
                    </a:gs>
                    <a:gs pos="72857">
                      <a:srgbClr val="505050"/>
                    </a:gs>
                  </a:gsLst>
                  <a:lin ang="5400000" scaled="1"/>
                </a:gradFill>
                <a:latin typeface="Segoe UI"/>
              </a:endParaRPr>
            </a:p>
          </p:txBody>
        </p:sp>
      </p:grpSp>
      <p:pic>
        <p:nvPicPr>
          <p:cNvPr id="22" name="Picture 2" descr="Story logo">
            <a:extLst>
              <a:ext uri="{FF2B5EF4-FFF2-40B4-BE49-F238E27FC236}">
                <a16:creationId xmlns:a16="http://schemas.microsoft.com/office/drawing/2014/main" id="{FD73AEF7-556E-4B70-837B-EF890352A1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7459" y="145602"/>
            <a:ext cx="1300039" cy="127972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135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2C143C2-0958-49DE-8469-88279BEE7150}"/>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9901E4B-FA23-4B85-9BD5-A7F93CBBFCE4}"/>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F0CD534C-9165-45C8-B13B-F2847366EC75}"/>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FB21B69-F69E-46DD-8E21-780EDDEE83A1}"/>
              </a:ext>
            </a:extLst>
          </p:cNvPr>
          <p:cNvSpPr txBox="1"/>
          <p:nvPr/>
        </p:nvSpPr>
        <p:spPr>
          <a:xfrm>
            <a:off x="264907" y="2253760"/>
            <a:ext cx="3612647" cy="4533817"/>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Northpower is a New Zealand-based electrical contractor and power distribution company responsible for maintaining power supplies for 800,000 proprieties across the country. It wanted an out-of-band, sure-fire app for receiving and sending client service requests to its cloud-based dispatch solution. This kind of app would be especially useful during network communication outages, which could affect Northpower’s ability to address customer requests.</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a:lnSpc>
                <a:spcPct val="90000"/>
              </a:lnSpc>
              <a:spcBef>
                <a:spcPts val="400"/>
              </a:spcBef>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Using Azure, Northpower created a B2B app in the cloud that connects client fault centers to Northpower Dispatch services. Thanks to App Service, it took just 400 hours to build the app, named Reactive, which helps keep engineers working even if a major storm affects server communications.</a:t>
            </a:r>
          </a:p>
        </p:txBody>
      </p:sp>
      <p:sp>
        <p:nvSpPr>
          <p:cNvPr id="30" name="Title 4">
            <a:extLst>
              <a:ext uri="{FF2B5EF4-FFF2-40B4-BE49-F238E27FC236}">
                <a16:creationId xmlns:a16="http://schemas.microsoft.com/office/drawing/2014/main" id="{CFD27E03-EE38-4E65-A0A2-144123D9FF9B}"/>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6" spc="-100" dirty="0">
                <a:gradFill>
                  <a:gsLst>
                    <a:gs pos="14286">
                      <a:srgbClr val="FFFFFF"/>
                    </a:gs>
                    <a:gs pos="46000">
                      <a:srgbClr val="FFFFFF"/>
                    </a:gs>
                  </a:gsLst>
                  <a:lin ang="5400000" scaled="1"/>
                </a:gradFill>
                <a:latin typeface="Segoe UI Light" charset="0"/>
                <a:cs typeface="Segoe UI Light" charset="0"/>
              </a:rPr>
              <a:t>Northpower</a:t>
            </a:r>
          </a:p>
        </p:txBody>
      </p:sp>
      <p:grpSp>
        <p:nvGrpSpPr>
          <p:cNvPr id="33" name="Group 32">
            <a:extLst>
              <a:ext uri="{FF2B5EF4-FFF2-40B4-BE49-F238E27FC236}">
                <a16:creationId xmlns:a16="http://schemas.microsoft.com/office/drawing/2014/main" id="{78F8BD87-C310-4A7C-A79A-FB5E9ECA27A5}"/>
              </a:ext>
            </a:extLst>
          </p:cNvPr>
          <p:cNvGrpSpPr/>
          <p:nvPr/>
        </p:nvGrpSpPr>
        <p:grpSpPr>
          <a:xfrm>
            <a:off x="4388465" y="270866"/>
            <a:ext cx="7450028" cy="6413836"/>
            <a:chOff x="4535756" y="291298"/>
            <a:chExt cx="7599417" cy="6542447"/>
          </a:xfrm>
        </p:grpSpPr>
        <p:grpSp>
          <p:nvGrpSpPr>
            <p:cNvPr id="34" name="Group 33">
              <a:extLst>
                <a:ext uri="{FF2B5EF4-FFF2-40B4-BE49-F238E27FC236}">
                  <a16:creationId xmlns:a16="http://schemas.microsoft.com/office/drawing/2014/main" id="{1F5C170D-D78B-4CD8-AC8F-8927692CBBE2}"/>
                </a:ext>
              </a:extLst>
            </p:cNvPr>
            <p:cNvGrpSpPr/>
            <p:nvPr/>
          </p:nvGrpSpPr>
          <p:grpSpPr>
            <a:xfrm>
              <a:off x="5022163" y="291298"/>
              <a:ext cx="6626602" cy="5296059"/>
              <a:chOff x="4958908" y="652356"/>
              <a:chExt cx="6526163" cy="5215786"/>
            </a:xfrm>
          </p:grpSpPr>
          <p:sp>
            <p:nvSpPr>
              <p:cNvPr id="36" name="Rectangle 35">
                <a:extLst>
                  <a:ext uri="{FF2B5EF4-FFF2-40B4-BE49-F238E27FC236}">
                    <a16:creationId xmlns:a16="http://schemas.microsoft.com/office/drawing/2014/main" id="{CB5CA03E-8384-483E-8738-42467166655C}"/>
                  </a:ext>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28FF0BD0-1BEF-4B4B-8506-3ED33DBE85A0}"/>
                  </a:ext>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38" name="Rectangle 37">
                <a:extLst>
                  <a:ext uri="{FF2B5EF4-FFF2-40B4-BE49-F238E27FC236}">
                    <a16:creationId xmlns:a16="http://schemas.microsoft.com/office/drawing/2014/main" id="{740297EE-63F9-435F-8505-7B169EFB4F3C}"/>
                  </a:ext>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LONG-TERM COST SAVINGS</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Northpower has </a:t>
                </a:r>
                <a:r>
                  <a:rPr lang="en-US" sz="1567" b="1" kern="0" dirty="0">
                    <a:gradFill>
                      <a:gsLst>
                        <a:gs pos="98571">
                          <a:srgbClr val="505050"/>
                        </a:gs>
                        <a:gs pos="72857">
                          <a:srgbClr val="505050"/>
                        </a:gs>
                      </a:gsLst>
                      <a:lin ang="5400000" scaled="1"/>
                    </a:gradFill>
                    <a:latin typeface="Segoe UI"/>
                  </a:rPr>
                  <a:t>reduced the time and money</a:t>
                </a:r>
                <a:r>
                  <a:rPr lang="en-US" sz="1567" kern="0" dirty="0">
                    <a:gradFill>
                      <a:gsLst>
                        <a:gs pos="98571">
                          <a:srgbClr val="505050"/>
                        </a:gs>
                        <a:gs pos="72857">
                          <a:srgbClr val="505050"/>
                        </a:gs>
                      </a:gsLst>
                      <a:lin ang="5400000" scaled="1"/>
                    </a:gradFill>
                    <a:latin typeface="Segoe UI"/>
                  </a:rPr>
                  <a:t> </a:t>
                </a:r>
                <a:r>
                  <a:rPr lang="en-US" sz="1567" b="1" kern="0" dirty="0">
                    <a:gradFill>
                      <a:gsLst>
                        <a:gs pos="98571">
                          <a:srgbClr val="505050"/>
                        </a:gs>
                        <a:gs pos="72857">
                          <a:srgbClr val="505050"/>
                        </a:gs>
                      </a:gsLst>
                      <a:lin ang="5400000" scaled="1"/>
                    </a:gradFill>
                    <a:latin typeface="Segoe UI"/>
                  </a:rPr>
                  <a:t>spent</a:t>
                </a:r>
                <a:r>
                  <a:rPr lang="en-US" sz="1567" kern="0" dirty="0">
                    <a:gradFill>
                      <a:gsLst>
                        <a:gs pos="98571">
                          <a:srgbClr val="505050"/>
                        </a:gs>
                        <a:gs pos="72857">
                          <a:srgbClr val="505050"/>
                        </a:gs>
                      </a:gsLst>
                      <a:lin ang="5400000" scaled="1"/>
                    </a:gradFill>
                    <a:latin typeface="Segoe UI"/>
                  </a:rPr>
                  <a:t> on maintaining hardware and operating systems</a:t>
                </a:r>
              </a:p>
            </p:txBody>
          </p:sp>
          <p:sp>
            <p:nvSpPr>
              <p:cNvPr id="39" name="Rectangle 38">
                <a:extLst>
                  <a:ext uri="{FF2B5EF4-FFF2-40B4-BE49-F238E27FC236}">
                    <a16:creationId xmlns:a16="http://schemas.microsoft.com/office/drawing/2014/main" id="{DE93A44C-D493-4923-9E82-7DA410218297}"/>
                  </a:ext>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GREATER RESILIENCY</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Azure is </a:t>
                </a:r>
                <a:r>
                  <a:rPr lang="en-US" sz="1567" b="1" kern="0" dirty="0">
                    <a:gradFill>
                      <a:gsLst>
                        <a:gs pos="98571">
                          <a:srgbClr val="505050"/>
                        </a:gs>
                        <a:gs pos="72857">
                          <a:srgbClr val="505050"/>
                        </a:gs>
                      </a:gsLst>
                      <a:lin ang="5400000" scaled="1"/>
                    </a:gradFill>
                    <a:latin typeface="Segoe UI"/>
                  </a:rPr>
                  <a:t>highly resilient</a:t>
                </a:r>
                <a:r>
                  <a:rPr lang="en-US" sz="1567" kern="0" dirty="0">
                    <a:gradFill>
                      <a:gsLst>
                        <a:gs pos="98571">
                          <a:srgbClr val="505050"/>
                        </a:gs>
                        <a:gs pos="72857">
                          <a:srgbClr val="505050"/>
                        </a:gs>
                      </a:gsLst>
                      <a:lin ang="5400000" scaled="1"/>
                    </a:gradFill>
                    <a:latin typeface="Segoe UI"/>
                  </a:rPr>
                  <a:t>, meaning field service teams continue to receive customer requests even if the internal network is down</a:t>
                </a:r>
              </a:p>
            </p:txBody>
          </p:sp>
          <p:sp>
            <p:nvSpPr>
              <p:cNvPr id="40" name="Rectangle 39">
                <a:extLst>
                  <a:ext uri="{FF2B5EF4-FFF2-40B4-BE49-F238E27FC236}">
                    <a16:creationId xmlns:a16="http://schemas.microsoft.com/office/drawing/2014/main" id="{09D99F57-C7AF-493A-B17E-429DC6B2AEC3}"/>
                  </a:ext>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FASTER TIME-TO-DEPLOYMENT</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Northpower, along with consulting firm Adaptiv Integration, developed, tested, and delivered the Reactive app in just </a:t>
                </a:r>
                <a:r>
                  <a:rPr lang="en-US" sz="1567" b="1" kern="0" dirty="0">
                    <a:gradFill>
                      <a:gsLst>
                        <a:gs pos="98571">
                          <a:srgbClr val="505050"/>
                        </a:gs>
                        <a:gs pos="72857">
                          <a:srgbClr val="505050"/>
                        </a:gs>
                      </a:gsLst>
                      <a:lin ang="5400000" scaled="1"/>
                    </a:gradFill>
                    <a:latin typeface="Segoe UI"/>
                  </a:rPr>
                  <a:t>400 hours</a:t>
                </a:r>
                <a:endParaRPr lang="en-US" sz="1567" kern="0" dirty="0">
                  <a:gradFill>
                    <a:gsLst>
                      <a:gs pos="98571">
                        <a:srgbClr val="505050"/>
                      </a:gs>
                      <a:gs pos="72857">
                        <a:srgbClr val="505050"/>
                      </a:gs>
                    </a:gsLst>
                    <a:lin ang="5400000" scaled="1"/>
                  </a:gradFill>
                  <a:latin typeface="Segoe UI"/>
                </a:endParaRPr>
              </a:p>
            </p:txBody>
          </p:sp>
          <p:grpSp>
            <p:nvGrpSpPr>
              <p:cNvPr id="41" name="Group 40">
                <a:extLst>
                  <a:ext uri="{FF2B5EF4-FFF2-40B4-BE49-F238E27FC236}">
                    <a16:creationId xmlns:a16="http://schemas.microsoft.com/office/drawing/2014/main" id="{2913C0C5-7B7F-45A9-BA31-0BFA872038BB}"/>
                  </a:ext>
                </a:extLst>
              </p:cNvPr>
              <p:cNvGrpSpPr/>
              <p:nvPr>
                <p:custDataLst>
                  <p:tags r:id="rId1"/>
                </p:custDataLst>
              </p:nvPr>
            </p:nvGrpSpPr>
            <p:grpSpPr>
              <a:xfrm>
                <a:off x="4994716" y="1393159"/>
                <a:ext cx="1314705" cy="939956"/>
                <a:chOff x="6322241" y="1406624"/>
                <a:chExt cx="2088959" cy="1493514"/>
              </a:xfrm>
            </p:grpSpPr>
            <p:pic>
              <p:nvPicPr>
                <p:cNvPr id="43" name="Picture 2" descr="\\MAGNUM\Projects\Microsoft\Cloud Power FY12\Design\Icons\PNGs\Server_2.png">
                  <a:extLst>
                    <a:ext uri="{FF2B5EF4-FFF2-40B4-BE49-F238E27FC236}">
                      <a16:creationId xmlns:a16="http://schemas.microsoft.com/office/drawing/2014/main" id="{B85259E1-D0C9-40B9-B70F-FC5F71D7DC4A}"/>
                    </a:ext>
                  </a:extLst>
                </p:cNvPr>
                <p:cNvPicPr>
                  <a:picLocks noChangeAspect="1" noChangeArrowheads="1"/>
                </p:cNvPicPr>
                <p:nvPr/>
              </p:nvPicPr>
              <p:blipFill>
                <a:blip r:embed="rId4" cstate="print">
                  <a:lum bright="100000"/>
                </a:blip>
                <a:srcRect/>
                <a:stretch>
                  <a:fillRect/>
                </a:stretch>
              </p:blipFill>
              <p:spPr bwMode="auto">
                <a:xfrm flipH="1">
                  <a:off x="6322241" y="1406624"/>
                  <a:ext cx="1206070" cy="1206070"/>
                </a:xfrm>
                <a:prstGeom prst="rect">
                  <a:avLst/>
                </a:prstGeom>
                <a:noFill/>
              </p:spPr>
            </p:pic>
            <p:pic>
              <p:nvPicPr>
                <p:cNvPr id="44" name="Picture 2" descr="\\MAGNUM\Projects\Microsoft\Cloud Power FY12\Design\Icons\PNGs\Server_2.png">
                  <a:extLst>
                    <a:ext uri="{FF2B5EF4-FFF2-40B4-BE49-F238E27FC236}">
                      <a16:creationId xmlns:a16="http://schemas.microsoft.com/office/drawing/2014/main" id="{511BA216-35E2-4B84-AA5F-5F57D8879F4E}"/>
                    </a:ext>
                  </a:extLst>
                </p:cNvPr>
                <p:cNvPicPr>
                  <a:picLocks noChangeAspect="1" noChangeArrowheads="1"/>
                </p:cNvPicPr>
                <p:nvPr/>
              </p:nvPicPr>
              <p:blipFill>
                <a:blip r:embed="rId4" cstate="print">
                  <a:lum bright="100000"/>
                </a:blip>
                <a:srcRect/>
                <a:stretch>
                  <a:fillRect/>
                </a:stretch>
              </p:blipFill>
              <p:spPr bwMode="auto">
                <a:xfrm flipH="1">
                  <a:off x="6623758" y="1524567"/>
                  <a:ext cx="1206070" cy="1206070"/>
                </a:xfrm>
                <a:prstGeom prst="rect">
                  <a:avLst/>
                </a:prstGeom>
                <a:noFill/>
              </p:spPr>
            </p:pic>
            <p:pic>
              <p:nvPicPr>
                <p:cNvPr id="45" name="Picture 2" descr="\\MAGNUM\Projects\Microsoft\Cloud Power FY12\Design\Icons\PNGs\Server_2.png">
                  <a:extLst>
                    <a:ext uri="{FF2B5EF4-FFF2-40B4-BE49-F238E27FC236}">
                      <a16:creationId xmlns:a16="http://schemas.microsoft.com/office/drawing/2014/main" id="{693C884A-D5CA-4C86-B0D8-6411D3BEF8B5}"/>
                    </a:ext>
                  </a:extLst>
                </p:cNvPr>
                <p:cNvPicPr>
                  <a:picLocks noChangeAspect="1" noChangeArrowheads="1"/>
                </p:cNvPicPr>
                <p:nvPr/>
              </p:nvPicPr>
              <p:blipFill>
                <a:blip r:embed="rId4" cstate="print">
                  <a:lum bright="100000"/>
                </a:blip>
                <a:srcRect/>
                <a:stretch>
                  <a:fillRect/>
                </a:stretch>
              </p:blipFill>
              <p:spPr bwMode="auto">
                <a:xfrm flipH="1">
                  <a:off x="6925276" y="1605466"/>
                  <a:ext cx="1206070" cy="1206070"/>
                </a:xfrm>
                <a:prstGeom prst="rect">
                  <a:avLst/>
                </a:prstGeom>
                <a:noFill/>
              </p:spPr>
            </p:pic>
            <p:pic>
              <p:nvPicPr>
                <p:cNvPr id="46" name="Picture 2" descr="\\MAGNUM\Projects\Microsoft\Cloud Power FY12\Design\Icons\PNGs\Server_2.png">
                  <a:extLst>
                    <a:ext uri="{FF2B5EF4-FFF2-40B4-BE49-F238E27FC236}">
                      <a16:creationId xmlns:a16="http://schemas.microsoft.com/office/drawing/2014/main" id="{2F05CA2C-8031-41DC-8824-2EA296923C75}"/>
                    </a:ext>
                  </a:extLst>
                </p:cNvPr>
                <p:cNvPicPr>
                  <a:picLocks noChangeAspect="1" noChangeArrowheads="1"/>
                </p:cNvPicPr>
                <p:nvPr/>
              </p:nvPicPr>
              <p:blipFill>
                <a:blip r:embed="rId4" cstate="print">
                  <a:lum bright="100000"/>
                </a:blip>
                <a:srcRect/>
                <a:stretch>
                  <a:fillRect/>
                </a:stretch>
              </p:blipFill>
              <p:spPr bwMode="auto">
                <a:xfrm flipH="1">
                  <a:off x="7205130" y="1694068"/>
                  <a:ext cx="1206070" cy="1206070"/>
                </a:xfrm>
                <a:prstGeom prst="rect">
                  <a:avLst/>
                </a:prstGeom>
                <a:noFill/>
              </p:spPr>
            </p:pic>
          </p:grpSp>
          <p:sp>
            <p:nvSpPr>
              <p:cNvPr id="42" name="Rectangle 41">
                <a:extLst>
                  <a:ext uri="{FF2B5EF4-FFF2-40B4-BE49-F238E27FC236}">
                    <a16:creationId xmlns:a16="http://schemas.microsoft.com/office/drawing/2014/main" id="{08C9070B-439E-493F-A9DE-401A8CD1FD3D}"/>
                  </a:ext>
                </a:extLst>
              </p:cNvPr>
              <p:cNvSpPr/>
              <p:nvPr/>
            </p:nvSpPr>
            <p:spPr>
              <a:xfrm>
                <a:off x="6265667" y="1509194"/>
                <a:ext cx="4895165" cy="697156"/>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Electrical contractor builds cloud-based app to work around network outages</a:t>
                </a:r>
              </a:p>
            </p:txBody>
          </p:sp>
        </p:grpSp>
        <p:sp>
          <p:nvSpPr>
            <p:cNvPr id="35" name="Rectangle 34">
              <a:extLst>
                <a:ext uri="{FF2B5EF4-FFF2-40B4-BE49-F238E27FC236}">
                  <a16:creationId xmlns:a16="http://schemas.microsoft.com/office/drawing/2014/main" id="{59CC95D6-E870-4F56-BD15-1CBEFAC3FB4D}"/>
                </a:ext>
              </a:extLst>
            </p:cNvPr>
            <p:cNvSpPr/>
            <p:nvPr/>
          </p:nvSpPr>
          <p:spPr>
            <a:xfrm>
              <a:off x="4535756" y="5749217"/>
              <a:ext cx="7599417" cy="1084528"/>
            </a:xfrm>
            <a:prstGeom prst="rect">
              <a:avLst/>
            </a:prstGeom>
          </p:spPr>
          <p:txBody>
            <a:bodyPr wrap="square">
              <a:spAutoFit/>
            </a:bodyPr>
            <a:lstStyle/>
            <a:p>
              <a:pPr defTabSz="914314">
                <a:spcBef>
                  <a:spcPts val="294"/>
                </a:spcBef>
              </a:pPr>
              <a:r>
                <a:rPr lang="en-US" sz="1567" kern="0" dirty="0">
                  <a:gradFill>
                    <a:gsLst>
                      <a:gs pos="98571">
                        <a:srgbClr val="505050"/>
                      </a:gs>
                      <a:gs pos="72857">
                        <a:srgbClr val="505050"/>
                      </a:gs>
                    </a:gsLst>
                    <a:lin ang="5400000" scaled="1"/>
                  </a:gradFill>
                  <a:latin typeface="Segoe UI"/>
                </a:rPr>
                <a:t>“With Azure, we reduce dependence on internal infrastructure and can guarantee a 24/7 service. If there’s a physical failure of our own internal network… our field-service teams can still receive customer service requests.”</a:t>
              </a:r>
            </a:p>
            <a:p>
              <a:pPr defTabSz="914314">
                <a:spcBef>
                  <a:spcPts val="294"/>
                </a:spcBef>
              </a:pPr>
              <a:r>
                <a:rPr lang="en-US" sz="1372" kern="0" dirty="0">
                  <a:gradFill>
                    <a:gsLst>
                      <a:gs pos="98571">
                        <a:srgbClr val="505050"/>
                      </a:gs>
                      <a:gs pos="72857">
                        <a:srgbClr val="505050"/>
                      </a:gs>
                    </a:gsLst>
                    <a:lin ang="5400000" scaled="1"/>
                  </a:gradFill>
                  <a:latin typeface="Segoe UI"/>
                </a:rPr>
                <a:t>— Michael Billing, Senior Developer, Northpower</a:t>
              </a:r>
              <a:endParaRPr lang="en-US" sz="1567" kern="0" dirty="0">
                <a:gradFill>
                  <a:gsLst>
                    <a:gs pos="98571">
                      <a:srgbClr val="505050"/>
                    </a:gs>
                    <a:gs pos="72857">
                      <a:srgbClr val="505050"/>
                    </a:gs>
                  </a:gsLst>
                  <a:lin ang="5400000" scaled="1"/>
                </a:gradFill>
                <a:latin typeface="Segoe UI"/>
              </a:endParaRPr>
            </a:p>
          </p:txBody>
        </p:sp>
      </p:grpSp>
      <p:pic>
        <p:nvPicPr>
          <p:cNvPr id="22" name="Picture 2" descr="Story logo">
            <a:extLst>
              <a:ext uri="{FF2B5EF4-FFF2-40B4-BE49-F238E27FC236}">
                <a16:creationId xmlns:a16="http://schemas.microsoft.com/office/drawing/2014/main" id="{1956C784-944F-42B7-9142-1272B9C16C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604" b="9876"/>
          <a:stretch/>
        </p:blipFill>
        <p:spPr bwMode="auto">
          <a:xfrm>
            <a:off x="1083702" y="206523"/>
            <a:ext cx="1867552" cy="115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95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3BA147C-BA45-4D58-8368-91560B9FE0EE}"/>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ADC75904-F288-46C0-BBF1-447873232100}"/>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pic>
        <p:nvPicPr>
          <p:cNvPr id="20" name="Picture 2" descr="Image result for swiss re logo">
            <a:extLst>
              <a:ext uri="{FF2B5EF4-FFF2-40B4-BE49-F238E27FC236}">
                <a16:creationId xmlns:a16="http://schemas.microsoft.com/office/drawing/2014/main" id="{40236826-CC24-4307-BC35-E223E1CDE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416" y="399880"/>
            <a:ext cx="3146125" cy="7711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452972B-ADA9-49C6-A2BB-156DC121E814}"/>
              </a:ext>
            </a:extLst>
          </p:cNvPr>
          <p:cNvSpPr txBox="1"/>
          <p:nvPr/>
        </p:nvSpPr>
        <p:spPr>
          <a:xfrm>
            <a:off x="264907" y="2253759"/>
            <a:ext cx="3612647" cy="3579789"/>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Swiss Re is a wholesale provider of insurance and reinsurance. To break away from traditional reinsurance models, the insurer sought to create a cloud-based service that automatically reimbursed airline passengers for delayed flights.</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Swiss Re issued an RFP to multiple cloud providers for the project and eventually chose Azure for its affordability, agility, and ability to accelerate the insurer’s time-to-market. Swiss Re worked with Codit, a Microsoft partner, to launch the service, which took just eight months thanks to App Service and other Azure offerings.</a:t>
            </a:r>
          </a:p>
        </p:txBody>
      </p:sp>
      <p:sp>
        <p:nvSpPr>
          <p:cNvPr id="34" name="Title 4">
            <a:extLst>
              <a:ext uri="{FF2B5EF4-FFF2-40B4-BE49-F238E27FC236}">
                <a16:creationId xmlns:a16="http://schemas.microsoft.com/office/drawing/2014/main" id="{ECAD7313-067B-40A0-9884-021663CC8DD4}"/>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6" spc="-100" dirty="0">
                <a:gradFill>
                  <a:gsLst>
                    <a:gs pos="14286">
                      <a:srgbClr val="FFFFFF"/>
                    </a:gs>
                    <a:gs pos="46000">
                      <a:srgbClr val="FFFFFF"/>
                    </a:gs>
                  </a:gsLst>
                  <a:lin ang="5400000" scaled="1"/>
                </a:gradFill>
                <a:latin typeface="Segoe UI Light" charset="0"/>
                <a:cs typeface="Segoe UI Light" charset="0"/>
              </a:rPr>
              <a:t>Swiss Re</a:t>
            </a:r>
          </a:p>
        </p:txBody>
      </p:sp>
      <p:grpSp>
        <p:nvGrpSpPr>
          <p:cNvPr id="52" name="Group 51">
            <a:extLst>
              <a:ext uri="{FF2B5EF4-FFF2-40B4-BE49-F238E27FC236}">
                <a16:creationId xmlns:a16="http://schemas.microsoft.com/office/drawing/2014/main" id="{A904A6D1-4DDE-4626-A20A-4D40A3DB746A}"/>
              </a:ext>
            </a:extLst>
          </p:cNvPr>
          <p:cNvGrpSpPr/>
          <p:nvPr/>
        </p:nvGrpSpPr>
        <p:grpSpPr>
          <a:xfrm>
            <a:off x="4388465" y="270865"/>
            <a:ext cx="7450028" cy="6172832"/>
            <a:chOff x="4535756" y="291298"/>
            <a:chExt cx="7599417" cy="6296610"/>
          </a:xfrm>
        </p:grpSpPr>
        <p:grpSp>
          <p:nvGrpSpPr>
            <p:cNvPr id="53" name="Group 52">
              <a:extLst>
                <a:ext uri="{FF2B5EF4-FFF2-40B4-BE49-F238E27FC236}">
                  <a16:creationId xmlns:a16="http://schemas.microsoft.com/office/drawing/2014/main" id="{DE1FC1EB-B3A0-4182-920D-82E1B9DB4A86}"/>
                </a:ext>
              </a:extLst>
            </p:cNvPr>
            <p:cNvGrpSpPr/>
            <p:nvPr/>
          </p:nvGrpSpPr>
          <p:grpSpPr>
            <a:xfrm>
              <a:off x="5022163" y="291298"/>
              <a:ext cx="6626602" cy="5296059"/>
              <a:chOff x="4958908" y="652356"/>
              <a:chExt cx="6526163" cy="5215786"/>
            </a:xfrm>
          </p:grpSpPr>
          <p:sp>
            <p:nvSpPr>
              <p:cNvPr id="55" name="Rectangle 54">
                <a:extLst>
                  <a:ext uri="{FF2B5EF4-FFF2-40B4-BE49-F238E27FC236}">
                    <a16:creationId xmlns:a16="http://schemas.microsoft.com/office/drawing/2014/main" id="{5631931D-D3DB-4E3F-92A4-8ED568F91A96}"/>
                  </a:ext>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D2E7521A-E201-422C-894B-AD07CB6BC7D9}"/>
                  </a:ext>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57" name="Rectangle 56">
                <a:extLst>
                  <a:ext uri="{FF2B5EF4-FFF2-40B4-BE49-F238E27FC236}">
                    <a16:creationId xmlns:a16="http://schemas.microsoft.com/office/drawing/2014/main" id="{2D6E66DE-CE04-4617-ABF0-9B909508BA5A}"/>
                  </a:ext>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PLATFORM FOR ADVANCING INNOVATION</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Azure provides Swiss Re a flexible and affordable platform to </a:t>
                </a:r>
                <a:r>
                  <a:rPr lang="en-US" sz="1567" b="1" kern="0" dirty="0">
                    <a:gradFill>
                      <a:gsLst>
                        <a:gs pos="98571">
                          <a:srgbClr val="505050"/>
                        </a:gs>
                        <a:gs pos="72857">
                          <a:srgbClr val="505050"/>
                        </a:gs>
                      </a:gsLst>
                      <a:lin ang="5400000" scaled="1"/>
                    </a:gradFill>
                    <a:latin typeface="Segoe UI"/>
                  </a:rPr>
                  <a:t>continue delivering innovative services	</a:t>
                </a:r>
              </a:p>
            </p:txBody>
          </p:sp>
          <p:sp>
            <p:nvSpPr>
              <p:cNvPr id="58" name="Rectangle 57">
                <a:extLst>
                  <a:ext uri="{FF2B5EF4-FFF2-40B4-BE49-F238E27FC236}">
                    <a16:creationId xmlns:a16="http://schemas.microsoft.com/office/drawing/2014/main" id="{7EDD01FC-2901-4B1A-9B52-B664B7D74CE8}"/>
                  </a:ext>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GREATER AGILITY</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The new service processes </a:t>
                </a:r>
                <a:r>
                  <a:rPr lang="en-US" sz="1567" b="1" kern="0" dirty="0">
                    <a:gradFill>
                      <a:gsLst>
                        <a:gs pos="98571">
                          <a:srgbClr val="505050"/>
                        </a:gs>
                        <a:gs pos="72857">
                          <a:srgbClr val="505050"/>
                        </a:gs>
                      </a:gsLst>
                      <a:lin ang="5400000" scaled="1"/>
                    </a:gradFill>
                    <a:latin typeface="Segoe UI"/>
                  </a:rPr>
                  <a:t>millions of micro-insurance policies concurrently</a:t>
                </a:r>
                <a:r>
                  <a:rPr lang="en-US" sz="1567" kern="0" dirty="0">
                    <a:gradFill>
                      <a:gsLst>
                        <a:gs pos="98571">
                          <a:srgbClr val="505050"/>
                        </a:gs>
                        <a:gs pos="72857">
                          <a:srgbClr val="505050"/>
                        </a:gs>
                      </a:gsLst>
                      <a:lin ang="5400000" scaled="1"/>
                    </a:gradFill>
                    <a:latin typeface="Segoe UI"/>
                  </a:rPr>
                  <a:t> and deploys new features up to </a:t>
                </a:r>
                <a:r>
                  <a:rPr lang="en-US" sz="1567" b="1" kern="0" dirty="0">
                    <a:gradFill>
                      <a:gsLst>
                        <a:gs pos="98571">
                          <a:srgbClr val="505050"/>
                        </a:gs>
                        <a:gs pos="72857">
                          <a:srgbClr val="505050"/>
                        </a:gs>
                      </a:gsLst>
                      <a:lin ang="5400000" scaled="1"/>
                    </a:gradFill>
                    <a:latin typeface="Segoe UI"/>
                  </a:rPr>
                  <a:t>6 times daily</a:t>
                </a:r>
                <a:endParaRPr lang="en-US" sz="1567" kern="0" dirty="0">
                  <a:gradFill>
                    <a:gsLst>
                      <a:gs pos="98571">
                        <a:srgbClr val="505050"/>
                      </a:gs>
                      <a:gs pos="72857">
                        <a:srgbClr val="505050"/>
                      </a:gs>
                    </a:gsLst>
                    <a:lin ang="5400000" scaled="1"/>
                  </a:gradFill>
                  <a:latin typeface="Segoe UI"/>
                </a:endParaRPr>
              </a:p>
            </p:txBody>
          </p:sp>
          <p:sp>
            <p:nvSpPr>
              <p:cNvPr id="59" name="Rectangle 58">
                <a:extLst>
                  <a:ext uri="{FF2B5EF4-FFF2-40B4-BE49-F238E27FC236}">
                    <a16:creationId xmlns:a16="http://schemas.microsoft.com/office/drawing/2014/main" id="{F7C00D40-0BF8-4459-8EBB-7066F7CD76FA}"/>
                  </a:ext>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ACCELERATED TIME-TO-MARKET</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Swiss Re launched its Azure-based service in just </a:t>
                </a:r>
                <a:r>
                  <a:rPr lang="en-US" sz="1567" b="1" kern="0" dirty="0">
                    <a:gradFill>
                      <a:gsLst>
                        <a:gs pos="98571">
                          <a:srgbClr val="505050"/>
                        </a:gs>
                        <a:gs pos="72857">
                          <a:srgbClr val="505050"/>
                        </a:gs>
                      </a:gsLst>
                      <a:lin ang="5400000" scaled="1"/>
                    </a:gradFill>
                    <a:latin typeface="Segoe UI"/>
                  </a:rPr>
                  <a:t>eight months</a:t>
                </a:r>
                <a:r>
                  <a:rPr lang="en-US" sz="1567" kern="0" dirty="0">
                    <a:gradFill>
                      <a:gsLst>
                        <a:gs pos="98571">
                          <a:srgbClr val="505050"/>
                        </a:gs>
                        <a:gs pos="72857">
                          <a:srgbClr val="505050"/>
                        </a:gs>
                      </a:gsLst>
                      <a:lin ang="5400000" scaled="1"/>
                    </a:gradFill>
                    <a:latin typeface="Segoe UI"/>
                  </a:rPr>
                  <a:t>, which included four months of development</a:t>
                </a:r>
              </a:p>
            </p:txBody>
          </p:sp>
          <p:grpSp>
            <p:nvGrpSpPr>
              <p:cNvPr id="60" name="Group 59">
                <a:extLst>
                  <a:ext uri="{FF2B5EF4-FFF2-40B4-BE49-F238E27FC236}">
                    <a16:creationId xmlns:a16="http://schemas.microsoft.com/office/drawing/2014/main" id="{E81F9523-D4DE-4388-AD32-C1D98DE8A82D}"/>
                  </a:ext>
                </a:extLst>
              </p:cNvPr>
              <p:cNvGrpSpPr/>
              <p:nvPr>
                <p:custDataLst>
                  <p:tags r:id="rId1"/>
                </p:custDataLst>
              </p:nvPr>
            </p:nvGrpSpPr>
            <p:grpSpPr>
              <a:xfrm>
                <a:off x="4994716" y="1393159"/>
                <a:ext cx="1314705" cy="939956"/>
                <a:chOff x="6322241" y="1406624"/>
                <a:chExt cx="2088959" cy="1493514"/>
              </a:xfrm>
            </p:grpSpPr>
            <p:pic>
              <p:nvPicPr>
                <p:cNvPr id="62" name="Picture 2" descr="\\MAGNUM\Projects\Microsoft\Cloud Power FY12\Design\Icons\PNGs\Server_2.png">
                  <a:extLst>
                    <a:ext uri="{FF2B5EF4-FFF2-40B4-BE49-F238E27FC236}">
                      <a16:creationId xmlns:a16="http://schemas.microsoft.com/office/drawing/2014/main" id="{D4B92013-C01E-4CE9-A464-275622B6EE37}"/>
                    </a:ext>
                  </a:extLst>
                </p:cNvPr>
                <p:cNvPicPr>
                  <a:picLocks noChangeAspect="1" noChangeArrowheads="1"/>
                </p:cNvPicPr>
                <p:nvPr/>
              </p:nvPicPr>
              <p:blipFill>
                <a:blip r:embed="rId5" cstate="print">
                  <a:lum bright="100000"/>
                </a:blip>
                <a:srcRect/>
                <a:stretch>
                  <a:fillRect/>
                </a:stretch>
              </p:blipFill>
              <p:spPr bwMode="auto">
                <a:xfrm flipH="1">
                  <a:off x="6322241" y="1406624"/>
                  <a:ext cx="1206070" cy="1206070"/>
                </a:xfrm>
                <a:prstGeom prst="rect">
                  <a:avLst/>
                </a:prstGeom>
                <a:noFill/>
              </p:spPr>
            </p:pic>
            <p:pic>
              <p:nvPicPr>
                <p:cNvPr id="63" name="Picture 2" descr="\\MAGNUM\Projects\Microsoft\Cloud Power FY12\Design\Icons\PNGs\Server_2.png">
                  <a:extLst>
                    <a:ext uri="{FF2B5EF4-FFF2-40B4-BE49-F238E27FC236}">
                      <a16:creationId xmlns:a16="http://schemas.microsoft.com/office/drawing/2014/main" id="{B96100FE-B116-484E-A078-FB01895E021C}"/>
                    </a:ext>
                  </a:extLst>
                </p:cNvPr>
                <p:cNvPicPr>
                  <a:picLocks noChangeAspect="1" noChangeArrowheads="1"/>
                </p:cNvPicPr>
                <p:nvPr/>
              </p:nvPicPr>
              <p:blipFill>
                <a:blip r:embed="rId5" cstate="print">
                  <a:lum bright="100000"/>
                </a:blip>
                <a:srcRect/>
                <a:stretch>
                  <a:fillRect/>
                </a:stretch>
              </p:blipFill>
              <p:spPr bwMode="auto">
                <a:xfrm flipH="1">
                  <a:off x="6623758" y="1524567"/>
                  <a:ext cx="1206070" cy="1206070"/>
                </a:xfrm>
                <a:prstGeom prst="rect">
                  <a:avLst/>
                </a:prstGeom>
                <a:noFill/>
              </p:spPr>
            </p:pic>
            <p:pic>
              <p:nvPicPr>
                <p:cNvPr id="64" name="Picture 2" descr="\\MAGNUM\Projects\Microsoft\Cloud Power FY12\Design\Icons\PNGs\Server_2.png">
                  <a:extLst>
                    <a:ext uri="{FF2B5EF4-FFF2-40B4-BE49-F238E27FC236}">
                      <a16:creationId xmlns:a16="http://schemas.microsoft.com/office/drawing/2014/main" id="{00EB9B7E-5C30-4380-9728-7F6A2DEBE97D}"/>
                    </a:ext>
                  </a:extLst>
                </p:cNvPr>
                <p:cNvPicPr>
                  <a:picLocks noChangeAspect="1" noChangeArrowheads="1"/>
                </p:cNvPicPr>
                <p:nvPr/>
              </p:nvPicPr>
              <p:blipFill>
                <a:blip r:embed="rId5" cstate="print">
                  <a:lum bright="100000"/>
                </a:blip>
                <a:srcRect/>
                <a:stretch>
                  <a:fillRect/>
                </a:stretch>
              </p:blipFill>
              <p:spPr bwMode="auto">
                <a:xfrm flipH="1">
                  <a:off x="6925276" y="1605466"/>
                  <a:ext cx="1206070" cy="1206070"/>
                </a:xfrm>
                <a:prstGeom prst="rect">
                  <a:avLst/>
                </a:prstGeom>
                <a:noFill/>
              </p:spPr>
            </p:pic>
            <p:pic>
              <p:nvPicPr>
                <p:cNvPr id="65" name="Picture 2" descr="\\MAGNUM\Projects\Microsoft\Cloud Power FY12\Design\Icons\PNGs\Server_2.png">
                  <a:extLst>
                    <a:ext uri="{FF2B5EF4-FFF2-40B4-BE49-F238E27FC236}">
                      <a16:creationId xmlns:a16="http://schemas.microsoft.com/office/drawing/2014/main" id="{313309E7-DE71-4595-B502-8AD3A7539059}"/>
                    </a:ext>
                  </a:extLst>
                </p:cNvPr>
                <p:cNvPicPr>
                  <a:picLocks noChangeAspect="1" noChangeArrowheads="1"/>
                </p:cNvPicPr>
                <p:nvPr/>
              </p:nvPicPr>
              <p:blipFill>
                <a:blip r:embed="rId5" cstate="print">
                  <a:lum bright="100000"/>
                </a:blip>
                <a:srcRect/>
                <a:stretch>
                  <a:fillRect/>
                </a:stretch>
              </p:blipFill>
              <p:spPr bwMode="auto">
                <a:xfrm flipH="1">
                  <a:off x="7205130" y="1694068"/>
                  <a:ext cx="1206070" cy="1206070"/>
                </a:xfrm>
                <a:prstGeom prst="rect">
                  <a:avLst/>
                </a:prstGeom>
                <a:noFill/>
              </p:spPr>
            </p:pic>
          </p:grpSp>
          <p:sp>
            <p:nvSpPr>
              <p:cNvPr id="61" name="Rectangle 60">
                <a:extLst>
                  <a:ext uri="{FF2B5EF4-FFF2-40B4-BE49-F238E27FC236}">
                    <a16:creationId xmlns:a16="http://schemas.microsoft.com/office/drawing/2014/main" id="{795DC573-FEAF-40CA-982F-8CD87B800DCF}"/>
                  </a:ext>
                </a:extLst>
              </p:cNvPr>
              <p:cNvSpPr/>
              <p:nvPr/>
            </p:nvSpPr>
            <p:spPr>
              <a:xfrm>
                <a:off x="6265667" y="1509194"/>
                <a:ext cx="4895165" cy="697156"/>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Insurance company launches innovative new service in just eight months</a:t>
                </a:r>
              </a:p>
            </p:txBody>
          </p:sp>
        </p:grpSp>
        <p:sp>
          <p:nvSpPr>
            <p:cNvPr id="54" name="Rectangle 53">
              <a:extLst>
                <a:ext uri="{FF2B5EF4-FFF2-40B4-BE49-F238E27FC236}">
                  <a16:creationId xmlns:a16="http://schemas.microsoft.com/office/drawing/2014/main" id="{878D86F0-AD43-462D-B707-307009381903}"/>
                </a:ext>
              </a:extLst>
            </p:cNvPr>
            <p:cNvSpPr/>
            <p:nvPr/>
          </p:nvSpPr>
          <p:spPr>
            <a:xfrm>
              <a:off x="4535756" y="5749217"/>
              <a:ext cx="7599417" cy="838691"/>
            </a:xfrm>
            <a:prstGeom prst="rect">
              <a:avLst/>
            </a:prstGeom>
          </p:spPr>
          <p:txBody>
            <a:bodyPr wrap="square">
              <a:spAutoFit/>
            </a:bodyPr>
            <a:lstStyle/>
            <a:p>
              <a:pPr defTabSz="914314">
                <a:spcBef>
                  <a:spcPts val="294"/>
                </a:spcBef>
              </a:pPr>
              <a:r>
                <a:rPr lang="en-US" sz="1568" kern="0" dirty="0">
                  <a:gradFill>
                    <a:gsLst>
                      <a:gs pos="98571">
                        <a:srgbClr val="505050"/>
                      </a:gs>
                      <a:gs pos="72857">
                        <a:srgbClr val="505050"/>
                      </a:gs>
                    </a:gsLst>
                    <a:lin ang="5400000" scaled="1"/>
                  </a:gradFill>
                  <a:latin typeface="Segoe UI"/>
                </a:rPr>
                <a:t>“We needed a very scalable, cost-effective PaaS environment [App Service], and that’s what Azure provided.”</a:t>
              </a:r>
            </a:p>
            <a:p>
              <a:pPr defTabSz="914314">
                <a:spcBef>
                  <a:spcPts val="294"/>
                </a:spcBef>
              </a:pPr>
              <a:r>
                <a:rPr lang="en-US" sz="1372" kern="0" dirty="0">
                  <a:gradFill>
                    <a:gsLst>
                      <a:gs pos="98571">
                        <a:srgbClr val="505050"/>
                      </a:gs>
                      <a:gs pos="72857">
                        <a:srgbClr val="505050"/>
                      </a:gs>
                    </a:gsLst>
                    <a:lin ang="5400000" scaled="1"/>
                  </a:gradFill>
                  <a:latin typeface="Segoe UI"/>
                </a:rPr>
                <a:t>— Jürg Staub, Head of Technical Architecture for Property and Casualty, Swiss Re</a:t>
              </a:r>
            </a:p>
          </p:txBody>
        </p:sp>
      </p:grpSp>
    </p:spTree>
    <p:extLst>
      <p:ext uri="{BB962C8B-B14F-4D97-AF65-F5344CB8AC3E}">
        <p14:creationId xmlns:p14="http://schemas.microsoft.com/office/powerpoint/2010/main" val="926524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616910" y="487"/>
            <a:ext cx="5575091"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8"/>
            <a:ext cx="5792176" cy="1013334"/>
          </a:xfrm>
        </p:spPr>
        <p:txBody>
          <a:bodyPr/>
          <a:lstStyle/>
          <a:p>
            <a:pPr lvl="0"/>
            <a:r>
              <a:rPr lang="en-US" kern="0" spc="0">
                <a:ln>
                  <a:noFill/>
                </a:ln>
                <a:solidFill>
                  <a:schemeClr val="tx1"/>
                </a:solidFill>
                <a:ea typeface="Segoe UI" pitchFamily="34" charset="0"/>
              </a:rPr>
              <a:t>Balance of responsibility </a:t>
            </a:r>
            <a:endParaRPr lang="en-US" sz="4313"/>
          </a:p>
        </p:txBody>
      </p:sp>
      <p:sp>
        <p:nvSpPr>
          <p:cNvPr id="4" name="TextBox 3"/>
          <p:cNvSpPr txBox="1"/>
          <p:nvPr/>
        </p:nvSpPr>
        <p:spPr>
          <a:xfrm>
            <a:off x="269241" y="1948245"/>
            <a:ext cx="5792176" cy="3967937"/>
          </a:xfrm>
          <a:prstGeom prst="rect">
            <a:avLst/>
          </a:prstGeom>
          <a:noFill/>
        </p:spPr>
        <p:txBody>
          <a:bodyPr wrap="square" lIns="182854" tIns="146284" rIns="182854" bIns="146284" rtlCol="0">
            <a:spAutoFit/>
          </a:bodyPr>
          <a:lstStyle/>
          <a:p>
            <a:pPr defTabSz="896386">
              <a:lnSpc>
                <a:spcPct val="90000"/>
              </a:lnSpc>
              <a:spcAft>
                <a:spcPts val="600"/>
              </a:spcAft>
            </a:pPr>
            <a:r>
              <a:rPr lang="en-US" sz="2400" kern="0">
                <a:solidFill>
                  <a:sysClr val="windowText" lastClr="000000"/>
                </a:solidFill>
              </a:rPr>
              <a:t>Balance of control and responsibility depends on the category of the service</a:t>
            </a:r>
          </a:p>
          <a:p>
            <a:pPr defTabSz="896386">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MOVE-IN READY</a:t>
            </a:r>
          </a:p>
          <a:p>
            <a:pPr defTabSz="896386">
              <a:lnSpc>
                <a:spcPct val="90000"/>
              </a:lnSpc>
              <a:spcAft>
                <a:spcPts val="600"/>
              </a:spcAft>
            </a:pPr>
            <a:r>
              <a:rPr lang="en-US" sz="1836" kern="0">
                <a:solidFill>
                  <a:sysClr val="windowText" lastClr="000000"/>
                </a:solidFill>
              </a:rPr>
              <a:t>Use immediately with minimal configuration</a:t>
            </a:r>
          </a:p>
          <a:p>
            <a:pPr defTabSz="896386">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SOME ASSEMBLY REQUIRED</a:t>
            </a:r>
          </a:p>
          <a:p>
            <a:pPr defTabSz="896386">
              <a:lnSpc>
                <a:spcPct val="90000"/>
              </a:lnSpc>
              <a:spcAft>
                <a:spcPts val="600"/>
              </a:spcAft>
            </a:pPr>
            <a:r>
              <a:rPr lang="en-US" sz="1836" kern="0">
                <a:solidFill>
                  <a:sysClr val="windowText" lastClr="000000"/>
                </a:solidFill>
              </a:rPr>
              <a:t>Existing services are a starting point, with additional configuration for a custom fit</a:t>
            </a:r>
          </a:p>
          <a:p>
            <a:pPr defTabSz="896386">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BUILD FROM THE GROUND UP</a:t>
            </a:r>
          </a:p>
          <a:p>
            <a:pPr defTabSz="896386">
              <a:lnSpc>
                <a:spcPct val="90000"/>
              </a:lnSpc>
              <a:spcAft>
                <a:spcPts val="600"/>
              </a:spcAft>
            </a:pPr>
            <a:r>
              <a:rPr lang="en-US" sz="1836" kern="0">
                <a:solidFill>
                  <a:sysClr val="windowText" lastClr="000000"/>
                </a:solidFill>
              </a:rPr>
              <a:t>Building blocks, create your own solution or apps from scratch</a:t>
            </a:r>
          </a:p>
        </p:txBody>
      </p:sp>
      <p:graphicFrame>
        <p:nvGraphicFramePr>
          <p:cNvPr id="6" name="Table 5"/>
          <p:cNvGraphicFramePr>
            <a:graphicFrameLocks noGrp="1"/>
          </p:cNvGraphicFramePr>
          <p:nvPr>
            <p:extLst/>
          </p:nvPr>
        </p:nvGraphicFramePr>
        <p:xfrm>
          <a:off x="6927504" y="282224"/>
          <a:ext cx="4944914" cy="5292932"/>
        </p:xfrm>
        <a:graphic>
          <a:graphicData uri="http://schemas.openxmlformats.org/drawingml/2006/table">
            <a:tbl>
              <a:tblPr firstRow="1" bandRow="1">
                <a:tableStyleId>{5940675A-B579-460E-94D1-54222C63F5DA}</a:tableStyleId>
              </a:tblPr>
              <a:tblGrid>
                <a:gridCol w="1828485">
                  <a:extLst>
                    <a:ext uri="{9D8B030D-6E8A-4147-A177-3AD203B41FA5}">
                      <a16:colId xmlns:a16="http://schemas.microsoft.com/office/drawing/2014/main" val="2544153837"/>
                    </a:ext>
                  </a:extLst>
                </a:gridCol>
                <a:gridCol w="905479">
                  <a:extLst>
                    <a:ext uri="{9D8B030D-6E8A-4147-A177-3AD203B41FA5}">
                      <a16:colId xmlns:a16="http://schemas.microsoft.com/office/drawing/2014/main" val="3937659814"/>
                    </a:ext>
                  </a:extLst>
                </a:gridCol>
                <a:gridCol w="642891">
                  <a:extLst>
                    <a:ext uri="{9D8B030D-6E8A-4147-A177-3AD203B41FA5}">
                      <a16:colId xmlns:a16="http://schemas.microsoft.com/office/drawing/2014/main" val="2750310453"/>
                    </a:ext>
                  </a:extLst>
                </a:gridCol>
                <a:gridCol w="715329">
                  <a:extLst>
                    <a:ext uri="{9D8B030D-6E8A-4147-A177-3AD203B41FA5}">
                      <a16:colId xmlns:a16="http://schemas.microsoft.com/office/drawing/2014/main" val="1063817949"/>
                    </a:ext>
                  </a:extLst>
                </a:gridCol>
                <a:gridCol w="852730">
                  <a:extLst>
                    <a:ext uri="{9D8B030D-6E8A-4147-A177-3AD203B41FA5}">
                      <a16:colId xmlns:a16="http://schemas.microsoft.com/office/drawing/2014/main" val="449148099"/>
                    </a:ext>
                  </a:extLst>
                </a:gridCol>
              </a:tblGrid>
              <a:tr h="359421">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30730">
                <a:tc>
                  <a:txBody>
                    <a:bodyPr/>
                    <a:lstStyle/>
                    <a:p>
                      <a:r>
                        <a:rPr lang="en-US" sz="1600" dirty="0">
                          <a:solidFill>
                            <a:schemeClr val="bg1"/>
                          </a:solidFill>
                        </a:rPr>
                        <a:t>Applications</a:t>
                      </a:r>
                    </a:p>
                  </a:txBody>
                  <a:tcPr marL="89642" marR="89642" marT="44821" marB="44821"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30730">
                <a:tc>
                  <a:txBody>
                    <a:bodyPr/>
                    <a:lstStyle/>
                    <a:p>
                      <a:r>
                        <a:rPr lang="en-US" sz="1600" dirty="0">
                          <a:solidFill>
                            <a:schemeClr val="bg1"/>
                          </a:solidFill>
                        </a:rPr>
                        <a:t>Data</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958753268"/>
                  </a:ext>
                </a:extLst>
              </a:tr>
              <a:tr h="530730">
                <a:tc>
                  <a:txBody>
                    <a:bodyPr/>
                    <a:lstStyle/>
                    <a:p>
                      <a:r>
                        <a:rPr lang="en-US" sz="1600" dirty="0">
                          <a:solidFill>
                            <a:schemeClr val="bg1"/>
                          </a:solidFill>
                        </a:rPr>
                        <a:t>Runtime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1033960191"/>
                  </a:ext>
                </a:extLst>
              </a:tr>
              <a:tr h="530730">
                <a:tc>
                  <a:txBody>
                    <a:bodyPr/>
                    <a:lstStyle/>
                    <a:p>
                      <a:r>
                        <a:rPr lang="en-US" sz="1600" dirty="0">
                          <a:solidFill>
                            <a:schemeClr val="bg1"/>
                          </a:solidFill>
                        </a:rPr>
                        <a:t>Middleware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76098919"/>
                  </a:ext>
                </a:extLst>
              </a:tr>
              <a:tr h="530730">
                <a:tc>
                  <a:txBody>
                    <a:bodyPr/>
                    <a:lstStyle/>
                    <a:p>
                      <a:r>
                        <a:rPr lang="en-US" sz="1600" dirty="0">
                          <a:solidFill>
                            <a:schemeClr val="bg1"/>
                          </a:solidFill>
                        </a:rPr>
                        <a:t>O/S</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899666371"/>
                  </a:ext>
                </a:extLst>
              </a:tr>
              <a:tr h="530730">
                <a:tc>
                  <a:txBody>
                    <a:bodyPr/>
                    <a:lstStyle/>
                    <a:p>
                      <a:r>
                        <a:rPr lang="en-US" sz="1600" dirty="0">
                          <a:solidFill>
                            <a:schemeClr val="bg1"/>
                          </a:solidFill>
                        </a:rPr>
                        <a:t>Virtualization</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37277180"/>
                  </a:ext>
                </a:extLst>
              </a:tr>
              <a:tr h="530730">
                <a:tc>
                  <a:txBody>
                    <a:bodyPr/>
                    <a:lstStyle/>
                    <a:p>
                      <a:r>
                        <a:rPr lang="en-US" sz="1600" dirty="0">
                          <a:solidFill>
                            <a:schemeClr val="bg1"/>
                          </a:solidFill>
                        </a:rPr>
                        <a:t>Servers</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943673154"/>
                  </a:ext>
                </a:extLst>
              </a:tr>
              <a:tr h="530730">
                <a:tc>
                  <a:txBody>
                    <a:bodyPr/>
                    <a:lstStyle/>
                    <a:p>
                      <a:r>
                        <a:rPr lang="en-US" sz="1600" dirty="0">
                          <a:solidFill>
                            <a:schemeClr val="bg1"/>
                          </a:solidFill>
                        </a:rPr>
                        <a:t>Storage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02216785"/>
                  </a:ext>
                </a:extLst>
              </a:tr>
              <a:tr h="530730">
                <a:tc>
                  <a:txBody>
                    <a:bodyPr/>
                    <a:lstStyle/>
                    <a:p>
                      <a:r>
                        <a:rPr lang="en-US" sz="1600" dirty="0">
                          <a:solidFill>
                            <a:schemeClr val="bg1"/>
                          </a:solidFill>
                        </a:rPr>
                        <a:t>Networking</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087727" y="1029441"/>
            <a:ext cx="448213" cy="4640947"/>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50" name="Group 49"/>
          <p:cNvGrpSpPr/>
          <p:nvPr/>
        </p:nvGrpSpPr>
        <p:grpSpPr>
          <a:xfrm>
            <a:off x="10414376" y="1029441"/>
            <a:ext cx="448212" cy="4640947"/>
            <a:chOff x="9691654" y="1049587"/>
            <a:chExt cx="457200" cy="4734008"/>
          </a:xfrm>
        </p:grpSpPr>
        <p:sp>
          <p:nvSpPr>
            <p:cNvPr id="8" name="Rectangle 7"/>
            <p:cNvSpPr/>
            <p:nvPr/>
          </p:nvSpPr>
          <p:spPr bwMode="auto">
            <a:xfrm>
              <a:off x="9691654"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61" name="Group 60"/>
          <p:cNvGrpSpPr/>
          <p:nvPr/>
        </p:nvGrpSpPr>
        <p:grpSpPr>
          <a:xfrm>
            <a:off x="9732611" y="1029442"/>
            <a:ext cx="456627" cy="4640560"/>
            <a:chOff x="10608689" y="1049587"/>
            <a:chExt cx="465783" cy="4733613"/>
          </a:xfrm>
        </p:grpSpPr>
        <p:sp>
          <p:nvSpPr>
            <p:cNvPr id="9" name="Rectangle 8"/>
            <p:cNvSpPr/>
            <p:nvPr/>
          </p:nvSpPr>
          <p:spPr bwMode="auto">
            <a:xfrm>
              <a:off x="1060868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60" name="Group 59"/>
          <p:cNvGrpSpPr/>
          <p:nvPr/>
        </p:nvGrpSpPr>
        <p:grpSpPr>
          <a:xfrm>
            <a:off x="9059260" y="1029442"/>
            <a:ext cx="448212" cy="4640560"/>
            <a:chOff x="11310059" y="1049587"/>
            <a:chExt cx="457200" cy="4733613"/>
          </a:xfrm>
        </p:grpSpPr>
        <p:sp>
          <p:nvSpPr>
            <p:cNvPr id="10" name="Rectangle 9"/>
            <p:cNvSpPr/>
            <p:nvPr/>
          </p:nvSpPr>
          <p:spPr bwMode="auto">
            <a:xfrm>
              <a:off x="1131005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59" name="Group 58"/>
          <p:cNvGrpSpPr/>
          <p:nvPr/>
        </p:nvGrpSpPr>
        <p:grpSpPr>
          <a:xfrm>
            <a:off x="10443337" y="5964369"/>
            <a:ext cx="1375164" cy="506901"/>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5" name="TextBox 54"/>
            <p:cNvSpPr txBox="1"/>
            <p:nvPr/>
          </p:nvSpPr>
          <p:spPr>
            <a:xfrm>
              <a:off x="9381237" y="5966176"/>
              <a:ext cx="1227452" cy="517065"/>
            </a:xfrm>
            <a:prstGeom prst="rect">
              <a:avLst/>
            </a:prstGeom>
            <a:noFill/>
          </p:spPr>
          <p:txBody>
            <a:bodyPr wrap="none" lIns="179285" tIns="143428" rIns="179285" bIns="143428" rtlCol="0">
              <a:spAutoFit/>
            </a:bodyPr>
            <a:lstStyle/>
            <a:p>
              <a:pPr defTabSz="896386">
                <a:lnSpc>
                  <a:spcPct val="90000"/>
                </a:lnSpc>
                <a:spcAft>
                  <a:spcPts val="588"/>
                </a:spcAft>
              </a:pPr>
              <a:r>
                <a:rPr lang="en-US" sz="1568" kern="0">
                  <a:solidFill>
                    <a:schemeClr val="bg1"/>
                  </a:solidFill>
                </a:rPr>
                <a:t>Microsoft</a:t>
              </a:r>
            </a:p>
          </p:txBody>
        </p:sp>
      </p:grpSp>
      <p:grpSp>
        <p:nvGrpSpPr>
          <p:cNvPr id="58" name="Group 57"/>
          <p:cNvGrpSpPr/>
          <p:nvPr/>
        </p:nvGrpSpPr>
        <p:grpSpPr>
          <a:xfrm>
            <a:off x="9059260" y="5964369"/>
            <a:ext cx="1361873" cy="506901"/>
            <a:chOff x="10595131" y="5966176"/>
            <a:chExt cx="1389181" cy="517065"/>
          </a:xfrm>
        </p:grpSpPr>
        <p:sp>
          <p:nvSpPr>
            <p:cNvPr id="56" name="Rectangle 55"/>
            <p:cNvSpPr/>
            <p:nvPr/>
          </p:nvSpPr>
          <p:spPr bwMode="auto">
            <a:xfrm>
              <a:off x="10595131" y="6071862"/>
              <a:ext cx="274320" cy="27432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7" name="TextBox 56"/>
            <p:cNvSpPr txBox="1"/>
            <p:nvPr/>
          </p:nvSpPr>
          <p:spPr>
            <a:xfrm>
              <a:off x="10742947" y="5966176"/>
              <a:ext cx="1241365" cy="517065"/>
            </a:xfrm>
            <a:prstGeom prst="rect">
              <a:avLst/>
            </a:prstGeom>
            <a:noFill/>
          </p:spPr>
          <p:txBody>
            <a:bodyPr wrap="none" lIns="179285" tIns="143428" rIns="179285" bIns="143428" rtlCol="0">
              <a:spAutoFit/>
            </a:bodyPr>
            <a:lstStyle/>
            <a:p>
              <a:pPr defTabSz="896386">
                <a:lnSpc>
                  <a:spcPct val="90000"/>
                </a:lnSpc>
                <a:spcAft>
                  <a:spcPts val="588"/>
                </a:spcAft>
              </a:pPr>
              <a:r>
                <a:rPr lang="en-US" sz="1568" kern="0">
                  <a:solidFill>
                    <a:schemeClr val="bg1"/>
                  </a:solidFill>
                </a:rPr>
                <a:t>Customer</a:t>
              </a:r>
            </a:p>
          </p:txBody>
        </p:sp>
      </p:grpSp>
      <p:grpSp>
        <p:nvGrpSpPr>
          <p:cNvPr id="44" name="Group 43"/>
          <p:cNvGrpSpPr/>
          <p:nvPr/>
        </p:nvGrpSpPr>
        <p:grpSpPr>
          <a:xfrm>
            <a:off x="12551034" y="6120914"/>
            <a:ext cx="448212" cy="449483"/>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2C143C2-0958-49DE-8469-88279BEE7150}"/>
              </a:ext>
            </a:extLst>
          </p:cNvPr>
          <p:cNvSpPr/>
          <p:nvPr/>
        </p:nvSpPr>
        <p:spPr bwMode="auto">
          <a:xfrm>
            <a:off x="1" y="487"/>
            <a:ext cx="4034956" cy="1569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9901E4B-FA23-4B85-9BD5-A7F93CBBFCE4}"/>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F0CD534C-9165-45C8-B13B-F2847366EC75}"/>
              </a:ext>
            </a:extLst>
          </p:cNvPr>
          <p:cNvSpPr/>
          <p:nvPr/>
        </p:nvSpPr>
        <p:spPr bwMode="auto">
          <a:xfrm>
            <a:off x="866" y="1570443"/>
            <a:ext cx="4034091" cy="52865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16" fontAlgn="base">
              <a:lnSpc>
                <a:spcPct val="90000"/>
              </a:lnSpc>
              <a:spcBef>
                <a:spcPts val="1600"/>
              </a:spcBef>
              <a:buClr>
                <a:prstClr val="white"/>
              </a:buClr>
              <a:buSzPct val="100000"/>
              <a:defRPr/>
            </a:pPr>
            <a:endParaRPr lang="en-US" sz="1567" spc="-20" dirty="0">
              <a:gradFill>
                <a:gsLst>
                  <a:gs pos="14286">
                    <a:srgbClr val="505050"/>
                  </a:gs>
                  <a:gs pos="46000">
                    <a:srgbClr val="505050"/>
                  </a:gs>
                </a:gsLst>
                <a:lin ang="5400000" scaled="1"/>
              </a:gradFill>
              <a:latin typeface="Segoe UI" panose="020B0502040204020203" pitchFamily="34" charset="0"/>
              <a:cs typeface="Segoe UI" panose="020B0502040204020203" pitchFamily="34" charset="0"/>
            </a:endParaRPr>
          </a:p>
        </p:txBody>
      </p:sp>
      <p:grpSp>
        <p:nvGrpSpPr>
          <p:cNvPr id="33" name="Group 32">
            <a:extLst>
              <a:ext uri="{FF2B5EF4-FFF2-40B4-BE49-F238E27FC236}">
                <a16:creationId xmlns:a16="http://schemas.microsoft.com/office/drawing/2014/main" id="{78F8BD87-C310-4A7C-A79A-FB5E9ECA27A5}"/>
              </a:ext>
            </a:extLst>
          </p:cNvPr>
          <p:cNvGrpSpPr/>
          <p:nvPr/>
        </p:nvGrpSpPr>
        <p:grpSpPr>
          <a:xfrm>
            <a:off x="4388465" y="270866"/>
            <a:ext cx="7450028" cy="6413836"/>
            <a:chOff x="4535756" y="291298"/>
            <a:chExt cx="7599417" cy="6542447"/>
          </a:xfrm>
        </p:grpSpPr>
        <p:grpSp>
          <p:nvGrpSpPr>
            <p:cNvPr id="34" name="Group 33">
              <a:extLst>
                <a:ext uri="{FF2B5EF4-FFF2-40B4-BE49-F238E27FC236}">
                  <a16:creationId xmlns:a16="http://schemas.microsoft.com/office/drawing/2014/main" id="{1F5C170D-D78B-4CD8-AC8F-8927692CBBE2}"/>
                </a:ext>
              </a:extLst>
            </p:cNvPr>
            <p:cNvGrpSpPr/>
            <p:nvPr/>
          </p:nvGrpSpPr>
          <p:grpSpPr>
            <a:xfrm>
              <a:off x="5022163" y="291298"/>
              <a:ext cx="6626602" cy="5296059"/>
              <a:chOff x="4958908" y="652356"/>
              <a:chExt cx="6526163" cy="5215786"/>
            </a:xfrm>
          </p:grpSpPr>
          <p:sp>
            <p:nvSpPr>
              <p:cNvPr id="36" name="Rectangle 35">
                <a:extLst>
                  <a:ext uri="{FF2B5EF4-FFF2-40B4-BE49-F238E27FC236}">
                    <a16:creationId xmlns:a16="http://schemas.microsoft.com/office/drawing/2014/main" id="{CB5CA03E-8384-483E-8738-42467166655C}"/>
                  </a:ext>
                </a:extLst>
              </p:cNvPr>
              <p:cNvSpPr/>
              <p:nvPr/>
            </p:nvSpPr>
            <p:spPr>
              <a:xfrm>
                <a:off x="4958908" y="652357"/>
                <a:ext cx="6526163" cy="5215785"/>
              </a:xfrm>
              <a:prstGeom prst="rect">
                <a:avLst/>
              </a:prstGeom>
              <a:solidFill>
                <a:schemeClr val="accent1"/>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endPar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28FF0BD0-1BEF-4B4B-8506-3ED33DBE85A0}"/>
                  </a:ext>
                </a:extLst>
              </p:cNvPr>
              <p:cNvSpPr/>
              <p:nvPr/>
            </p:nvSpPr>
            <p:spPr>
              <a:xfrm>
                <a:off x="4958908" y="652356"/>
                <a:ext cx="6526163" cy="643044"/>
              </a:xfrm>
              <a:prstGeom prst="rect">
                <a:avLst/>
              </a:prstGeom>
              <a:solidFill>
                <a:srgbClr val="002050"/>
              </a:solidFill>
              <a:ln w="25400" cap="flat" cmpd="sng" algn="ctr">
                <a:noFill/>
                <a:prstDash val="solid"/>
              </a:ln>
              <a:effectLst/>
            </p:spPr>
            <p:txBody>
              <a:bodyPr rot="0" spcFirstLastPara="0" vertOverflow="overflow" horzOverflow="overflow" vert="horz" wrap="square" lIns="179208" tIns="89604" rIns="179208" bIns="45694" numCol="1" spcCol="0" rtlCol="0" fromWordArt="0" anchor="t" anchorCtr="0" forceAA="0" compatLnSpc="1">
                <a:prstTxWarp prst="textNoShape">
                  <a:avLst/>
                </a:prstTxWarp>
                <a:noAutofit/>
              </a:bodyPr>
              <a:lstStyle/>
              <a:p>
                <a:pPr marL="335951" indent="-335951" defTabSz="913698">
                  <a:spcAft>
                    <a:spcPts val="588"/>
                  </a:spcAft>
                  <a:buSzPct val="90000"/>
                  <a:defRPr/>
                </a:pPr>
                <a:r>
                  <a:rPr lang="en-IN" sz="2745" b="1" kern="0" dirty="0">
                    <a:gradFill>
                      <a:gsLst>
                        <a:gs pos="98571">
                          <a:srgbClr val="FFFFFF"/>
                        </a:gs>
                        <a:gs pos="72857">
                          <a:srgbClr val="FFFFFF"/>
                        </a:gs>
                      </a:gsLst>
                      <a:lin ang="5400000" scaled="1"/>
                    </a:gradFill>
                    <a:latin typeface="Segoe UI" panose="020B0502040204020203" pitchFamily="34" charset="0"/>
                    <a:cs typeface="Segoe UI" panose="020B0502040204020203" pitchFamily="34" charset="0"/>
                  </a:rPr>
                  <a:t>BENEFITS</a:t>
                </a:r>
              </a:p>
            </p:txBody>
          </p:sp>
          <p:sp>
            <p:nvSpPr>
              <p:cNvPr id="38" name="Rectangle 37">
                <a:extLst>
                  <a:ext uri="{FF2B5EF4-FFF2-40B4-BE49-F238E27FC236}">
                    <a16:creationId xmlns:a16="http://schemas.microsoft.com/office/drawing/2014/main" id="{740297EE-63F9-435F-8505-7B169EFB4F3C}"/>
                  </a:ext>
                </a:extLst>
              </p:cNvPr>
              <p:cNvSpPr/>
              <p:nvPr/>
            </p:nvSpPr>
            <p:spPr>
              <a:xfrm>
                <a:off x="5085698" y="473087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REDUCED COSTS</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By moving the website to Azure from its own datacenters, UIA has saved about </a:t>
                </a:r>
                <a:r>
                  <a:rPr lang="en-US" sz="1567" b="1" kern="0" dirty="0">
                    <a:gradFill>
                      <a:gsLst>
                        <a:gs pos="98571">
                          <a:srgbClr val="505050"/>
                        </a:gs>
                        <a:gs pos="72857">
                          <a:srgbClr val="505050"/>
                        </a:gs>
                      </a:gsLst>
                      <a:lin ang="5400000" scaled="1"/>
                    </a:gradFill>
                    <a:latin typeface="Segoe UI"/>
                  </a:rPr>
                  <a:t>$2,000 per month </a:t>
                </a:r>
                <a:r>
                  <a:rPr lang="en-US" sz="1567" kern="0" dirty="0">
                    <a:gradFill>
                      <a:gsLst>
                        <a:gs pos="98571">
                          <a:srgbClr val="505050"/>
                        </a:gs>
                        <a:gs pos="72857">
                          <a:srgbClr val="505050"/>
                        </a:gs>
                      </a:gsLst>
                      <a:lin ang="5400000" scaled="1"/>
                    </a:gradFill>
                    <a:latin typeface="Segoe UI"/>
                  </a:rPr>
                  <a:t>in operating costs</a:t>
                </a:r>
              </a:p>
            </p:txBody>
          </p:sp>
          <p:sp>
            <p:nvSpPr>
              <p:cNvPr id="39" name="Rectangle 38">
                <a:extLst>
                  <a:ext uri="{FF2B5EF4-FFF2-40B4-BE49-F238E27FC236}">
                    <a16:creationId xmlns:a16="http://schemas.microsoft.com/office/drawing/2014/main" id="{DE93A44C-D493-4923-9E82-7DA410218297}"/>
                  </a:ext>
                </a:extLst>
              </p:cNvPr>
              <p:cNvSpPr/>
              <p:nvPr/>
            </p:nvSpPr>
            <p:spPr>
              <a:xfrm>
                <a:off x="5085698" y="3607703"/>
                <a:ext cx="6272582"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lnSpc>
                    <a:spcPct val="90000"/>
                  </a:lnSpc>
                  <a:spcBef>
                    <a:spcPts val="196"/>
                  </a:spcBef>
                  <a:defRPr/>
                </a:pPr>
                <a:r>
                  <a:rPr lang="en-IN"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INCREASED SITE TRAFFIC</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The website’s improved performance has led to increased site traffic: In the U.S. alone, site visits have grown by </a:t>
                </a:r>
                <a:r>
                  <a:rPr lang="en-US" sz="1567" b="1" kern="0" dirty="0">
                    <a:gradFill>
                      <a:gsLst>
                        <a:gs pos="98571">
                          <a:srgbClr val="505050"/>
                        </a:gs>
                        <a:gs pos="72857">
                          <a:srgbClr val="505050"/>
                        </a:gs>
                      </a:gsLst>
                      <a:lin ang="5400000" scaled="1"/>
                    </a:gradFill>
                    <a:latin typeface="Segoe UI"/>
                  </a:rPr>
                  <a:t>16%</a:t>
                </a:r>
              </a:p>
            </p:txBody>
          </p:sp>
          <p:sp>
            <p:nvSpPr>
              <p:cNvPr id="40" name="Rectangle 39">
                <a:extLst>
                  <a:ext uri="{FF2B5EF4-FFF2-40B4-BE49-F238E27FC236}">
                    <a16:creationId xmlns:a16="http://schemas.microsoft.com/office/drawing/2014/main" id="{09D99F57-C7AF-493A-B17E-429DC6B2AEC3}"/>
                  </a:ext>
                </a:extLst>
              </p:cNvPr>
              <p:cNvSpPr/>
              <p:nvPr/>
            </p:nvSpPr>
            <p:spPr>
              <a:xfrm>
                <a:off x="5072976" y="2484533"/>
                <a:ext cx="6298026" cy="10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tlCol="0" anchor="t" anchorCtr="0">
                <a:noAutofit/>
              </a:bodyPr>
              <a:lstStyle/>
              <a:p>
                <a:pPr defTabSz="913698">
                  <a:spcBef>
                    <a:spcPts val="196"/>
                  </a:spcBef>
                  <a:defRPr/>
                </a:pPr>
                <a:r>
                  <a:rPr lang="fr-FR" sz="1567" b="1" kern="0" dirty="0">
                    <a:gradFill>
                      <a:gsLst>
                        <a:gs pos="98571">
                          <a:srgbClr val="0078D7"/>
                        </a:gs>
                        <a:gs pos="72857">
                          <a:srgbClr val="0078D7"/>
                        </a:gs>
                      </a:gsLst>
                      <a:lin ang="5400000" scaled="1"/>
                    </a:gradFill>
                    <a:latin typeface="Segoe UI" panose="020B0502040204020203" pitchFamily="34" charset="0"/>
                    <a:cs typeface="Segoe UI" panose="020B0502040204020203" pitchFamily="34" charset="0"/>
                  </a:rPr>
                  <a:t>BOOSTED SITE PERFORMANCE</a:t>
                </a:r>
              </a:p>
              <a:p>
                <a:pPr defTabSz="913698">
                  <a:spcBef>
                    <a:spcPts val="196"/>
                  </a:spcBef>
                  <a:spcAft>
                    <a:spcPts val="1173"/>
                  </a:spcAft>
                  <a:defRPr/>
                </a:pPr>
                <a:r>
                  <a:rPr lang="en-US" sz="1567" kern="0" dirty="0">
                    <a:gradFill>
                      <a:gsLst>
                        <a:gs pos="98571">
                          <a:srgbClr val="505050"/>
                        </a:gs>
                        <a:gs pos="72857">
                          <a:srgbClr val="505050"/>
                        </a:gs>
                      </a:gsLst>
                      <a:lin ang="5400000" scaled="1"/>
                    </a:gradFill>
                    <a:latin typeface="Segoe UI"/>
                  </a:rPr>
                  <a:t>Azure and App Service has increased UIA’s website performance by </a:t>
                </a:r>
                <a:r>
                  <a:rPr lang="en-US" sz="1567" b="1" kern="0" dirty="0">
                    <a:gradFill>
                      <a:gsLst>
                        <a:gs pos="98571">
                          <a:srgbClr val="505050"/>
                        </a:gs>
                        <a:gs pos="72857">
                          <a:srgbClr val="505050"/>
                        </a:gs>
                      </a:gsLst>
                      <a:lin ang="5400000" scaled="1"/>
                    </a:gradFill>
                    <a:latin typeface="Segoe UI"/>
                  </a:rPr>
                  <a:t>200%</a:t>
                </a:r>
                <a:r>
                  <a:rPr lang="en-US" sz="1567" kern="0" dirty="0">
                    <a:gradFill>
                      <a:gsLst>
                        <a:gs pos="98571">
                          <a:srgbClr val="505050"/>
                        </a:gs>
                        <a:gs pos="72857">
                          <a:srgbClr val="505050"/>
                        </a:gs>
                      </a:gsLst>
                      <a:lin ang="5400000" scaled="1"/>
                    </a:gradFill>
                    <a:latin typeface="Segoe UI"/>
                  </a:rPr>
                  <a:t>, and allows it to </a:t>
                </a:r>
                <a:r>
                  <a:rPr lang="en-US" sz="1567" b="1" kern="0" dirty="0">
                    <a:gradFill>
                      <a:gsLst>
                        <a:gs pos="98571">
                          <a:srgbClr val="505050"/>
                        </a:gs>
                        <a:gs pos="72857">
                          <a:srgbClr val="505050"/>
                        </a:gs>
                      </a:gsLst>
                      <a:lin ang="5400000" scaled="1"/>
                    </a:gradFill>
                    <a:latin typeface="Segoe UI"/>
                  </a:rPr>
                  <a:t>easily scale</a:t>
                </a:r>
                <a:r>
                  <a:rPr lang="en-US" sz="1567" kern="0" dirty="0">
                    <a:gradFill>
                      <a:gsLst>
                        <a:gs pos="98571">
                          <a:srgbClr val="505050"/>
                        </a:gs>
                        <a:gs pos="72857">
                          <a:srgbClr val="505050"/>
                        </a:gs>
                      </a:gsLst>
                      <a:lin ang="5400000" scaled="1"/>
                    </a:gradFill>
                    <a:latin typeface="Segoe UI"/>
                  </a:rPr>
                  <a:t> during peak times, like holidays</a:t>
                </a:r>
              </a:p>
            </p:txBody>
          </p:sp>
          <p:grpSp>
            <p:nvGrpSpPr>
              <p:cNvPr id="41" name="Group 40">
                <a:extLst>
                  <a:ext uri="{FF2B5EF4-FFF2-40B4-BE49-F238E27FC236}">
                    <a16:creationId xmlns:a16="http://schemas.microsoft.com/office/drawing/2014/main" id="{2913C0C5-7B7F-45A9-BA31-0BFA872038BB}"/>
                  </a:ext>
                </a:extLst>
              </p:cNvPr>
              <p:cNvGrpSpPr/>
              <p:nvPr>
                <p:custDataLst>
                  <p:tags r:id="rId1"/>
                </p:custDataLst>
              </p:nvPr>
            </p:nvGrpSpPr>
            <p:grpSpPr>
              <a:xfrm>
                <a:off x="4994716" y="1393159"/>
                <a:ext cx="1314705" cy="939956"/>
                <a:chOff x="6322241" y="1406624"/>
                <a:chExt cx="2088959" cy="1493514"/>
              </a:xfrm>
            </p:grpSpPr>
            <p:pic>
              <p:nvPicPr>
                <p:cNvPr id="43" name="Picture 2" descr="\\MAGNUM\Projects\Microsoft\Cloud Power FY12\Design\Icons\PNGs\Server_2.png">
                  <a:extLst>
                    <a:ext uri="{FF2B5EF4-FFF2-40B4-BE49-F238E27FC236}">
                      <a16:creationId xmlns:a16="http://schemas.microsoft.com/office/drawing/2014/main" id="{B85259E1-D0C9-40B9-B70F-FC5F71D7DC4A}"/>
                    </a:ext>
                  </a:extLst>
                </p:cNvPr>
                <p:cNvPicPr>
                  <a:picLocks noChangeAspect="1" noChangeArrowheads="1"/>
                </p:cNvPicPr>
                <p:nvPr/>
              </p:nvPicPr>
              <p:blipFill>
                <a:blip r:embed="rId4" cstate="print">
                  <a:lum bright="100000"/>
                </a:blip>
                <a:srcRect/>
                <a:stretch>
                  <a:fillRect/>
                </a:stretch>
              </p:blipFill>
              <p:spPr bwMode="auto">
                <a:xfrm flipH="1">
                  <a:off x="6322241" y="1406624"/>
                  <a:ext cx="1206070" cy="1206070"/>
                </a:xfrm>
                <a:prstGeom prst="rect">
                  <a:avLst/>
                </a:prstGeom>
                <a:noFill/>
              </p:spPr>
            </p:pic>
            <p:pic>
              <p:nvPicPr>
                <p:cNvPr id="44" name="Picture 2" descr="\\MAGNUM\Projects\Microsoft\Cloud Power FY12\Design\Icons\PNGs\Server_2.png">
                  <a:extLst>
                    <a:ext uri="{FF2B5EF4-FFF2-40B4-BE49-F238E27FC236}">
                      <a16:creationId xmlns:a16="http://schemas.microsoft.com/office/drawing/2014/main" id="{511BA216-35E2-4B84-AA5F-5F57D8879F4E}"/>
                    </a:ext>
                  </a:extLst>
                </p:cNvPr>
                <p:cNvPicPr>
                  <a:picLocks noChangeAspect="1" noChangeArrowheads="1"/>
                </p:cNvPicPr>
                <p:nvPr/>
              </p:nvPicPr>
              <p:blipFill>
                <a:blip r:embed="rId4" cstate="print">
                  <a:lum bright="100000"/>
                </a:blip>
                <a:srcRect/>
                <a:stretch>
                  <a:fillRect/>
                </a:stretch>
              </p:blipFill>
              <p:spPr bwMode="auto">
                <a:xfrm flipH="1">
                  <a:off x="6623758" y="1524567"/>
                  <a:ext cx="1206070" cy="1206070"/>
                </a:xfrm>
                <a:prstGeom prst="rect">
                  <a:avLst/>
                </a:prstGeom>
                <a:noFill/>
              </p:spPr>
            </p:pic>
            <p:pic>
              <p:nvPicPr>
                <p:cNvPr id="45" name="Picture 2" descr="\\MAGNUM\Projects\Microsoft\Cloud Power FY12\Design\Icons\PNGs\Server_2.png">
                  <a:extLst>
                    <a:ext uri="{FF2B5EF4-FFF2-40B4-BE49-F238E27FC236}">
                      <a16:creationId xmlns:a16="http://schemas.microsoft.com/office/drawing/2014/main" id="{693C884A-D5CA-4C86-B0D8-6411D3BEF8B5}"/>
                    </a:ext>
                  </a:extLst>
                </p:cNvPr>
                <p:cNvPicPr>
                  <a:picLocks noChangeAspect="1" noChangeArrowheads="1"/>
                </p:cNvPicPr>
                <p:nvPr/>
              </p:nvPicPr>
              <p:blipFill>
                <a:blip r:embed="rId4" cstate="print">
                  <a:lum bright="100000"/>
                </a:blip>
                <a:srcRect/>
                <a:stretch>
                  <a:fillRect/>
                </a:stretch>
              </p:blipFill>
              <p:spPr bwMode="auto">
                <a:xfrm flipH="1">
                  <a:off x="6925276" y="1605466"/>
                  <a:ext cx="1206070" cy="1206070"/>
                </a:xfrm>
                <a:prstGeom prst="rect">
                  <a:avLst/>
                </a:prstGeom>
                <a:noFill/>
              </p:spPr>
            </p:pic>
            <p:pic>
              <p:nvPicPr>
                <p:cNvPr id="46" name="Picture 2" descr="\\MAGNUM\Projects\Microsoft\Cloud Power FY12\Design\Icons\PNGs\Server_2.png">
                  <a:extLst>
                    <a:ext uri="{FF2B5EF4-FFF2-40B4-BE49-F238E27FC236}">
                      <a16:creationId xmlns:a16="http://schemas.microsoft.com/office/drawing/2014/main" id="{2F05CA2C-8031-41DC-8824-2EA296923C75}"/>
                    </a:ext>
                  </a:extLst>
                </p:cNvPr>
                <p:cNvPicPr>
                  <a:picLocks noChangeAspect="1" noChangeArrowheads="1"/>
                </p:cNvPicPr>
                <p:nvPr/>
              </p:nvPicPr>
              <p:blipFill>
                <a:blip r:embed="rId4" cstate="print">
                  <a:lum bright="100000"/>
                </a:blip>
                <a:srcRect/>
                <a:stretch>
                  <a:fillRect/>
                </a:stretch>
              </p:blipFill>
              <p:spPr bwMode="auto">
                <a:xfrm flipH="1">
                  <a:off x="7205130" y="1694068"/>
                  <a:ext cx="1206070" cy="1206070"/>
                </a:xfrm>
                <a:prstGeom prst="rect">
                  <a:avLst/>
                </a:prstGeom>
                <a:noFill/>
              </p:spPr>
            </p:pic>
          </p:grpSp>
          <p:sp>
            <p:nvSpPr>
              <p:cNvPr id="42" name="Rectangle 41">
                <a:extLst>
                  <a:ext uri="{FF2B5EF4-FFF2-40B4-BE49-F238E27FC236}">
                    <a16:creationId xmlns:a16="http://schemas.microsoft.com/office/drawing/2014/main" id="{08C9070B-439E-493F-A9DE-401A8CD1FD3D}"/>
                  </a:ext>
                </a:extLst>
              </p:cNvPr>
              <p:cNvSpPr/>
              <p:nvPr/>
            </p:nvSpPr>
            <p:spPr>
              <a:xfrm>
                <a:off x="6265667" y="1509194"/>
                <a:ext cx="4895165" cy="697156"/>
              </a:xfrm>
              <a:prstGeom prst="rect">
                <a:avLst/>
              </a:prstGeom>
              <a:noFill/>
            </p:spPr>
            <p:txBody>
              <a:bodyPr wrap="square">
                <a:spAutoFit/>
              </a:bodyPr>
              <a:lstStyle/>
              <a:p>
                <a:pPr defTabSz="913874">
                  <a:defRPr/>
                </a:pPr>
                <a:r>
                  <a:rPr lang="en-US" sz="1961" dirty="0">
                    <a:gradFill>
                      <a:gsLst>
                        <a:gs pos="98571">
                          <a:srgbClr val="FFFFFF"/>
                        </a:gs>
                        <a:gs pos="72857">
                          <a:srgbClr val="FFFFFF"/>
                        </a:gs>
                      </a:gsLst>
                      <a:lin ang="5400000" scaled="1"/>
                    </a:gradFill>
                    <a:latin typeface="Segoe UI Semilight" panose="020B0402040204020203" pitchFamily="34" charset="0"/>
                    <a:cs typeface="Segoe UI Semilight" panose="020B0402040204020203" pitchFamily="34" charset="0"/>
                  </a:rPr>
                  <a:t>Azure brings improved performance, more global traffic to airline’s website</a:t>
                </a:r>
              </a:p>
            </p:txBody>
          </p:sp>
        </p:grpSp>
        <p:sp>
          <p:nvSpPr>
            <p:cNvPr id="35" name="Rectangle 34">
              <a:extLst>
                <a:ext uri="{FF2B5EF4-FFF2-40B4-BE49-F238E27FC236}">
                  <a16:creationId xmlns:a16="http://schemas.microsoft.com/office/drawing/2014/main" id="{59CC95D6-E870-4F56-BD15-1CBEFAC3FB4D}"/>
                </a:ext>
              </a:extLst>
            </p:cNvPr>
            <p:cNvSpPr/>
            <p:nvPr/>
          </p:nvSpPr>
          <p:spPr>
            <a:xfrm>
              <a:off x="4535756" y="5749217"/>
              <a:ext cx="7599417" cy="1084528"/>
            </a:xfrm>
            <a:prstGeom prst="rect">
              <a:avLst/>
            </a:prstGeom>
          </p:spPr>
          <p:txBody>
            <a:bodyPr wrap="square">
              <a:spAutoFit/>
            </a:bodyPr>
            <a:lstStyle/>
            <a:p>
              <a:pPr defTabSz="914314">
                <a:spcBef>
                  <a:spcPts val="294"/>
                </a:spcBef>
              </a:pPr>
              <a:r>
                <a:rPr lang="en-US" sz="1567" kern="0" dirty="0">
                  <a:gradFill>
                    <a:gsLst>
                      <a:gs pos="98571">
                        <a:srgbClr val="505050"/>
                      </a:gs>
                      <a:gs pos="72857">
                        <a:srgbClr val="505050"/>
                      </a:gs>
                    </a:gsLst>
                    <a:lin ang="5400000" scaled="1"/>
                  </a:gradFill>
                  <a:latin typeface="Segoe UI"/>
                </a:rPr>
                <a:t>“Azure had more than enough security in certain areas, such as permission limitations at the file system level, and in areas where we wanted more, Microsoft worked to deliver it.”</a:t>
              </a:r>
            </a:p>
            <a:p>
              <a:pPr defTabSz="914314">
                <a:spcBef>
                  <a:spcPts val="294"/>
                </a:spcBef>
              </a:pPr>
              <a:r>
                <a:rPr lang="en-US" sz="1372" kern="0" dirty="0">
                  <a:gradFill>
                    <a:gsLst>
                      <a:gs pos="98571">
                        <a:srgbClr val="505050"/>
                      </a:gs>
                      <a:gs pos="72857">
                        <a:srgbClr val="505050"/>
                      </a:gs>
                    </a:gsLst>
                    <a:lin ang="5400000" scaled="1"/>
                  </a:gradFill>
                  <a:latin typeface="Segoe UI"/>
                </a:rPr>
                <a:t>— </a:t>
              </a:r>
              <a:r>
                <a:rPr lang="pl-PL" sz="1372" kern="0">
                  <a:gradFill>
                    <a:gsLst>
                      <a:gs pos="98571">
                        <a:srgbClr val="505050"/>
                      </a:gs>
                      <a:gs pos="72857">
                        <a:srgbClr val="505050"/>
                      </a:gs>
                    </a:gsLst>
                    <a:lin ang="5400000" scaled="1"/>
                  </a:gradFill>
                  <a:latin typeface="Segoe UI"/>
                </a:rPr>
                <a:t>Ievgenii Ponyrko, Azure System Administrator</a:t>
              </a:r>
              <a:r>
                <a:rPr lang="en-US" sz="1372" kern="0" dirty="0">
                  <a:gradFill>
                    <a:gsLst>
                      <a:gs pos="98571">
                        <a:srgbClr val="505050"/>
                      </a:gs>
                      <a:gs pos="72857">
                        <a:srgbClr val="505050"/>
                      </a:gs>
                    </a:gsLst>
                    <a:lin ang="5400000" scaled="1"/>
                  </a:gradFill>
                  <a:latin typeface="Segoe UI"/>
                </a:rPr>
                <a:t>, Ukraine International Airlines</a:t>
              </a:r>
            </a:p>
          </p:txBody>
        </p:sp>
      </p:grpSp>
      <p:pic>
        <p:nvPicPr>
          <p:cNvPr id="22" name="Picture 2" descr="Image result for ukraine international airlines logo">
            <a:extLst>
              <a:ext uri="{FF2B5EF4-FFF2-40B4-BE49-F238E27FC236}">
                <a16:creationId xmlns:a16="http://schemas.microsoft.com/office/drawing/2014/main" id="{2547C06A-FB7C-40E5-838C-895D515AA1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434" y="214896"/>
            <a:ext cx="2970089" cy="114113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49A718B-AE8F-4705-9DCA-E4D3EA487E31}"/>
              </a:ext>
            </a:extLst>
          </p:cNvPr>
          <p:cNvSpPr txBox="1"/>
          <p:nvPr/>
        </p:nvSpPr>
        <p:spPr>
          <a:xfrm>
            <a:off x="264907" y="2679916"/>
            <a:ext cx="3612647" cy="3964238"/>
          </a:xfrm>
          <a:prstGeom prst="rect">
            <a:avLst/>
          </a:prstGeom>
          <a:noFill/>
        </p:spPr>
        <p:txBody>
          <a:bodyPr wrap="square" lIns="182828" tIns="91414" rIns="0" bIns="91414" rtlCol="0">
            <a:spAutoFit/>
          </a:bodyPr>
          <a:lstStyle/>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BUSINESS PROBLEM</a:t>
            </a:r>
          </a:p>
          <a:p>
            <a:pPr defTabSz="914049" fontAlgn="base">
              <a:lnSpc>
                <a:spcPct val="90000"/>
              </a:lnSpc>
              <a:spcBef>
                <a:spcPts val="400"/>
              </a:spcBef>
              <a:buClr>
                <a:prstClr val="white"/>
              </a:buClr>
              <a:buSzPct val="100000"/>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Ukraine International Airlines (UIA) is constantly striving to expand to new markets. Unfortunately, a host of problems with its website, including security breaches that hindered performance and reliability, prevented the airline from properly serving customers outside Ukraine. UIA hoped that migrating the site to the cloud from its own datacenters would help resolve these issues.</a:t>
            </a:r>
          </a:p>
          <a:p>
            <a:pPr defTabSz="914016" fontAlgn="base">
              <a:lnSpc>
                <a:spcPct val="90000"/>
              </a:lnSpc>
              <a:spcBef>
                <a:spcPts val="1600"/>
              </a:spcBef>
              <a:buClr>
                <a:prstClr val="white"/>
              </a:buClr>
              <a:buSzPct val="100000"/>
              <a:defRPr/>
            </a:pPr>
            <a:r>
              <a:rPr lang="en-US" sz="1567" b="1" cap="all" spc="50" dirty="0">
                <a:gradFill>
                  <a:gsLst>
                    <a:gs pos="14286">
                      <a:srgbClr val="FFFFFF"/>
                    </a:gs>
                    <a:gs pos="46000">
                      <a:srgbClr val="FFFFFF"/>
                    </a:gs>
                  </a:gsLst>
                  <a:lin ang="5400000" scaled="1"/>
                </a:gradFill>
                <a:latin typeface="Segoe UI" panose="020B0502040204020203" pitchFamily="34" charset="0"/>
                <a:ea typeface="Segoe UI Light" charset="0"/>
                <a:cs typeface="Segoe UI" panose="020B0502040204020203" pitchFamily="34" charset="0"/>
              </a:rPr>
              <a:t>SOLUTION</a:t>
            </a:r>
          </a:p>
          <a:p>
            <a:pPr defTabSz="914049">
              <a:lnSpc>
                <a:spcPct val="90000"/>
              </a:lnSpc>
              <a:spcBef>
                <a:spcPts val="400"/>
              </a:spcBef>
              <a:defRPr/>
            </a:pPr>
            <a:r>
              <a:rPr lang="en-US" sz="1371" dirty="0">
                <a:gradFill>
                  <a:gsLst>
                    <a:gs pos="14286">
                      <a:srgbClr val="FFFFFF"/>
                    </a:gs>
                    <a:gs pos="46000">
                      <a:srgbClr val="FFFFFF"/>
                    </a:gs>
                  </a:gsLst>
                  <a:lin ang="5400000" scaled="1"/>
                </a:gradFill>
                <a:latin typeface="Segoe UI" panose="020B0502040204020203" pitchFamily="34" charset="0"/>
                <a:cs typeface="Segoe UI" panose="020B0502040204020203" pitchFamily="34" charset="0"/>
              </a:rPr>
              <a:t>UIA chose Azure over Amazon Web Services primarily for its enterprise-grade security and support for open source software. It was also impressed with Azure’s suite of infrastructure offerings, including App Service, which now hosts the airline’s website.</a:t>
            </a:r>
            <a:endParaRPr lang="en-US" sz="1371" dirty="0">
              <a:solidFill>
                <a:srgbClr val="FF0000"/>
              </a:solidFill>
              <a:latin typeface="Segoe UI" panose="020B0502040204020203" pitchFamily="34" charset="0"/>
              <a:cs typeface="Segoe UI" panose="020B0502040204020203" pitchFamily="34" charset="0"/>
            </a:endParaRPr>
          </a:p>
        </p:txBody>
      </p:sp>
      <p:sp>
        <p:nvSpPr>
          <p:cNvPr id="26" name="Title 4">
            <a:extLst>
              <a:ext uri="{FF2B5EF4-FFF2-40B4-BE49-F238E27FC236}">
                <a16:creationId xmlns:a16="http://schemas.microsoft.com/office/drawing/2014/main" id="{61C9BB0B-B31A-4E2D-944C-ED02DFBA7081}"/>
              </a:ext>
            </a:extLst>
          </p:cNvPr>
          <p:cNvSpPr txBox="1">
            <a:spLocks/>
          </p:cNvSpPr>
          <p:nvPr/>
        </p:nvSpPr>
        <p:spPr>
          <a:xfrm>
            <a:off x="264908" y="1654811"/>
            <a:ext cx="4115344" cy="919663"/>
          </a:xfrm>
          <a:prstGeom prst="rect">
            <a:avLst/>
          </a:prstGeom>
        </p:spPr>
        <p:txBody>
          <a:bodyPr vert="horz" wrap="square" lIns="182828" tIns="91414" rIns="182828"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32384">
              <a:defRPr/>
            </a:pPr>
            <a:r>
              <a:rPr lang="en-US" sz="3137" spc="-100" dirty="0">
                <a:gradFill>
                  <a:gsLst>
                    <a:gs pos="14286">
                      <a:srgbClr val="FFFFFF"/>
                    </a:gs>
                    <a:gs pos="46000">
                      <a:srgbClr val="FFFFFF"/>
                    </a:gs>
                  </a:gsLst>
                  <a:lin ang="5400000" scaled="1"/>
                </a:gradFill>
                <a:latin typeface="Segoe UI Light" charset="0"/>
                <a:cs typeface="Segoe UI Light" charset="0"/>
              </a:rPr>
              <a:t>Ukraine International Airlines</a:t>
            </a:r>
          </a:p>
        </p:txBody>
      </p:sp>
    </p:spTree>
    <p:extLst>
      <p:ext uri="{BB962C8B-B14F-4D97-AF65-F5344CB8AC3E}">
        <p14:creationId xmlns:p14="http://schemas.microsoft.com/office/powerpoint/2010/main" val="3786536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a:extLst>
              <a:ext uri="{FF2B5EF4-FFF2-40B4-BE49-F238E27FC236}">
                <a16:creationId xmlns:a16="http://schemas.microsoft.com/office/drawing/2014/main" id="{DD8FAC3E-6F78-4219-BC43-518CB2B4A00C}"/>
              </a:ext>
            </a:extLst>
          </p:cNvPr>
          <p:cNvPicPr>
            <a:picLocks noChangeAspect="1"/>
          </p:cNvPicPr>
          <p:nvPr/>
        </p:nvPicPr>
        <p:blipFill>
          <a:blip r:embed="rId3"/>
          <a:stretch>
            <a:fillRect/>
          </a:stretch>
        </p:blipFill>
        <p:spPr>
          <a:xfrm>
            <a:off x="448212" y="1880335"/>
            <a:ext cx="3097331" cy="3097331"/>
          </a:xfrm>
          <a:prstGeom prst="rect">
            <a:avLst/>
          </a:prstGeom>
        </p:spPr>
      </p:pic>
      <p:sp>
        <p:nvSpPr>
          <p:cNvPr id="5" name="Rectangle 4"/>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algn="ctr" defTabSz="895520"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39" name="Rectangle 38"/>
          <p:cNvSpPr/>
          <p:nvPr/>
        </p:nvSpPr>
        <p:spPr bwMode="auto">
          <a:xfrm>
            <a:off x="4169657" y="256792"/>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262" kern="0">
              <a:solidFill>
                <a:srgbClr val="FFFFFF"/>
              </a:solidFill>
              <a:latin typeface="Segoe UI Light"/>
              <a:cs typeface="Segoe UI" pitchFamily="34" charset="0"/>
            </a:endParaRPr>
          </a:p>
        </p:txBody>
      </p:sp>
      <p:sp>
        <p:nvSpPr>
          <p:cNvPr id="6" name="Rectangle 5"/>
          <p:cNvSpPr/>
          <p:nvPr/>
        </p:nvSpPr>
        <p:spPr bwMode="auto">
          <a:xfrm>
            <a:off x="4155892" y="2438745"/>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262" kern="0">
              <a:solidFill>
                <a:srgbClr val="FFFFFF"/>
              </a:solidFill>
              <a:latin typeface="Segoe UI Light"/>
              <a:cs typeface="Segoe UI" pitchFamily="34" charset="0"/>
            </a:endParaRPr>
          </a:p>
        </p:txBody>
      </p:sp>
      <p:sp>
        <p:nvSpPr>
          <p:cNvPr id="7" name="Rectangle 6"/>
          <p:cNvSpPr/>
          <p:nvPr/>
        </p:nvSpPr>
        <p:spPr bwMode="auto">
          <a:xfrm>
            <a:off x="4155892" y="352972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262" kern="0">
              <a:solidFill>
                <a:srgbClr val="FFFFFF"/>
              </a:solidFill>
              <a:latin typeface="Segoe UI Light"/>
              <a:ea typeface="Segoe UI" pitchFamily="34" charset="0"/>
              <a:cs typeface="Segoe UI" pitchFamily="34" charset="0"/>
            </a:endParaRPr>
          </a:p>
        </p:txBody>
      </p:sp>
      <p:sp>
        <p:nvSpPr>
          <p:cNvPr id="9" name="Rectangle 8"/>
          <p:cNvSpPr/>
          <p:nvPr/>
        </p:nvSpPr>
        <p:spPr bwMode="auto">
          <a:xfrm>
            <a:off x="4155892" y="1347769"/>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262" kern="0">
              <a:solidFill>
                <a:srgbClr val="FFFFFF"/>
              </a:solidFill>
              <a:latin typeface="Segoe UI Light"/>
              <a:cs typeface="Segoe UI" pitchFamily="34" charset="0"/>
            </a:endParaRPr>
          </a:p>
        </p:txBody>
      </p:sp>
      <p:sp>
        <p:nvSpPr>
          <p:cNvPr id="10" name="Rectangle 9"/>
          <p:cNvSpPr/>
          <p:nvPr/>
        </p:nvSpPr>
        <p:spPr bwMode="auto">
          <a:xfrm>
            <a:off x="6433459" y="256791"/>
            <a:ext cx="5500608" cy="6308880"/>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353" kern="0">
              <a:solidFill>
                <a:srgbClr val="FFFFFF"/>
              </a:solidFill>
              <a:latin typeface="Segoe UI Light"/>
              <a:ea typeface="Segoe UI" pitchFamily="34" charset="0"/>
              <a:cs typeface="Segoe UI" pitchFamily="34" charset="0"/>
            </a:endParaRPr>
          </a:p>
        </p:txBody>
      </p:sp>
      <p:sp>
        <p:nvSpPr>
          <p:cNvPr id="16" name="TextBox 15"/>
          <p:cNvSpPr txBox="1"/>
          <p:nvPr/>
        </p:nvSpPr>
        <p:spPr>
          <a:xfrm>
            <a:off x="6576847" y="3568909"/>
            <a:ext cx="5167362" cy="1443374"/>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Multiple languages and frameworks</a:t>
            </a:r>
          </a:p>
        </p:txBody>
      </p:sp>
      <p:sp>
        <p:nvSpPr>
          <p:cNvPr id="18" name="TextBox 17"/>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Application templates</a:t>
            </a:r>
          </a:p>
        </p:txBody>
      </p:sp>
      <p:sp>
        <p:nvSpPr>
          <p:cNvPr id="19" name="TextBox 18"/>
          <p:cNvSpPr txBox="1"/>
          <p:nvPr/>
        </p:nvSpPr>
        <p:spPr>
          <a:xfrm>
            <a:off x="4968583" y="2710041"/>
            <a:ext cx="1157886"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21" name="TextBox 20"/>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78559" fontAlgn="auto">
              <a:spcBef>
                <a:spcPts val="0"/>
              </a:spcBef>
              <a:spcAft>
                <a:spcPts val="576"/>
              </a:spcAft>
              <a:tabLst>
                <a:tab pos="860864" algn="l"/>
              </a:tabLst>
              <a:defRPr/>
            </a:pPr>
            <a:r>
              <a:rPr lang="en-US" sz="1568" dirty="0">
                <a:gradFill>
                  <a:gsLst>
                    <a:gs pos="0">
                      <a:srgbClr val="FFFFFF"/>
                    </a:gs>
                    <a:gs pos="100000">
                      <a:srgbClr val="FFFFFF"/>
                    </a:gs>
                  </a:gsLst>
                  <a:lin ang="5400000" scaled="1"/>
                </a:gradFill>
                <a:latin typeface="Segoe UI Semibold" panose="020B0702040204020203" pitchFamily="34" charset="0"/>
                <a:ea typeface="+mn-ea"/>
                <a:cs typeface="Segoe UI Semibold" panose="020B0702040204020203" pitchFamily="34" charset="0"/>
              </a:rPr>
              <a:t>DevOps productivity</a:t>
            </a:r>
          </a:p>
        </p:txBody>
      </p:sp>
      <p:pic>
        <p:nvPicPr>
          <p:cNvPr id="32" name="Picture 31"/>
          <p:cNvPicPr>
            <a:picLocks noChangeAspect="1"/>
          </p:cNvPicPr>
          <p:nvPr/>
        </p:nvPicPr>
        <p:blipFill>
          <a:blip r:embed="rId4">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35" name="TextBox 34"/>
          <p:cNvSpPr txBox="1"/>
          <p:nvPr/>
        </p:nvSpPr>
        <p:spPr>
          <a:xfrm>
            <a:off x="4968583" y="1510443"/>
            <a:ext cx="1608723" cy="718231"/>
          </a:xfrm>
          <a:prstGeom prst="rect">
            <a:avLst/>
          </a:prstGeom>
          <a:noFill/>
        </p:spPr>
        <p:txBody>
          <a:bodyPr wrap="none" lIns="175711" tIns="140568" rIns="175711" bIns="140568" rtlCol="0">
            <a:spAutoFit/>
          </a:bodyPr>
          <a:lstStyle/>
          <a:p>
            <a:pPr defTabSz="878559">
              <a:lnSpc>
                <a:spcPct val="90000"/>
              </a:lnSpc>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 </a:t>
            </a:r>
          </a:p>
          <a:p>
            <a:pPr defTabSz="878559">
              <a:lnSpc>
                <a:spcPct val="90000"/>
              </a:lnSpc>
              <a:defRPr/>
            </a:pPr>
            <a:r>
              <a:rPr lang="en-US" sz="1568" kern="0" spc="-29"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for containers*</a:t>
            </a:r>
          </a:p>
        </p:txBody>
      </p:sp>
      <p:sp>
        <p:nvSpPr>
          <p:cNvPr id="37" name="TextBox 36"/>
          <p:cNvSpPr txBox="1"/>
          <p:nvPr/>
        </p:nvSpPr>
        <p:spPr>
          <a:xfrm>
            <a:off x="4968584" y="3801017"/>
            <a:ext cx="1480041"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sp>
        <p:nvSpPr>
          <p:cNvPr id="41" name="TextBox 40"/>
          <p:cNvSpPr txBox="1"/>
          <p:nvPr/>
        </p:nvSpPr>
        <p:spPr>
          <a:xfrm>
            <a:off x="4968583" y="530347"/>
            <a:ext cx="1272604"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42" name="TextBox 41"/>
          <p:cNvSpPr txBox="1"/>
          <p:nvPr/>
        </p:nvSpPr>
        <p:spPr>
          <a:xfrm>
            <a:off x="6576847" y="5048770"/>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Enterprise workloads</a:t>
            </a:r>
          </a:p>
        </p:txBody>
      </p:sp>
      <p:pic>
        <p:nvPicPr>
          <p:cNvPr id="43" name="Picture 42"/>
          <p:cNvPicPr>
            <a:picLocks noChangeAspect="1"/>
          </p:cNvPicPr>
          <p:nvPr/>
        </p:nvPicPr>
        <p:blipFill>
          <a:blip r:embed="rId5"/>
          <a:stretch>
            <a:fillRect/>
          </a:stretch>
        </p:blipFill>
        <p:spPr>
          <a:xfrm>
            <a:off x="4316247" y="2650860"/>
            <a:ext cx="656166" cy="619486"/>
          </a:xfrm>
          <a:prstGeom prst="flowChartOffpageConnector">
            <a:avLst/>
          </a:prstGeom>
          <a:noFill/>
        </p:spPr>
      </p:pic>
      <p:pic>
        <p:nvPicPr>
          <p:cNvPr id="44" name="Picture 43"/>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pic>
        <p:nvPicPr>
          <p:cNvPr id="3" name="Picture 2"/>
          <p:cNvPicPr>
            <a:picLocks noChangeAspect="1"/>
          </p:cNvPicPr>
          <p:nvPr/>
        </p:nvPicPr>
        <p:blipFill>
          <a:blip r:embed="rId7"/>
          <a:stretch>
            <a:fillRect/>
          </a:stretch>
        </p:blipFill>
        <p:spPr>
          <a:xfrm>
            <a:off x="7684791" y="4006470"/>
            <a:ext cx="755770" cy="776691"/>
          </a:xfrm>
          <a:prstGeom prst="rect">
            <a:avLst/>
          </a:prstGeom>
        </p:spPr>
      </p:pic>
      <p:pic>
        <p:nvPicPr>
          <p:cNvPr id="15" name="Picture 14"/>
          <p:cNvPicPr>
            <a:picLocks noChangeAspect="1"/>
          </p:cNvPicPr>
          <p:nvPr/>
        </p:nvPicPr>
        <p:blipFill>
          <a:blip r:embed="rId8"/>
          <a:stretch>
            <a:fillRect/>
          </a:stretch>
        </p:blipFill>
        <p:spPr>
          <a:xfrm>
            <a:off x="6666427" y="3992559"/>
            <a:ext cx="753360" cy="570400"/>
          </a:xfrm>
          <a:prstGeom prst="rect">
            <a:avLst/>
          </a:prstGeom>
        </p:spPr>
      </p:pic>
      <p:pic>
        <p:nvPicPr>
          <p:cNvPr id="34" name="Picture 33"/>
          <p:cNvPicPr>
            <a:picLocks noChangeAspect="1"/>
          </p:cNvPicPr>
          <p:nvPr/>
        </p:nvPicPr>
        <p:blipFill>
          <a:blip r:embed="rId9"/>
          <a:stretch>
            <a:fillRect/>
          </a:stretch>
        </p:blipFill>
        <p:spPr>
          <a:xfrm>
            <a:off x="8705565" y="3998286"/>
            <a:ext cx="453580" cy="842364"/>
          </a:xfrm>
          <a:prstGeom prst="rect">
            <a:avLst/>
          </a:prstGeom>
        </p:spPr>
      </p:pic>
      <p:pic>
        <p:nvPicPr>
          <p:cNvPr id="45" name="Picture 44"/>
          <p:cNvPicPr>
            <a:picLocks noChangeAspect="1"/>
          </p:cNvPicPr>
          <p:nvPr/>
        </p:nvPicPr>
        <p:blipFill>
          <a:blip r:embed="rId10"/>
          <a:stretch>
            <a:fillRect/>
          </a:stretch>
        </p:blipFill>
        <p:spPr>
          <a:xfrm>
            <a:off x="9424149" y="4114859"/>
            <a:ext cx="651927" cy="725791"/>
          </a:xfrm>
          <a:prstGeom prst="rect">
            <a:avLst/>
          </a:prstGeom>
        </p:spPr>
      </p:pic>
      <p:pic>
        <p:nvPicPr>
          <p:cNvPr id="46" name="Picture 45"/>
          <p:cNvPicPr>
            <a:picLocks noChangeAspect="1"/>
          </p:cNvPicPr>
          <p:nvPr/>
        </p:nvPicPr>
        <p:blipFill>
          <a:blip r:embed="rId11"/>
          <a:stretch>
            <a:fillRect/>
          </a:stretch>
        </p:blipFill>
        <p:spPr>
          <a:xfrm>
            <a:off x="10842261" y="4163446"/>
            <a:ext cx="726489" cy="367842"/>
          </a:xfrm>
          <a:prstGeom prst="rect">
            <a:avLst/>
          </a:prstGeom>
        </p:spPr>
      </p:pic>
      <p:pic>
        <p:nvPicPr>
          <p:cNvPr id="31" name="Picture 30"/>
          <p:cNvPicPr>
            <a:picLocks noChangeAspect="1"/>
          </p:cNvPicPr>
          <p:nvPr/>
        </p:nvPicPr>
        <p:blipFill>
          <a:blip r:embed="rId12"/>
          <a:stretch>
            <a:fillRect/>
          </a:stretch>
        </p:blipFill>
        <p:spPr>
          <a:xfrm>
            <a:off x="6702829" y="2491611"/>
            <a:ext cx="527282" cy="527282"/>
          </a:xfrm>
          <a:prstGeom prst="rect">
            <a:avLst/>
          </a:prstGeom>
        </p:spPr>
      </p:pic>
      <p:pic>
        <p:nvPicPr>
          <p:cNvPr id="40" name="Picture 39"/>
          <p:cNvPicPr>
            <a:picLocks noChangeAspect="1"/>
          </p:cNvPicPr>
          <p:nvPr/>
        </p:nvPicPr>
        <p:blipFill>
          <a:blip r:embed="rId13"/>
          <a:stretch>
            <a:fillRect/>
          </a:stretch>
        </p:blipFill>
        <p:spPr>
          <a:xfrm>
            <a:off x="7403655" y="2491611"/>
            <a:ext cx="527282" cy="527282"/>
          </a:xfrm>
          <a:prstGeom prst="rect">
            <a:avLst/>
          </a:prstGeom>
        </p:spPr>
      </p:pic>
      <p:sp>
        <p:nvSpPr>
          <p:cNvPr id="55" name="TextBox 54"/>
          <p:cNvSpPr txBox="1"/>
          <p:nvPr/>
        </p:nvSpPr>
        <p:spPr>
          <a:xfrm>
            <a:off x="6623151" y="3124494"/>
            <a:ext cx="686640"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Umbraco</a:t>
            </a:r>
          </a:p>
        </p:txBody>
      </p:sp>
      <p:sp>
        <p:nvSpPr>
          <p:cNvPr id="56" name="TextBox 55"/>
          <p:cNvSpPr txBox="1"/>
          <p:nvPr/>
        </p:nvSpPr>
        <p:spPr>
          <a:xfrm>
            <a:off x="7362073" y="3124494"/>
            <a:ext cx="626924"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Orchard</a:t>
            </a:r>
          </a:p>
        </p:txBody>
      </p:sp>
      <p:pic>
        <p:nvPicPr>
          <p:cNvPr id="47" name="Picture 46"/>
          <p:cNvPicPr>
            <a:picLocks noChangeAspect="1"/>
          </p:cNvPicPr>
          <p:nvPr/>
        </p:nvPicPr>
        <p:blipFill>
          <a:blip r:embed="rId14"/>
          <a:stretch>
            <a:fillRect/>
          </a:stretch>
        </p:blipFill>
        <p:spPr>
          <a:xfrm>
            <a:off x="8104482" y="2608028"/>
            <a:ext cx="654330" cy="294448"/>
          </a:xfrm>
          <a:prstGeom prst="rect">
            <a:avLst/>
          </a:prstGeom>
        </p:spPr>
      </p:pic>
      <p:sp>
        <p:nvSpPr>
          <p:cNvPr id="57" name="TextBox 56"/>
          <p:cNvSpPr txBox="1"/>
          <p:nvPr/>
        </p:nvSpPr>
        <p:spPr>
          <a:xfrm>
            <a:off x="8085995" y="3124494"/>
            <a:ext cx="677211"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err="1">
                <a:latin typeface="Segoe UI"/>
              </a:rPr>
              <a:t>Episerver</a:t>
            </a:r>
            <a:endParaRPr lang="en-US" sz="980">
              <a:latin typeface="Segoe UI"/>
            </a:endParaRPr>
          </a:p>
        </p:txBody>
      </p:sp>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76075" y="3943725"/>
            <a:ext cx="787007" cy="187519"/>
          </a:xfrm>
          <a:prstGeom prst="rect">
            <a:avLst/>
          </a:prstGeom>
        </p:spPr>
      </p:pic>
      <p:pic>
        <p:nvPicPr>
          <p:cNvPr id="63" name="Picture 62"/>
          <p:cNvPicPr>
            <a:picLocks noChangeAspect="1"/>
          </p:cNvPicPr>
          <p:nvPr/>
        </p:nvPicPr>
        <p:blipFill>
          <a:blip r:embed="rId16"/>
          <a:stretch>
            <a:fillRect/>
          </a:stretch>
        </p:blipFill>
        <p:spPr>
          <a:xfrm>
            <a:off x="8932357" y="2491611"/>
            <a:ext cx="527282" cy="527282"/>
          </a:xfrm>
          <a:prstGeom prst="rect">
            <a:avLst/>
          </a:prstGeom>
        </p:spPr>
      </p:pic>
      <p:sp>
        <p:nvSpPr>
          <p:cNvPr id="64" name="TextBox 63"/>
          <p:cNvSpPr txBox="1"/>
          <p:nvPr/>
        </p:nvSpPr>
        <p:spPr>
          <a:xfrm>
            <a:off x="8807111" y="3124494"/>
            <a:ext cx="774644"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WordPress</a:t>
            </a:r>
          </a:p>
        </p:txBody>
      </p:sp>
      <p:pic>
        <p:nvPicPr>
          <p:cNvPr id="65" name="Picture 64"/>
          <p:cNvPicPr>
            <a:picLocks noChangeAspect="1"/>
          </p:cNvPicPr>
          <p:nvPr/>
        </p:nvPicPr>
        <p:blipFill>
          <a:blip r:embed="rId17"/>
          <a:stretch>
            <a:fillRect/>
          </a:stretch>
        </p:blipFill>
        <p:spPr>
          <a:xfrm>
            <a:off x="9633183" y="2447671"/>
            <a:ext cx="479116" cy="615162"/>
          </a:xfrm>
          <a:prstGeom prst="rect">
            <a:avLst/>
          </a:prstGeom>
        </p:spPr>
      </p:pic>
      <p:sp>
        <p:nvSpPr>
          <p:cNvPr id="66" name="TextBox 65"/>
          <p:cNvSpPr txBox="1"/>
          <p:nvPr/>
        </p:nvSpPr>
        <p:spPr>
          <a:xfrm>
            <a:off x="9525407" y="3121827"/>
            <a:ext cx="650495"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DNN</a:t>
            </a:r>
            <a:br>
              <a:rPr lang="en-US" sz="980">
                <a:latin typeface="Segoe UI"/>
              </a:rPr>
            </a:br>
            <a:r>
              <a:rPr lang="en-US" sz="980">
                <a:latin typeface="Segoe UI"/>
              </a:rPr>
              <a:t>Platform</a:t>
            </a:r>
          </a:p>
        </p:txBody>
      </p:sp>
      <p:pic>
        <p:nvPicPr>
          <p:cNvPr id="67" name="Picture 66"/>
          <p:cNvPicPr>
            <a:picLocks noChangeAspect="1"/>
          </p:cNvPicPr>
          <p:nvPr/>
        </p:nvPicPr>
        <p:blipFill>
          <a:blip r:embed="rId18"/>
          <a:stretch>
            <a:fillRect/>
          </a:stretch>
        </p:blipFill>
        <p:spPr>
          <a:xfrm>
            <a:off x="10285842" y="2505382"/>
            <a:ext cx="499739" cy="499739"/>
          </a:xfrm>
          <a:prstGeom prst="rect">
            <a:avLst/>
          </a:prstGeom>
        </p:spPr>
      </p:pic>
      <p:sp>
        <p:nvSpPr>
          <p:cNvPr id="68" name="TextBox 67"/>
          <p:cNvSpPr txBox="1"/>
          <p:nvPr/>
        </p:nvSpPr>
        <p:spPr>
          <a:xfrm>
            <a:off x="10268768" y="3124494"/>
            <a:ext cx="573493"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Joomla</a:t>
            </a:r>
          </a:p>
        </p:txBody>
      </p:sp>
      <p:pic>
        <p:nvPicPr>
          <p:cNvPr id="69" name="Picture 68"/>
          <p:cNvPicPr>
            <a:picLocks noChangeAspect="1"/>
          </p:cNvPicPr>
          <p:nvPr/>
        </p:nvPicPr>
        <p:blipFill>
          <a:blip r:embed="rId19"/>
          <a:stretch>
            <a:fillRect/>
          </a:stretch>
        </p:blipFill>
        <p:spPr>
          <a:xfrm>
            <a:off x="10959126" y="2619769"/>
            <a:ext cx="703043" cy="270965"/>
          </a:xfrm>
          <a:prstGeom prst="rect">
            <a:avLst/>
          </a:prstGeom>
        </p:spPr>
      </p:pic>
      <p:sp>
        <p:nvSpPr>
          <p:cNvPr id="75" name="TextBox 74"/>
          <p:cNvSpPr txBox="1"/>
          <p:nvPr/>
        </p:nvSpPr>
        <p:spPr>
          <a:xfrm>
            <a:off x="10695003" y="1420577"/>
            <a:ext cx="1066959"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Monitoring </a:t>
            </a:r>
            <a:br>
              <a:rPr lang="en-US" sz="980" dirty="0">
                <a:latin typeface="Segoe UI"/>
              </a:rPr>
            </a:br>
            <a:r>
              <a:rPr lang="en-US" sz="980" dirty="0">
                <a:latin typeface="Segoe UI"/>
              </a:rPr>
              <a:t>and diagnosis</a:t>
            </a:r>
          </a:p>
        </p:txBody>
      </p:sp>
      <p:sp>
        <p:nvSpPr>
          <p:cNvPr id="79" name="TextBox 78"/>
          <p:cNvSpPr txBox="1"/>
          <p:nvPr/>
        </p:nvSpPr>
        <p:spPr>
          <a:xfrm>
            <a:off x="8722177" y="1420577"/>
            <a:ext cx="1097464" cy="496069"/>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Staged</a:t>
            </a:r>
          </a:p>
          <a:p>
            <a:pPr defTabSz="895665">
              <a:defRPr/>
            </a:pPr>
            <a:r>
              <a:rPr lang="en-US" sz="980" dirty="0">
                <a:latin typeface="Segoe UI"/>
              </a:rPr>
              <a:t>deployments with slots</a:t>
            </a:r>
          </a:p>
        </p:txBody>
      </p:sp>
      <p:sp>
        <p:nvSpPr>
          <p:cNvPr id="85" name="TextBox 84"/>
          <p:cNvSpPr txBox="1"/>
          <p:nvPr/>
        </p:nvSpPr>
        <p:spPr>
          <a:xfrm>
            <a:off x="9804529" y="1420577"/>
            <a:ext cx="1008351"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Auto scale on demand</a:t>
            </a:r>
          </a:p>
        </p:txBody>
      </p:sp>
      <p:grpSp>
        <p:nvGrpSpPr>
          <p:cNvPr id="90" name="Group 89"/>
          <p:cNvGrpSpPr>
            <a:grpSpLocks noChangeAspect="1"/>
          </p:cNvGrpSpPr>
          <p:nvPr/>
        </p:nvGrpSpPr>
        <p:grpSpPr>
          <a:xfrm>
            <a:off x="6790909" y="799464"/>
            <a:ext cx="703043" cy="609231"/>
            <a:chOff x="6596640" y="681108"/>
            <a:chExt cx="1125281" cy="876566"/>
          </a:xfrm>
        </p:grpSpPr>
        <p:pic>
          <p:nvPicPr>
            <p:cNvPr id="87" name="Picture 86"/>
            <p:cNvPicPr>
              <a:picLocks noChangeAspect="1"/>
            </p:cNvPicPr>
            <p:nvPr/>
          </p:nvPicPr>
          <p:blipFill>
            <a:blip r:embed="rId20">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1">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2">
              <a:biLevel thresh="25000"/>
            </a:blip>
            <a:stretch>
              <a:fillRect/>
            </a:stretch>
          </p:blipFill>
          <p:spPr>
            <a:xfrm>
              <a:off x="6842261" y="1023783"/>
              <a:ext cx="468505" cy="533891"/>
            </a:xfrm>
            <a:prstGeom prst="rect">
              <a:avLst/>
            </a:prstGeom>
          </p:spPr>
        </p:pic>
      </p:grpSp>
      <p:sp>
        <p:nvSpPr>
          <p:cNvPr id="91" name="TextBox 90"/>
          <p:cNvSpPr txBox="1"/>
          <p:nvPr/>
        </p:nvSpPr>
        <p:spPr>
          <a:xfrm>
            <a:off x="6594600" y="1420577"/>
            <a:ext cx="1097464" cy="496069"/>
          </a:xfrm>
          <a:prstGeom prst="rect">
            <a:avLst/>
          </a:prstGeom>
          <a:noFill/>
        </p:spPr>
        <p:txBody>
          <a:bodyPr wrap="square" lIns="87880" tIns="43940" rIns="87880" bIns="43940" rtlCol="0" anchor="t" anchorCtr="0">
            <a:spAutoFit/>
          </a:bodyPr>
          <a:lstStyle/>
          <a:p>
            <a:pPr algn="ctr" defTabSz="878020">
              <a:lnSpc>
                <a:spcPct val="90000"/>
              </a:lnSpc>
              <a:defRPr/>
            </a:pPr>
            <a:r>
              <a:rPr lang="en-US" sz="980" kern="0" dirty="0">
                <a:gradFill>
                  <a:gsLst>
                    <a:gs pos="0">
                      <a:srgbClr val="FFFFFF"/>
                    </a:gs>
                    <a:gs pos="100000">
                      <a:srgbClr val="FFFFFF"/>
                    </a:gs>
                  </a:gsLst>
                  <a:lin ang="5400000" scaled="1"/>
                </a:gradFill>
                <a:latin typeface="Segoe UI"/>
              </a:rPr>
              <a:t>Source code control integration</a:t>
            </a:r>
          </a:p>
        </p:txBody>
      </p:sp>
      <p:sp>
        <p:nvSpPr>
          <p:cNvPr id="92" name="TextBox 91"/>
          <p:cNvSpPr txBox="1"/>
          <p:nvPr/>
        </p:nvSpPr>
        <p:spPr>
          <a:xfrm>
            <a:off x="7715168" y="1420577"/>
            <a:ext cx="1097464"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CI/CD build and deploy</a:t>
            </a:r>
          </a:p>
        </p:txBody>
      </p:sp>
      <p:grpSp>
        <p:nvGrpSpPr>
          <p:cNvPr id="96" name="Group 95"/>
          <p:cNvGrpSpPr/>
          <p:nvPr/>
        </p:nvGrpSpPr>
        <p:grpSpPr>
          <a:xfrm>
            <a:off x="6640991" y="5441014"/>
            <a:ext cx="1288283" cy="597902"/>
            <a:chOff x="6471762" y="5509217"/>
            <a:chExt cx="1314303" cy="609978"/>
          </a:xfrm>
        </p:grpSpPr>
        <p:pic>
          <p:nvPicPr>
            <p:cNvPr id="93" name="Picture 92"/>
            <p:cNvPicPr>
              <a:picLocks noChangeAspect="1"/>
            </p:cNvPicPr>
            <p:nvPr/>
          </p:nvPicPr>
          <p:blipFill>
            <a:blip r:embed="rId23"/>
            <a:stretch>
              <a:fillRect/>
            </a:stretch>
          </p:blipFill>
          <p:spPr>
            <a:xfrm>
              <a:off x="6877054" y="5642646"/>
              <a:ext cx="407052" cy="476549"/>
            </a:xfrm>
            <a:prstGeom prst="rect">
              <a:avLst/>
            </a:prstGeom>
          </p:spPr>
        </p:pic>
        <p:pic>
          <p:nvPicPr>
            <p:cNvPr id="94" name="Picture 93"/>
            <p:cNvPicPr>
              <a:picLocks noChangeAspect="1"/>
            </p:cNvPicPr>
            <p:nvPr/>
          </p:nvPicPr>
          <p:blipFill>
            <a:blip r:embed="rId24"/>
            <a:stretch>
              <a:fillRect/>
            </a:stretch>
          </p:blipFill>
          <p:spPr>
            <a:xfrm>
              <a:off x="6471762" y="5509217"/>
              <a:ext cx="425655" cy="476548"/>
            </a:xfrm>
            <a:prstGeom prst="rect">
              <a:avLst/>
            </a:prstGeom>
          </p:spPr>
        </p:pic>
        <p:pic>
          <p:nvPicPr>
            <p:cNvPr id="95" name="Picture 94"/>
            <p:cNvPicPr>
              <a:picLocks noChangeAspect="1"/>
            </p:cNvPicPr>
            <p:nvPr/>
          </p:nvPicPr>
          <p:blipFill>
            <a:blip r:embed="rId25"/>
            <a:stretch>
              <a:fillRect/>
            </a:stretch>
          </p:blipFill>
          <p:spPr>
            <a:xfrm>
              <a:off x="7292227" y="5536381"/>
              <a:ext cx="493838" cy="474085"/>
            </a:xfrm>
            <a:prstGeom prst="rect">
              <a:avLst/>
            </a:prstGeom>
          </p:spPr>
        </p:pic>
      </p:grpSp>
      <p:sp>
        <p:nvSpPr>
          <p:cNvPr id="97" name="TextBox 96"/>
          <p:cNvSpPr txBox="1"/>
          <p:nvPr/>
        </p:nvSpPr>
        <p:spPr>
          <a:xfrm>
            <a:off x="6699800" y="6067741"/>
            <a:ext cx="1202090"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Industry standards</a:t>
            </a:r>
          </a:p>
        </p:txBody>
      </p:sp>
      <p:sp>
        <p:nvSpPr>
          <p:cNvPr id="99" name="Freeform 28"/>
          <p:cNvSpPr>
            <a:spLocks noChangeAspect="1" noEditPoints="1"/>
          </p:cNvSpPr>
          <p:nvPr/>
        </p:nvSpPr>
        <p:spPr bwMode="gray">
          <a:xfrm>
            <a:off x="8236224" y="5459596"/>
            <a:ext cx="527282" cy="560736"/>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7868" tIns="43933" rIns="87868" bIns="43933" numCol="1" anchor="t" anchorCtr="0" compatLnSpc="1">
            <a:prstTxWarp prst="textNoShape">
              <a:avLst/>
            </a:prstTxWarp>
          </a:bodyPr>
          <a:lstStyle/>
          <a:p>
            <a:pPr defTabSz="878559">
              <a:defRPr/>
            </a:pPr>
            <a:endParaRPr lang="en-US" sz="1765" kern="0">
              <a:solidFill>
                <a:srgbClr val="008272"/>
              </a:solidFill>
              <a:latin typeface="Segoe UI"/>
            </a:endParaRPr>
          </a:p>
        </p:txBody>
      </p:sp>
      <p:sp>
        <p:nvSpPr>
          <p:cNvPr id="100" name="TextBox 99"/>
          <p:cNvSpPr txBox="1"/>
          <p:nvPr/>
        </p:nvSpPr>
        <p:spPr>
          <a:xfrm>
            <a:off x="8048759" y="6067741"/>
            <a:ext cx="842218"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Global scale</a:t>
            </a:r>
          </a:p>
        </p:txBody>
      </p:sp>
      <p:sp>
        <p:nvSpPr>
          <p:cNvPr id="106" name="TextBox 105"/>
          <p:cNvSpPr txBox="1"/>
          <p:nvPr/>
        </p:nvSpPr>
        <p:spPr>
          <a:xfrm>
            <a:off x="9917226" y="6059253"/>
            <a:ext cx="868932"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Azure Active</a:t>
            </a:r>
            <a:br>
              <a:rPr lang="en-US" sz="980" dirty="0">
                <a:latin typeface="Segoe UI"/>
              </a:rPr>
            </a:br>
            <a:r>
              <a:rPr lang="en-US" sz="980" dirty="0">
                <a:latin typeface="Segoe UI"/>
              </a:rPr>
              <a:t>Directory</a:t>
            </a:r>
          </a:p>
        </p:txBody>
      </p:sp>
      <p:sp>
        <p:nvSpPr>
          <p:cNvPr id="108" name="TextBox 107"/>
          <p:cNvSpPr txBox="1"/>
          <p:nvPr/>
        </p:nvSpPr>
        <p:spPr>
          <a:xfrm>
            <a:off x="8934288" y="6065073"/>
            <a:ext cx="840645"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Corporate</a:t>
            </a:r>
            <a:br>
              <a:rPr lang="en-US" sz="980">
                <a:latin typeface="Segoe UI"/>
              </a:rPr>
            </a:br>
            <a:r>
              <a:rPr lang="en-US" sz="980">
                <a:latin typeface="Segoe UI"/>
              </a:rPr>
              <a:t>connectivity</a:t>
            </a:r>
          </a:p>
        </p:txBody>
      </p:sp>
      <p:sp>
        <p:nvSpPr>
          <p:cNvPr id="109" name="TextBox 108"/>
          <p:cNvSpPr txBox="1"/>
          <p:nvPr/>
        </p:nvSpPr>
        <p:spPr>
          <a:xfrm>
            <a:off x="11036475" y="3124494"/>
            <a:ext cx="548349"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Drupal</a:t>
            </a:r>
          </a:p>
        </p:txBody>
      </p:sp>
      <p:sp>
        <p:nvSpPr>
          <p:cNvPr id="111" name="TextBox 110"/>
          <p:cNvSpPr txBox="1"/>
          <p:nvPr/>
        </p:nvSpPr>
        <p:spPr>
          <a:xfrm>
            <a:off x="10787211" y="6065073"/>
            <a:ext cx="933364"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Dedicated</a:t>
            </a:r>
            <a:br>
              <a:rPr lang="en-US" sz="980" dirty="0">
                <a:latin typeface="Segoe UI"/>
              </a:rPr>
            </a:br>
            <a:r>
              <a:rPr lang="en-US" sz="980" dirty="0">
                <a:latin typeface="Segoe UI"/>
              </a:rPr>
              <a:t>environments</a:t>
            </a:r>
          </a:p>
        </p:txBody>
      </p:sp>
      <p:sp>
        <p:nvSpPr>
          <p:cNvPr id="121" name="Rectangle 120"/>
          <p:cNvSpPr/>
          <p:nvPr/>
        </p:nvSpPr>
        <p:spPr>
          <a:xfrm>
            <a:off x="431462" y="5056873"/>
            <a:ext cx="3118969" cy="680328"/>
          </a:xfrm>
          <a:prstGeom prst="rect">
            <a:avLst/>
          </a:prstGeom>
        </p:spPr>
        <p:txBody>
          <a:bodyPr wrap="square">
            <a:spAutoFit/>
          </a:bodyPr>
          <a:lstStyle/>
          <a:p>
            <a:pPr algn="ctr" defTabSz="896215">
              <a:defRPr/>
            </a:pPr>
            <a:r>
              <a:rPr lang="en-US" sz="3844"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844" kern="0" dirty="0">
              <a:gradFill>
                <a:gsLst>
                  <a:gs pos="0">
                    <a:srgbClr val="000000"/>
                  </a:gs>
                  <a:gs pos="100000">
                    <a:srgbClr val="000000"/>
                  </a:gs>
                </a:gsLst>
                <a:lin ang="5400000" scaled="1"/>
              </a:gradFill>
              <a:latin typeface="Segoe UI"/>
            </a:endParaRPr>
          </a:p>
        </p:txBody>
      </p:sp>
      <p:grpSp>
        <p:nvGrpSpPr>
          <p:cNvPr id="11" name="Group 4"/>
          <p:cNvGrpSpPr>
            <a:grpSpLocks noChangeAspect="1"/>
          </p:cNvGrpSpPr>
          <p:nvPr/>
        </p:nvGrpSpPr>
        <p:grpSpPr bwMode="auto">
          <a:xfrm>
            <a:off x="7847748" y="774178"/>
            <a:ext cx="790922" cy="659800"/>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124" name="Group 123"/>
          <p:cNvGrpSpPr>
            <a:grpSpLocks noChangeAspect="1"/>
          </p:cNvGrpSpPr>
          <p:nvPr/>
        </p:nvGrpSpPr>
        <p:grpSpPr>
          <a:xfrm>
            <a:off x="10907161" y="843820"/>
            <a:ext cx="615162" cy="559583"/>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129" name="Group 128"/>
          <p:cNvGrpSpPr/>
          <p:nvPr/>
        </p:nvGrpSpPr>
        <p:grpSpPr>
          <a:xfrm>
            <a:off x="9160528" y="5481480"/>
            <a:ext cx="433746" cy="502536"/>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pic>
        <p:nvPicPr>
          <p:cNvPr id="8" name="Picture 7">
            <a:extLst>
              <a:ext uri="{FF2B5EF4-FFF2-40B4-BE49-F238E27FC236}">
                <a16:creationId xmlns:a16="http://schemas.microsoft.com/office/drawing/2014/main" id="{441338DD-1E37-4DFC-9D33-7E5970F7610C}"/>
              </a:ext>
            </a:extLst>
          </p:cNvPr>
          <p:cNvPicPr>
            <a:picLocks noChangeAspect="1"/>
          </p:cNvPicPr>
          <p:nvPr/>
        </p:nvPicPr>
        <p:blipFill>
          <a:blip r:embed="rId26"/>
          <a:stretch>
            <a:fillRect/>
          </a:stretch>
        </p:blipFill>
        <p:spPr>
          <a:xfrm>
            <a:off x="10280075" y="4587187"/>
            <a:ext cx="915827" cy="306497"/>
          </a:xfrm>
          <a:prstGeom prst="rect">
            <a:avLst/>
          </a:prstGeom>
        </p:spPr>
      </p:pic>
      <p:grpSp>
        <p:nvGrpSpPr>
          <p:cNvPr id="22" name="Group 21">
            <a:extLst>
              <a:ext uri="{FF2B5EF4-FFF2-40B4-BE49-F238E27FC236}">
                <a16:creationId xmlns:a16="http://schemas.microsoft.com/office/drawing/2014/main" id="{8C05479B-4036-43A8-B89D-1E956BBA4014}"/>
              </a:ext>
            </a:extLst>
          </p:cNvPr>
          <p:cNvGrpSpPr/>
          <p:nvPr/>
        </p:nvGrpSpPr>
        <p:grpSpPr>
          <a:xfrm>
            <a:off x="4322517" y="1614600"/>
            <a:ext cx="683226" cy="510055"/>
            <a:chOff x="3009901" y="1612900"/>
            <a:chExt cx="2636837" cy="1968500"/>
          </a:xfrm>
          <a:solidFill>
            <a:schemeClr val="bg1"/>
          </a:solidFill>
        </p:grpSpPr>
        <p:sp>
          <p:nvSpPr>
            <p:cNvPr id="136" name="Freeform: Shape 135">
              <a:extLst>
                <a:ext uri="{FF2B5EF4-FFF2-40B4-BE49-F238E27FC236}">
                  <a16:creationId xmlns:a16="http://schemas.microsoft.com/office/drawing/2014/main" id="{D72898D5-BFFC-4AD8-A589-7EC2C068A697}"/>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14"/>
              <a:endParaRPr lang="en-US">
                <a:solidFill>
                  <a:srgbClr val="353535"/>
                </a:solidFill>
                <a:latin typeface="Segoe UI Semilight"/>
              </a:endParaRPr>
            </a:p>
          </p:txBody>
        </p:sp>
        <p:sp>
          <p:nvSpPr>
            <p:cNvPr id="137" name="Freeform 18">
              <a:extLst>
                <a:ext uri="{FF2B5EF4-FFF2-40B4-BE49-F238E27FC236}">
                  <a16:creationId xmlns:a16="http://schemas.microsoft.com/office/drawing/2014/main" id="{72C5AF60-9F6A-4467-BBF4-00C7303C18E8}"/>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nvGrpSpPr>
          <p:cNvPr id="107" name="Group 106">
            <a:extLst>
              <a:ext uri="{FF2B5EF4-FFF2-40B4-BE49-F238E27FC236}">
                <a16:creationId xmlns:a16="http://schemas.microsoft.com/office/drawing/2014/main" id="{CFC68F30-34A4-496E-949F-148D2D69CB14}"/>
              </a:ext>
            </a:extLst>
          </p:cNvPr>
          <p:cNvGrpSpPr>
            <a:grpSpLocks noChangeAspect="1"/>
          </p:cNvGrpSpPr>
          <p:nvPr/>
        </p:nvGrpSpPr>
        <p:grpSpPr>
          <a:xfrm>
            <a:off x="9030834" y="819934"/>
            <a:ext cx="480150" cy="578643"/>
            <a:chOff x="5480050" y="2681288"/>
            <a:chExt cx="1238250" cy="1492251"/>
          </a:xfrm>
          <a:solidFill>
            <a:schemeClr val="bg1"/>
          </a:solidFill>
        </p:grpSpPr>
        <p:sp>
          <p:nvSpPr>
            <p:cNvPr id="112" name="Freeform 35">
              <a:extLst>
                <a:ext uri="{FF2B5EF4-FFF2-40B4-BE49-F238E27FC236}">
                  <a16:creationId xmlns:a16="http://schemas.microsoft.com/office/drawing/2014/main" id="{BB22BE4E-3507-4DEE-B94F-6127D71BAA61}"/>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3" name="Rectangle 112">
              <a:extLst>
                <a:ext uri="{FF2B5EF4-FFF2-40B4-BE49-F238E27FC236}">
                  <a16:creationId xmlns:a16="http://schemas.microsoft.com/office/drawing/2014/main" id="{3E35FE9E-AFC4-4753-847D-BC25BA50FA92}"/>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4" name="Rectangle 113">
              <a:extLst>
                <a:ext uri="{FF2B5EF4-FFF2-40B4-BE49-F238E27FC236}">
                  <a16:creationId xmlns:a16="http://schemas.microsoft.com/office/drawing/2014/main" id="{AF5FDA45-359E-4C0C-96A3-5B7FCD90A5DE}"/>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5" name="Rectangle 114">
              <a:extLst>
                <a:ext uri="{FF2B5EF4-FFF2-40B4-BE49-F238E27FC236}">
                  <a16:creationId xmlns:a16="http://schemas.microsoft.com/office/drawing/2014/main" id="{D29DCAB5-06E5-4EB9-9AF4-27DE8E56A0E2}"/>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6" name="Rectangle 115">
              <a:extLst>
                <a:ext uri="{FF2B5EF4-FFF2-40B4-BE49-F238E27FC236}">
                  <a16:creationId xmlns:a16="http://schemas.microsoft.com/office/drawing/2014/main" id="{A32D9EFB-5A83-4485-AEAD-5ED297927F19}"/>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7" name="Rectangle 116">
              <a:extLst>
                <a:ext uri="{FF2B5EF4-FFF2-40B4-BE49-F238E27FC236}">
                  <a16:creationId xmlns:a16="http://schemas.microsoft.com/office/drawing/2014/main" id="{762B2B28-1E57-4B26-A49C-59CA10CC334F}"/>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8" name="Rectangle 117">
              <a:extLst>
                <a:ext uri="{FF2B5EF4-FFF2-40B4-BE49-F238E27FC236}">
                  <a16:creationId xmlns:a16="http://schemas.microsoft.com/office/drawing/2014/main" id="{7996B317-5EBC-4A56-B453-578780863759}"/>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9" name="Rectangle 118">
              <a:extLst>
                <a:ext uri="{FF2B5EF4-FFF2-40B4-BE49-F238E27FC236}">
                  <a16:creationId xmlns:a16="http://schemas.microsoft.com/office/drawing/2014/main" id="{6694AFF4-4C7E-4753-962F-2D8EA6914900}"/>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20" name="Rectangle 119">
              <a:extLst>
                <a:ext uri="{FF2B5EF4-FFF2-40B4-BE49-F238E27FC236}">
                  <a16:creationId xmlns:a16="http://schemas.microsoft.com/office/drawing/2014/main" id="{94231C2D-1B86-40AA-A8AC-24AC39795AA9}"/>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2" name="Rectangle 131">
              <a:extLst>
                <a:ext uri="{FF2B5EF4-FFF2-40B4-BE49-F238E27FC236}">
                  <a16:creationId xmlns:a16="http://schemas.microsoft.com/office/drawing/2014/main" id="{7E914CF2-CDC6-4B1F-B79A-0B80403513EE}"/>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3" name="Rectangle 132">
              <a:extLst>
                <a:ext uri="{FF2B5EF4-FFF2-40B4-BE49-F238E27FC236}">
                  <a16:creationId xmlns:a16="http://schemas.microsoft.com/office/drawing/2014/main" id="{09AC695E-3D34-4FBA-BAF8-B3F83F8E5119}"/>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4" name="Rectangle 133">
              <a:extLst>
                <a:ext uri="{FF2B5EF4-FFF2-40B4-BE49-F238E27FC236}">
                  <a16:creationId xmlns:a16="http://schemas.microsoft.com/office/drawing/2014/main" id="{20B0B5E6-9F3A-4A55-9643-27095AC44CF4}"/>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5" name="Rectangle 134">
              <a:extLst>
                <a:ext uri="{FF2B5EF4-FFF2-40B4-BE49-F238E27FC236}">
                  <a16:creationId xmlns:a16="http://schemas.microsoft.com/office/drawing/2014/main" id="{E19979FB-911C-42FD-A52C-320529124D8D}"/>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8" name="Rectangle 137">
              <a:extLst>
                <a:ext uri="{FF2B5EF4-FFF2-40B4-BE49-F238E27FC236}">
                  <a16:creationId xmlns:a16="http://schemas.microsoft.com/office/drawing/2014/main" id="{6AA6D2DE-4CE5-4BE6-A0E3-19BD8B7491C9}"/>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9" name="Rectangle 31">
              <a:extLst>
                <a:ext uri="{FF2B5EF4-FFF2-40B4-BE49-F238E27FC236}">
                  <a16:creationId xmlns:a16="http://schemas.microsoft.com/office/drawing/2014/main" id="{102930EC-1F5B-4EED-A3CA-D49234F7752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0" name="Rectangle 32">
              <a:extLst>
                <a:ext uri="{FF2B5EF4-FFF2-40B4-BE49-F238E27FC236}">
                  <a16:creationId xmlns:a16="http://schemas.microsoft.com/office/drawing/2014/main" id="{06528ECF-903B-4CE4-82E1-C079466815D9}"/>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1" name="Rectangle 33">
              <a:extLst>
                <a:ext uri="{FF2B5EF4-FFF2-40B4-BE49-F238E27FC236}">
                  <a16:creationId xmlns:a16="http://schemas.microsoft.com/office/drawing/2014/main" id="{9ACDC195-D917-4834-AC06-86A014E63399}"/>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2" name="Rectangle 34">
              <a:extLst>
                <a:ext uri="{FF2B5EF4-FFF2-40B4-BE49-F238E27FC236}">
                  <a16:creationId xmlns:a16="http://schemas.microsoft.com/office/drawing/2014/main" id="{530369E1-3CFF-4891-B642-08BE11935548}"/>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3" name="Freeform 35">
              <a:extLst>
                <a:ext uri="{FF2B5EF4-FFF2-40B4-BE49-F238E27FC236}">
                  <a16:creationId xmlns:a16="http://schemas.microsoft.com/office/drawing/2014/main" id="{D7E47874-24DB-4726-B9E9-56711429FE59}"/>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4" name="Freeform 36">
              <a:extLst>
                <a:ext uri="{FF2B5EF4-FFF2-40B4-BE49-F238E27FC236}">
                  <a16:creationId xmlns:a16="http://schemas.microsoft.com/office/drawing/2014/main" id="{52A42B6C-DBCC-407A-B41C-27E1F9EEB897}"/>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pic>
        <p:nvPicPr>
          <p:cNvPr id="145" name="Picture 144">
            <a:extLst>
              <a:ext uri="{FF2B5EF4-FFF2-40B4-BE49-F238E27FC236}">
                <a16:creationId xmlns:a16="http://schemas.microsoft.com/office/drawing/2014/main" id="{B40B8FAB-68C1-4224-AF91-B86CAEBDB75D}"/>
              </a:ext>
            </a:extLst>
          </p:cNvPr>
          <p:cNvPicPr>
            <a:picLocks noChangeAspect="1"/>
          </p:cNvPicPr>
          <p:nvPr/>
        </p:nvPicPr>
        <p:blipFill>
          <a:blip r:embed="rId27"/>
          <a:stretch>
            <a:fillRect/>
          </a:stretch>
        </p:blipFill>
        <p:spPr>
          <a:xfrm>
            <a:off x="10093380" y="5454533"/>
            <a:ext cx="516624" cy="548912"/>
          </a:xfrm>
          <a:prstGeom prst="rect">
            <a:avLst/>
          </a:prstGeom>
        </p:spPr>
      </p:pic>
      <p:pic>
        <p:nvPicPr>
          <p:cNvPr id="2" name="Picture 1">
            <a:extLst>
              <a:ext uri="{FF2B5EF4-FFF2-40B4-BE49-F238E27FC236}">
                <a16:creationId xmlns:a16="http://schemas.microsoft.com/office/drawing/2014/main" id="{BB4FC0D4-DD2C-4A6C-9889-CDC54590A2EE}"/>
              </a:ext>
            </a:extLst>
          </p:cNvPr>
          <p:cNvPicPr>
            <a:picLocks noChangeAspect="1"/>
          </p:cNvPicPr>
          <p:nvPr/>
        </p:nvPicPr>
        <p:blipFill>
          <a:blip r:embed="rId28"/>
          <a:stretch>
            <a:fillRect/>
          </a:stretch>
        </p:blipFill>
        <p:spPr>
          <a:xfrm>
            <a:off x="11000783" y="5495672"/>
            <a:ext cx="506221" cy="506221"/>
          </a:xfrm>
          <a:prstGeom prst="rect">
            <a:avLst/>
          </a:prstGeom>
        </p:spPr>
      </p:pic>
      <p:sp>
        <p:nvSpPr>
          <p:cNvPr id="104" name="Freeform 82"/>
          <p:cNvSpPr>
            <a:spLocks noChangeAspect="1" noEditPoints="1"/>
          </p:cNvSpPr>
          <p:nvPr/>
        </p:nvSpPr>
        <p:spPr bwMode="auto">
          <a:xfrm>
            <a:off x="10062188" y="950365"/>
            <a:ext cx="523243" cy="448212"/>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Tree>
    <p:extLst>
      <p:ext uri="{BB962C8B-B14F-4D97-AF65-F5344CB8AC3E}">
        <p14:creationId xmlns:p14="http://schemas.microsoft.com/office/powerpoint/2010/main" val="19717092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DD519EA5-B646-4206-BB20-F4987562390E}"/>
              </a:ext>
            </a:extLst>
          </p:cNvPr>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algn="ctr" defTabSz="895520"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152" name="Rectangle 151">
            <a:extLst>
              <a:ext uri="{FF2B5EF4-FFF2-40B4-BE49-F238E27FC236}">
                <a16:creationId xmlns:a16="http://schemas.microsoft.com/office/drawing/2014/main" id="{7929F363-7D1C-4F42-9C80-84C74BB9523B}"/>
              </a:ext>
            </a:extLst>
          </p:cNvPr>
          <p:cNvSpPr/>
          <p:nvPr/>
        </p:nvSpPr>
        <p:spPr>
          <a:xfrm>
            <a:off x="431462" y="5056873"/>
            <a:ext cx="3118969" cy="680328"/>
          </a:xfrm>
          <a:prstGeom prst="rect">
            <a:avLst/>
          </a:prstGeom>
        </p:spPr>
        <p:txBody>
          <a:bodyPr wrap="square">
            <a:spAutoFit/>
          </a:bodyPr>
          <a:lstStyle/>
          <a:p>
            <a:pPr algn="ctr" defTabSz="896215">
              <a:defRPr/>
            </a:pPr>
            <a:r>
              <a:rPr lang="en-US" sz="3844"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844" kern="0" dirty="0">
              <a:gradFill>
                <a:gsLst>
                  <a:gs pos="0">
                    <a:srgbClr val="000000"/>
                  </a:gs>
                  <a:gs pos="100000">
                    <a:srgbClr val="000000"/>
                  </a:gs>
                </a:gsLst>
                <a:lin ang="5400000" scaled="1"/>
              </a:gradFill>
              <a:latin typeface="Segoe UI"/>
            </a:endParaRPr>
          </a:p>
        </p:txBody>
      </p:sp>
      <p:sp>
        <p:nvSpPr>
          <p:cNvPr id="113" name="Rectangle 112">
            <a:extLst>
              <a:ext uri="{FF2B5EF4-FFF2-40B4-BE49-F238E27FC236}">
                <a16:creationId xmlns:a16="http://schemas.microsoft.com/office/drawing/2014/main" id="{3A616CFA-E445-4217-BF10-3B0F7DAFB021}"/>
              </a:ext>
            </a:extLst>
          </p:cNvPr>
          <p:cNvSpPr/>
          <p:nvPr/>
        </p:nvSpPr>
        <p:spPr bwMode="auto">
          <a:xfrm>
            <a:off x="4169657" y="25679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pPr>
            <a:endParaRPr lang="en-US" sz="2262" kern="0">
              <a:solidFill>
                <a:srgbClr val="FFFFFF"/>
              </a:solidFill>
              <a:latin typeface="Segoe UI Light"/>
              <a:cs typeface="Segoe UI" pitchFamily="34" charset="0"/>
            </a:endParaRPr>
          </a:p>
        </p:txBody>
      </p:sp>
      <p:sp>
        <p:nvSpPr>
          <p:cNvPr id="123" name="Rectangle 122">
            <a:extLst>
              <a:ext uri="{FF2B5EF4-FFF2-40B4-BE49-F238E27FC236}">
                <a16:creationId xmlns:a16="http://schemas.microsoft.com/office/drawing/2014/main" id="{6E2348E1-D0B1-4D90-A16D-C51EA2BFD149}"/>
              </a:ext>
            </a:extLst>
          </p:cNvPr>
          <p:cNvSpPr/>
          <p:nvPr/>
        </p:nvSpPr>
        <p:spPr bwMode="auto">
          <a:xfrm>
            <a:off x="4155892" y="2438745"/>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262" kern="0">
              <a:solidFill>
                <a:srgbClr val="FFFFFF"/>
              </a:solidFill>
              <a:latin typeface="Segoe UI Light"/>
              <a:cs typeface="Segoe UI" pitchFamily="34" charset="0"/>
            </a:endParaRPr>
          </a:p>
        </p:txBody>
      </p:sp>
      <p:sp>
        <p:nvSpPr>
          <p:cNvPr id="127" name="Rectangle 126">
            <a:extLst>
              <a:ext uri="{FF2B5EF4-FFF2-40B4-BE49-F238E27FC236}">
                <a16:creationId xmlns:a16="http://schemas.microsoft.com/office/drawing/2014/main" id="{9D99BDF4-FEA8-4718-B2FF-41C076C4DDA6}"/>
              </a:ext>
            </a:extLst>
          </p:cNvPr>
          <p:cNvSpPr/>
          <p:nvPr/>
        </p:nvSpPr>
        <p:spPr bwMode="auto">
          <a:xfrm>
            <a:off x="4155892" y="352972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262" kern="0">
              <a:solidFill>
                <a:srgbClr val="FFFFFF"/>
              </a:solidFill>
              <a:latin typeface="Segoe UI 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0CC007B5-FAF4-4D16-BF44-8DDD62E81148}"/>
              </a:ext>
            </a:extLst>
          </p:cNvPr>
          <p:cNvSpPr/>
          <p:nvPr/>
        </p:nvSpPr>
        <p:spPr bwMode="auto">
          <a:xfrm>
            <a:off x="4155892" y="1347769"/>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pPr>
            <a:endParaRPr lang="en-US" sz="2262" kern="0">
              <a:solidFill>
                <a:srgbClr val="FFFFFF"/>
              </a:solidFill>
              <a:latin typeface="Segoe UI Light"/>
              <a:cs typeface="Segoe UI" pitchFamily="34" charset="0"/>
            </a:endParaRPr>
          </a:p>
        </p:txBody>
      </p:sp>
      <p:sp>
        <p:nvSpPr>
          <p:cNvPr id="129" name="TextBox 128">
            <a:extLst>
              <a:ext uri="{FF2B5EF4-FFF2-40B4-BE49-F238E27FC236}">
                <a16:creationId xmlns:a16="http://schemas.microsoft.com/office/drawing/2014/main" id="{FF986BA3-E681-4909-9AE8-53C94A637582}"/>
              </a:ext>
            </a:extLst>
          </p:cNvPr>
          <p:cNvSpPr txBox="1"/>
          <p:nvPr/>
        </p:nvSpPr>
        <p:spPr>
          <a:xfrm>
            <a:off x="4968583" y="2710041"/>
            <a:ext cx="1157886"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pic>
        <p:nvPicPr>
          <p:cNvPr id="130" name="Picture 129">
            <a:extLst>
              <a:ext uri="{FF2B5EF4-FFF2-40B4-BE49-F238E27FC236}">
                <a16:creationId xmlns:a16="http://schemas.microsoft.com/office/drawing/2014/main" id="{7F4F0203-C771-4D9D-82BA-8820C5EE01E0}"/>
              </a:ext>
            </a:extLst>
          </p:cNvPr>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131" name="TextBox 130">
            <a:extLst>
              <a:ext uri="{FF2B5EF4-FFF2-40B4-BE49-F238E27FC236}">
                <a16:creationId xmlns:a16="http://schemas.microsoft.com/office/drawing/2014/main" id="{54AAD26B-75EB-4C32-8011-B9F46BBAB003}"/>
              </a:ext>
            </a:extLst>
          </p:cNvPr>
          <p:cNvSpPr txBox="1"/>
          <p:nvPr/>
        </p:nvSpPr>
        <p:spPr>
          <a:xfrm>
            <a:off x="4968583" y="1510443"/>
            <a:ext cx="1608723" cy="718231"/>
          </a:xfrm>
          <a:prstGeom prst="rect">
            <a:avLst/>
          </a:prstGeom>
          <a:noFill/>
        </p:spPr>
        <p:txBody>
          <a:bodyPr wrap="none" lIns="175711" tIns="140568" rIns="175711" bIns="140568" rtlCol="0">
            <a:spAutoFit/>
          </a:bodyPr>
          <a:lstStyle/>
          <a:p>
            <a:pPr defTabSz="878559">
              <a:lnSpc>
                <a:spcPct val="90000"/>
              </a:lnSpc>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 </a:t>
            </a:r>
          </a:p>
          <a:p>
            <a:pPr defTabSz="878559">
              <a:lnSpc>
                <a:spcPct val="90000"/>
              </a:lnSpc>
              <a:defRPr/>
            </a:pPr>
            <a:r>
              <a:rPr lang="en-US" sz="1568" kern="0" spc="-29"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for containers*</a:t>
            </a:r>
          </a:p>
        </p:txBody>
      </p:sp>
      <p:sp>
        <p:nvSpPr>
          <p:cNvPr id="132" name="TextBox 131">
            <a:extLst>
              <a:ext uri="{FF2B5EF4-FFF2-40B4-BE49-F238E27FC236}">
                <a16:creationId xmlns:a16="http://schemas.microsoft.com/office/drawing/2014/main" id="{9882EF82-CE74-4E74-BB08-FD6A42924BC6}"/>
              </a:ext>
            </a:extLst>
          </p:cNvPr>
          <p:cNvSpPr txBox="1"/>
          <p:nvPr/>
        </p:nvSpPr>
        <p:spPr>
          <a:xfrm>
            <a:off x="4968584" y="3801017"/>
            <a:ext cx="1480041"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sp>
        <p:nvSpPr>
          <p:cNvPr id="136" name="TextBox 135">
            <a:extLst>
              <a:ext uri="{FF2B5EF4-FFF2-40B4-BE49-F238E27FC236}">
                <a16:creationId xmlns:a16="http://schemas.microsoft.com/office/drawing/2014/main" id="{1C230A43-0C10-4D67-BA74-C4C186A7D81F}"/>
              </a:ext>
            </a:extLst>
          </p:cNvPr>
          <p:cNvSpPr txBox="1"/>
          <p:nvPr/>
        </p:nvSpPr>
        <p:spPr>
          <a:xfrm>
            <a:off x="4968583" y="530347"/>
            <a:ext cx="1272604"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pic>
        <p:nvPicPr>
          <p:cNvPr id="137" name="Picture 136">
            <a:extLst>
              <a:ext uri="{FF2B5EF4-FFF2-40B4-BE49-F238E27FC236}">
                <a16:creationId xmlns:a16="http://schemas.microsoft.com/office/drawing/2014/main" id="{AACA1B1A-5618-4028-90C7-E3F1706D8BBB}"/>
              </a:ext>
            </a:extLst>
          </p:cNvPr>
          <p:cNvPicPr>
            <a:picLocks noChangeAspect="1"/>
          </p:cNvPicPr>
          <p:nvPr/>
        </p:nvPicPr>
        <p:blipFill>
          <a:blip r:embed="rId4"/>
          <a:stretch>
            <a:fillRect/>
          </a:stretch>
        </p:blipFill>
        <p:spPr>
          <a:xfrm>
            <a:off x="4316247" y="2650860"/>
            <a:ext cx="656166" cy="619486"/>
          </a:xfrm>
          <a:prstGeom prst="flowChartOffpageConnector">
            <a:avLst/>
          </a:prstGeom>
          <a:noFill/>
        </p:spPr>
      </p:pic>
      <p:pic>
        <p:nvPicPr>
          <p:cNvPr id="138" name="Picture 137">
            <a:extLst>
              <a:ext uri="{FF2B5EF4-FFF2-40B4-BE49-F238E27FC236}">
                <a16:creationId xmlns:a16="http://schemas.microsoft.com/office/drawing/2014/main" id="{C2BCAD1C-5A05-4999-B9CA-072A8C8E8C58}"/>
              </a:ext>
            </a:extLst>
          </p:cNvPr>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grpSp>
        <p:nvGrpSpPr>
          <p:cNvPr id="139" name="Group 138">
            <a:extLst>
              <a:ext uri="{FF2B5EF4-FFF2-40B4-BE49-F238E27FC236}">
                <a16:creationId xmlns:a16="http://schemas.microsoft.com/office/drawing/2014/main" id="{4C875DA6-F88E-4429-9552-3979C71CD2C6}"/>
              </a:ext>
            </a:extLst>
          </p:cNvPr>
          <p:cNvGrpSpPr/>
          <p:nvPr/>
        </p:nvGrpSpPr>
        <p:grpSpPr>
          <a:xfrm>
            <a:off x="4322517" y="1614600"/>
            <a:ext cx="683226" cy="510055"/>
            <a:chOff x="3009901" y="1612900"/>
            <a:chExt cx="2636837" cy="1968500"/>
          </a:xfrm>
          <a:solidFill>
            <a:schemeClr val="bg1"/>
          </a:solidFill>
        </p:grpSpPr>
        <p:sp>
          <p:nvSpPr>
            <p:cNvPr id="140" name="Freeform: Shape 139">
              <a:extLst>
                <a:ext uri="{FF2B5EF4-FFF2-40B4-BE49-F238E27FC236}">
                  <a16:creationId xmlns:a16="http://schemas.microsoft.com/office/drawing/2014/main" id="{51D1E76C-ED20-4F3F-80B3-8F52E349472C}"/>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14"/>
              <a:endParaRPr lang="en-US">
                <a:solidFill>
                  <a:srgbClr val="353535"/>
                </a:solidFill>
                <a:latin typeface="Segoe UI Semilight"/>
              </a:endParaRPr>
            </a:p>
          </p:txBody>
        </p:sp>
        <p:sp>
          <p:nvSpPr>
            <p:cNvPr id="141" name="Freeform 18">
              <a:extLst>
                <a:ext uri="{FF2B5EF4-FFF2-40B4-BE49-F238E27FC236}">
                  <a16:creationId xmlns:a16="http://schemas.microsoft.com/office/drawing/2014/main" id="{66965869-0196-480D-8205-AF5E0220ADA0}"/>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sp>
        <p:nvSpPr>
          <p:cNvPr id="135" name="Rectangle 134">
            <a:extLst>
              <a:ext uri="{FF2B5EF4-FFF2-40B4-BE49-F238E27FC236}">
                <a16:creationId xmlns:a16="http://schemas.microsoft.com/office/drawing/2014/main" id="{FFC377E8-37BC-40E6-9739-F676343CB8BF}"/>
              </a:ext>
            </a:extLst>
          </p:cNvPr>
          <p:cNvSpPr/>
          <p:nvPr/>
        </p:nvSpPr>
        <p:spPr bwMode="auto">
          <a:xfrm>
            <a:off x="6433459" y="256792"/>
            <a:ext cx="5500608" cy="4847204"/>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353" kern="0">
              <a:solidFill>
                <a:srgbClr val="FFFFFF"/>
              </a:solidFill>
              <a:latin typeface="Segoe UI Light"/>
              <a:ea typeface="Segoe UI" pitchFamily="34" charset="0"/>
              <a:cs typeface="Segoe UI" pitchFamily="34" charset="0"/>
            </a:endParaRPr>
          </a:p>
        </p:txBody>
      </p:sp>
      <p:sp>
        <p:nvSpPr>
          <p:cNvPr id="233" name="TextBox 232">
            <a:extLst>
              <a:ext uri="{FF2B5EF4-FFF2-40B4-BE49-F238E27FC236}">
                <a16:creationId xmlns:a16="http://schemas.microsoft.com/office/drawing/2014/main" id="{9BD2D748-E42F-40F4-9A33-342896F60F71}"/>
              </a:ext>
            </a:extLst>
          </p:cNvPr>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Managed infrastructure</a:t>
            </a:r>
          </a:p>
        </p:txBody>
      </p:sp>
      <p:sp>
        <p:nvSpPr>
          <p:cNvPr id="234" name="TextBox 233">
            <a:extLst>
              <a:ext uri="{FF2B5EF4-FFF2-40B4-BE49-F238E27FC236}">
                <a16:creationId xmlns:a16="http://schemas.microsoft.com/office/drawing/2014/main" id="{170D36A3-A964-4BC0-A5FC-32A9DC487AF9}"/>
              </a:ext>
            </a:extLst>
          </p:cNvPr>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78559" fontAlgn="auto">
              <a:spcBef>
                <a:spcPts val="0"/>
              </a:spcBef>
              <a:spcAft>
                <a:spcPts val="576"/>
              </a:spcAft>
              <a:tabLst>
                <a:tab pos="860864" algn="l"/>
              </a:tabLst>
              <a:defRPr/>
            </a:pPr>
            <a:r>
              <a:rPr lang="en-US" sz="1568" dirty="0">
                <a:gradFill>
                  <a:gsLst>
                    <a:gs pos="0">
                      <a:srgbClr val="FFFFFF"/>
                    </a:gs>
                    <a:gs pos="100000">
                      <a:srgbClr val="FFFFFF"/>
                    </a:gs>
                  </a:gsLst>
                  <a:lin ang="5400000" scaled="1"/>
                </a:gradFill>
                <a:latin typeface="Segoe UI Semibold" panose="020B0702040204020203" pitchFamily="34" charset="0"/>
                <a:ea typeface="+mn-ea"/>
                <a:cs typeface="Segoe UI Semibold" panose="020B0702040204020203" pitchFamily="34" charset="0"/>
              </a:rPr>
              <a:t>Deployment with speed</a:t>
            </a:r>
          </a:p>
        </p:txBody>
      </p:sp>
      <p:sp>
        <p:nvSpPr>
          <p:cNvPr id="235" name="TextBox 234">
            <a:extLst>
              <a:ext uri="{FF2B5EF4-FFF2-40B4-BE49-F238E27FC236}">
                <a16:creationId xmlns:a16="http://schemas.microsoft.com/office/drawing/2014/main" id="{D7E6D1CE-D866-4440-89B8-B35FB3CC05D8}"/>
              </a:ext>
            </a:extLst>
          </p:cNvPr>
          <p:cNvSpPr txBox="1"/>
          <p:nvPr/>
        </p:nvSpPr>
        <p:spPr>
          <a:xfrm>
            <a:off x="6576847" y="3570329"/>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Enterprise workloads</a:t>
            </a:r>
          </a:p>
        </p:txBody>
      </p:sp>
      <p:sp>
        <p:nvSpPr>
          <p:cNvPr id="236" name="TextBox 235">
            <a:extLst>
              <a:ext uri="{FF2B5EF4-FFF2-40B4-BE49-F238E27FC236}">
                <a16:creationId xmlns:a16="http://schemas.microsoft.com/office/drawing/2014/main" id="{F804B337-57E5-4464-A656-5188A33691D0}"/>
              </a:ext>
            </a:extLst>
          </p:cNvPr>
          <p:cNvSpPr txBox="1"/>
          <p:nvPr/>
        </p:nvSpPr>
        <p:spPr>
          <a:xfrm>
            <a:off x="8459163" y="2975605"/>
            <a:ext cx="1066959"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Monitoring </a:t>
            </a:r>
            <a:br>
              <a:rPr lang="en-US" sz="980" dirty="0">
                <a:latin typeface="Segoe UI"/>
              </a:rPr>
            </a:br>
            <a:r>
              <a:rPr lang="en-US" sz="980" dirty="0">
                <a:latin typeface="Segoe UI"/>
              </a:rPr>
              <a:t>and diagnosis</a:t>
            </a:r>
          </a:p>
        </p:txBody>
      </p:sp>
      <p:sp>
        <p:nvSpPr>
          <p:cNvPr id="237" name="TextBox 236">
            <a:extLst>
              <a:ext uri="{FF2B5EF4-FFF2-40B4-BE49-F238E27FC236}">
                <a16:creationId xmlns:a16="http://schemas.microsoft.com/office/drawing/2014/main" id="{A81BB8F7-FC39-4204-A70A-F8DDDB210FAD}"/>
              </a:ext>
            </a:extLst>
          </p:cNvPr>
          <p:cNvSpPr txBox="1"/>
          <p:nvPr/>
        </p:nvSpPr>
        <p:spPr>
          <a:xfrm>
            <a:off x="9808264" y="1414667"/>
            <a:ext cx="1097464" cy="496069"/>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Staged</a:t>
            </a:r>
          </a:p>
          <a:p>
            <a:pPr defTabSz="895665">
              <a:defRPr/>
            </a:pPr>
            <a:r>
              <a:rPr lang="en-US" sz="980" dirty="0">
                <a:latin typeface="Segoe UI"/>
              </a:rPr>
              <a:t>deployments with slots</a:t>
            </a:r>
          </a:p>
        </p:txBody>
      </p:sp>
      <p:sp>
        <p:nvSpPr>
          <p:cNvPr id="243" name="TextBox 242">
            <a:extLst>
              <a:ext uri="{FF2B5EF4-FFF2-40B4-BE49-F238E27FC236}">
                <a16:creationId xmlns:a16="http://schemas.microsoft.com/office/drawing/2014/main" id="{03AF826D-3CCC-4CA9-B87D-E5781A503F02}"/>
              </a:ext>
            </a:extLst>
          </p:cNvPr>
          <p:cNvSpPr txBox="1"/>
          <p:nvPr/>
        </p:nvSpPr>
        <p:spPr>
          <a:xfrm>
            <a:off x="7059762" y="2975605"/>
            <a:ext cx="1008351"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Auto scale on demand</a:t>
            </a:r>
          </a:p>
        </p:txBody>
      </p:sp>
      <p:sp>
        <p:nvSpPr>
          <p:cNvPr id="249" name="TextBox 248">
            <a:extLst>
              <a:ext uri="{FF2B5EF4-FFF2-40B4-BE49-F238E27FC236}">
                <a16:creationId xmlns:a16="http://schemas.microsoft.com/office/drawing/2014/main" id="{DF1A508C-C668-4BA8-90D0-F3A8817E974C}"/>
              </a:ext>
            </a:extLst>
          </p:cNvPr>
          <p:cNvSpPr txBox="1"/>
          <p:nvPr/>
        </p:nvSpPr>
        <p:spPr>
          <a:xfrm>
            <a:off x="6876829" y="1510443"/>
            <a:ext cx="1097464"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Docker Hub integration</a:t>
            </a:r>
          </a:p>
        </p:txBody>
      </p:sp>
      <p:grpSp>
        <p:nvGrpSpPr>
          <p:cNvPr id="276" name="Group 275">
            <a:extLst>
              <a:ext uri="{FF2B5EF4-FFF2-40B4-BE49-F238E27FC236}">
                <a16:creationId xmlns:a16="http://schemas.microsoft.com/office/drawing/2014/main" id="{B61718D2-8740-4D2F-A47D-51AF91A34522}"/>
              </a:ext>
            </a:extLst>
          </p:cNvPr>
          <p:cNvGrpSpPr>
            <a:grpSpLocks noChangeAspect="1"/>
          </p:cNvGrpSpPr>
          <p:nvPr/>
        </p:nvGrpSpPr>
        <p:grpSpPr>
          <a:xfrm>
            <a:off x="8710842" y="2398848"/>
            <a:ext cx="615162" cy="559583"/>
            <a:chOff x="4048125" y="3987800"/>
            <a:chExt cx="773113" cy="703263"/>
          </a:xfrm>
          <a:solidFill>
            <a:srgbClr val="FFFFFF"/>
          </a:solidFill>
        </p:grpSpPr>
        <p:sp>
          <p:nvSpPr>
            <p:cNvPr id="277" name="Freeform 20">
              <a:extLst>
                <a:ext uri="{FF2B5EF4-FFF2-40B4-BE49-F238E27FC236}">
                  <a16:creationId xmlns:a16="http://schemas.microsoft.com/office/drawing/2014/main" id="{48B63109-A8E2-4F9E-8957-B57FBA6874AC}"/>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278" name="Freeform 21">
              <a:extLst>
                <a:ext uri="{FF2B5EF4-FFF2-40B4-BE49-F238E27FC236}">
                  <a16:creationId xmlns:a16="http://schemas.microsoft.com/office/drawing/2014/main" id="{72A1BD8B-658E-4235-8CED-32C437A8FC36}"/>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279" name="Freeform 22">
              <a:extLst>
                <a:ext uri="{FF2B5EF4-FFF2-40B4-BE49-F238E27FC236}">
                  <a16:creationId xmlns:a16="http://schemas.microsoft.com/office/drawing/2014/main" id="{F2FCD0F7-B572-4C21-9C6C-3E607C10ADEC}"/>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280" name="Rectangle 23">
              <a:extLst>
                <a:ext uri="{FF2B5EF4-FFF2-40B4-BE49-F238E27FC236}">
                  <a16:creationId xmlns:a16="http://schemas.microsoft.com/office/drawing/2014/main" id="{941F2714-94D2-4584-B219-94B21B34DC5A}"/>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287" name="Group 286">
            <a:extLst>
              <a:ext uri="{FF2B5EF4-FFF2-40B4-BE49-F238E27FC236}">
                <a16:creationId xmlns:a16="http://schemas.microsoft.com/office/drawing/2014/main" id="{0C04A1E6-7940-4ECB-BA19-1A8C1BAC2E31}"/>
              </a:ext>
            </a:extLst>
          </p:cNvPr>
          <p:cNvGrpSpPr/>
          <p:nvPr/>
        </p:nvGrpSpPr>
        <p:grpSpPr>
          <a:xfrm>
            <a:off x="6640991" y="3948345"/>
            <a:ext cx="1288283" cy="597902"/>
            <a:chOff x="6471762" y="5509217"/>
            <a:chExt cx="1314303" cy="609978"/>
          </a:xfrm>
        </p:grpSpPr>
        <p:pic>
          <p:nvPicPr>
            <p:cNvPr id="288" name="Picture 287">
              <a:extLst>
                <a:ext uri="{FF2B5EF4-FFF2-40B4-BE49-F238E27FC236}">
                  <a16:creationId xmlns:a16="http://schemas.microsoft.com/office/drawing/2014/main" id="{2CDFE240-1626-4E0C-8FBB-9C09AFBE95BF}"/>
                </a:ext>
              </a:extLst>
            </p:cNvPr>
            <p:cNvPicPr>
              <a:picLocks noChangeAspect="1"/>
            </p:cNvPicPr>
            <p:nvPr/>
          </p:nvPicPr>
          <p:blipFill>
            <a:blip r:embed="rId6"/>
            <a:stretch>
              <a:fillRect/>
            </a:stretch>
          </p:blipFill>
          <p:spPr>
            <a:xfrm>
              <a:off x="6877054" y="5642646"/>
              <a:ext cx="407052" cy="476549"/>
            </a:xfrm>
            <a:prstGeom prst="rect">
              <a:avLst/>
            </a:prstGeom>
          </p:spPr>
        </p:pic>
        <p:pic>
          <p:nvPicPr>
            <p:cNvPr id="289" name="Picture 288">
              <a:extLst>
                <a:ext uri="{FF2B5EF4-FFF2-40B4-BE49-F238E27FC236}">
                  <a16:creationId xmlns:a16="http://schemas.microsoft.com/office/drawing/2014/main" id="{AB052AEC-CD73-48AF-BA97-D3136A1D3BED}"/>
                </a:ext>
              </a:extLst>
            </p:cNvPr>
            <p:cNvPicPr>
              <a:picLocks noChangeAspect="1"/>
            </p:cNvPicPr>
            <p:nvPr/>
          </p:nvPicPr>
          <p:blipFill>
            <a:blip r:embed="rId7"/>
            <a:stretch>
              <a:fillRect/>
            </a:stretch>
          </p:blipFill>
          <p:spPr>
            <a:xfrm>
              <a:off x="6471762" y="5509217"/>
              <a:ext cx="425655" cy="476548"/>
            </a:xfrm>
            <a:prstGeom prst="rect">
              <a:avLst/>
            </a:prstGeom>
          </p:spPr>
        </p:pic>
        <p:pic>
          <p:nvPicPr>
            <p:cNvPr id="290" name="Picture 289">
              <a:extLst>
                <a:ext uri="{FF2B5EF4-FFF2-40B4-BE49-F238E27FC236}">
                  <a16:creationId xmlns:a16="http://schemas.microsoft.com/office/drawing/2014/main" id="{D14093E0-AE68-4FAD-A563-2EFC5E2A9F1D}"/>
                </a:ext>
              </a:extLst>
            </p:cNvPr>
            <p:cNvPicPr>
              <a:picLocks noChangeAspect="1"/>
            </p:cNvPicPr>
            <p:nvPr/>
          </p:nvPicPr>
          <p:blipFill>
            <a:blip r:embed="rId8"/>
            <a:stretch>
              <a:fillRect/>
            </a:stretch>
          </p:blipFill>
          <p:spPr>
            <a:xfrm>
              <a:off x="7292227" y="5536381"/>
              <a:ext cx="493838" cy="474085"/>
            </a:xfrm>
            <a:prstGeom prst="rect">
              <a:avLst/>
            </a:prstGeom>
          </p:spPr>
        </p:pic>
      </p:grpSp>
      <p:sp>
        <p:nvSpPr>
          <p:cNvPr id="291" name="TextBox 290">
            <a:extLst>
              <a:ext uri="{FF2B5EF4-FFF2-40B4-BE49-F238E27FC236}">
                <a16:creationId xmlns:a16="http://schemas.microsoft.com/office/drawing/2014/main" id="{14EB95AA-6C4F-494D-8730-1AE8C76D61C6}"/>
              </a:ext>
            </a:extLst>
          </p:cNvPr>
          <p:cNvSpPr txBox="1"/>
          <p:nvPr/>
        </p:nvSpPr>
        <p:spPr>
          <a:xfrm>
            <a:off x="6699800" y="4580813"/>
            <a:ext cx="1202090"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Industry standards</a:t>
            </a:r>
          </a:p>
        </p:txBody>
      </p:sp>
      <p:sp>
        <p:nvSpPr>
          <p:cNvPr id="292" name="Freeform 28">
            <a:extLst>
              <a:ext uri="{FF2B5EF4-FFF2-40B4-BE49-F238E27FC236}">
                <a16:creationId xmlns:a16="http://schemas.microsoft.com/office/drawing/2014/main" id="{B604D708-9A91-48BF-A2E7-A53703C741D3}"/>
              </a:ext>
            </a:extLst>
          </p:cNvPr>
          <p:cNvSpPr>
            <a:spLocks noChangeAspect="1" noEditPoints="1"/>
          </p:cNvSpPr>
          <p:nvPr/>
        </p:nvSpPr>
        <p:spPr bwMode="gray">
          <a:xfrm>
            <a:off x="8236224" y="3985511"/>
            <a:ext cx="527282" cy="560736"/>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7868" tIns="43933" rIns="87868" bIns="43933" numCol="1" anchor="t" anchorCtr="0" compatLnSpc="1">
            <a:prstTxWarp prst="textNoShape">
              <a:avLst/>
            </a:prstTxWarp>
          </a:bodyPr>
          <a:lstStyle/>
          <a:p>
            <a:pPr defTabSz="878559">
              <a:defRPr/>
            </a:pPr>
            <a:endParaRPr lang="en-US" sz="1765" kern="0">
              <a:solidFill>
                <a:srgbClr val="008272"/>
              </a:solidFill>
              <a:latin typeface="Segoe UI"/>
            </a:endParaRPr>
          </a:p>
        </p:txBody>
      </p:sp>
      <p:sp>
        <p:nvSpPr>
          <p:cNvPr id="293" name="TextBox 292">
            <a:extLst>
              <a:ext uri="{FF2B5EF4-FFF2-40B4-BE49-F238E27FC236}">
                <a16:creationId xmlns:a16="http://schemas.microsoft.com/office/drawing/2014/main" id="{B71DA8F2-CF17-4EB0-8C78-B0CC317486A3}"/>
              </a:ext>
            </a:extLst>
          </p:cNvPr>
          <p:cNvSpPr txBox="1"/>
          <p:nvPr/>
        </p:nvSpPr>
        <p:spPr>
          <a:xfrm>
            <a:off x="8048759" y="4580813"/>
            <a:ext cx="842218"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Global scale</a:t>
            </a:r>
          </a:p>
        </p:txBody>
      </p:sp>
      <p:sp>
        <p:nvSpPr>
          <p:cNvPr id="297" name="TextBox 296">
            <a:extLst>
              <a:ext uri="{FF2B5EF4-FFF2-40B4-BE49-F238E27FC236}">
                <a16:creationId xmlns:a16="http://schemas.microsoft.com/office/drawing/2014/main" id="{0C1DDE4D-4FC0-4E27-8FC2-3CBF3449B745}"/>
              </a:ext>
            </a:extLst>
          </p:cNvPr>
          <p:cNvSpPr txBox="1"/>
          <p:nvPr/>
        </p:nvSpPr>
        <p:spPr>
          <a:xfrm>
            <a:off x="9917226" y="4580813"/>
            <a:ext cx="868932"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Azure Active</a:t>
            </a:r>
            <a:br>
              <a:rPr lang="en-US" sz="980" dirty="0">
                <a:latin typeface="Segoe UI"/>
              </a:rPr>
            </a:br>
            <a:r>
              <a:rPr lang="en-US" sz="980" dirty="0">
                <a:latin typeface="Segoe UI"/>
              </a:rPr>
              <a:t>Directory</a:t>
            </a:r>
          </a:p>
        </p:txBody>
      </p:sp>
      <p:sp>
        <p:nvSpPr>
          <p:cNvPr id="298" name="TextBox 297">
            <a:extLst>
              <a:ext uri="{FF2B5EF4-FFF2-40B4-BE49-F238E27FC236}">
                <a16:creationId xmlns:a16="http://schemas.microsoft.com/office/drawing/2014/main" id="{3817C206-E53A-4A1C-BC28-E85EA7460A01}"/>
              </a:ext>
            </a:extLst>
          </p:cNvPr>
          <p:cNvSpPr txBox="1"/>
          <p:nvPr/>
        </p:nvSpPr>
        <p:spPr>
          <a:xfrm>
            <a:off x="8934288" y="4580813"/>
            <a:ext cx="840645"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a:latin typeface="Segoe UI"/>
              </a:rPr>
              <a:t>Corporate</a:t>
            </a:r>
            <a:br>
              <a:rPr lang="en-US" sz="980">
                <a:latin typeface="Segoe UI"/>
              </a:rPr>
            </a:br>
            <a:r>
              <a:rPr lang="en-US" sz="980">
                <a:latin typeface="Segoe UI"/>
              </a:rPr>
              <a:t>connectivity</a:t>
            </a:r>
          </a:p>
        </p:txBody>
      </p:sp>
      <p:grpSp>
        <p:nvGrpSpPr>
          <p:cNvPr id="299" name="Group 298">
            <a:extLst>
              <a:ext uri="{FF2B5EF4-FFF2-40B4-BE49-F238E27FC236}">
                <a16:creationId xmlns:a16="http://schemas.microsoft.com/office/drawing/2014/main" id="{7FB9D6A8-7C74-411B-8936-3DFDA432DFA5}"/>
              </a:ext>
            </a:extLst>
          </p:cNvPr>
          <p:cNvGrpSpPr/>
          <p:nvPr/>
        </p:nvGrpSpPr>
        <p:grpSpPr>
          <a:xfrm>
            <a:off x="9160528" y="4043711"/>
            <a:ext cx="433746" cy="502536"/>
            <a:chOff x="5394326" y="4936834"/>
            <a:chExt cx="720725" cy="835025"/>
          </a:xfrm>
          <a:solidFill>
            <a:srgbClr val="FFFFFF"/>
          </a:solidFill>
        </p:grpSpPr>
        <p:sp>
          <p:nvSpPr>
            <p:cNvPr id="300" name="Freeform 17">
              <a:extLst>
                <a:ext uri="{FF2B5EF4-FFF2-40B4-BE49-F238E27FC236}">
                  <a16:creationId xmlns:a16="http://schemas.microsoft.com/office/drawing/2014/main" id="{D29395FF-4107-4F4B-ACEE-426022FD6194}"/>
                </a:ext>
              </a:extLst>
            </p:cNvPr>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301" name="Freeform 18">
              <a:extLst>
                <a:ext uri="{FF2B5EF4-FFF2-40B4-BE49-F238E27FC236}">
                  <a16:creationId xmlns:a16="http://schemas.microsoft.com/office/drawing/2014/main" id="{7EA34674-1047-49CB-9321-FCD3CFA7E10C}"/>
                </a:ext>
              </a:extLst>
            </p:cNvPr>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sp>
        <p:nvSpPr>
          <p:cNvPr id="105" name="TextBox 104">
            <a:extLst>
              <a:ext uri="{FF2B5EF4-FFF2-40B4-BE49-F238E27FC236}">
                <a16:creationId xmlns:a16="http://schemas.microsoft.com/office/drawing/2014/main" id="{8CF1C407-8E37-443F-B300-B196B6E86D13}"/>
              </a:ext>
            </a:extLst>
          </p:cNvPr>
          <p:cNvSpPr txBox="1"/>
          <p:nvPr/>
        </p:nvSpPr>
        <p:spPr>
          <a:xfrm>
            <a:off x="11041725" y="4580813"/>
            <a:ext cx="592350"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Private </a:t>
            </a:r>
            <a:br>
              <a:rPr lang="en-US" sz="980" dirty="0">
                <a:latin typeface="Segoe UI"/>
              </a:rPr>
            </a:br>
            <a:r>
              <a:rPr lang="en-US" sz="980" dirty="0">
                <a:latin typeface="Segoe UI"/>
              </a:rPr>
              <a:t>registry</a:t>
            </a:r>
          </a:p>
        </p:txBody>
      </p:sp>
      <p:grpSp>
        <p:nvGrpSpPr>
          <p:cNvPr id="106" name="Group 105">
            <a:extLst>
              <a:ext uri="{FF2B5EF4-FFF2-40B4-BE49-F238E27FC236}">
                <a16:creationId xmlns:a16="http://schemas.microsoft.com/office/drawing/2014/main" id="{8B8CC30C-2E2F-413A-87F6-3F23EA0860CB}"/>
              </a:ext>
            </a:extLst>
          </p:cNvPr>
          <p:cNvGrpSpPr>
            <a:grpSpLocks noChangeAspect="1"/>
          </p:cNvGrpSpPr>
          <p:nvPr/>
        </p:nvGrpSpPr>
        <p:grpSpPr>
          <a:xfrm>
            <a:off x="11116052" y="3963571"/>
            <a:ext cx="413196" cy="582676"/>
            <a:chOff x="6624638" y="3833813"/>
            <a:chExt cx="468312" cy="660400"/>
          </a:xfrm>
          <a:solidFill>
            <a:schemeClr val="bg1"/>
          </a:solidFill>
        </p:grpSpPr>
        <p:sp>
          <p:nvSpPr>
            <p:cNvPr id="108" name="Freeform 100">
              <a:extLst>
                <a:ext uri="{FF2B5EF4-FFF2-40B4-BE49-F238E27FC236}">
                  <a16:creationId xmlns:a16="http://schemas.microsoft.com/office/drawing/2014/main" id="{28C86E9D-E278-4993-AA2E-330728C02308}"/>
                </a:ext>
              </a:extLst>
            </p:cNvPr>
            <p:cNvSpPr>
              <a:spLocks/>
            </p:cNvSpPr>
            <p:nvPr/>
          </p:nvSpPr>
          <p:spPr bwMode="auto">
            <a:xfrm>
              <a:off x="6678613" y="3833813"/>
              <a:ext cx="358775" cy="254000"/>
            </a:xfrm>
            <a:custGeom>
              <a:avLst/>
              <a:gdLst>
                <a:gd name="T0" fmla="*/ 0 w 196"/>
                <a:gd name="T1" fmla="*/ 138 h 139"/>
                <a:gd name="T2" fmla="*/ 29 w 196"/>
                <a:gd name="T3" fmla="*/ 138 h 139"/>
                <a:gd name="T4" fmla="*/ 29 w 196"/>
                <a:gd name="T5" fmla="*/ 97 h 139"/>
                <a:gd name="T6" fmla="*/ 98 w 196"/>
                <a:gd name="T7" fmla="*/ 28 h 139"/>
                <a:gd name="T8" fmla="*/ 168 w 196"/>
                <a:gd name="T9" fmla="*/ 97 h 139"/>
                <a:gd name="T10" fmla="*/ 168 w 196"/>
                <a:gd name="T11" fmla="*/ 139 h 139"/>
                <a:gd name="T12" fmla="*/ 196 w 196"/>
                <a:gd name="T13" fmla="*/ 139 h 139"/>
                <a:gd name="T14" fmla="*/ 196 w 196"/>
                <a:gd name="T15" fmla="*/ 97 h 139"/>
                <a:gd name="T16" fmla="*/ 98 w 196"/>
                <a:gd name="T17" fmla="*/ 0 h 139"/>
                <a:gd name="T18" fmla="*/ 0 w 196"/>
                <a:gd name="T19" fmla="*/ 97 h 139"/>
                <a:gd name="T20" fmla="*/ 0 w 196"/>
                <a:gd name="T21"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39">
                  <a:moveTo>
                    <a:pt x="0" y="138"/>
                  </a:moveTo>
                  <a:cubicBezTo>
                    <a:pt x="29" y="138"/>
                    <a:pt x="29" y="138"/>
                    <a:pt x="29" y="138"/>
                  </a:cubicBezTo>
                  <a:cubicBezTo>
                    <a:pt x="29" y="97"/>
                    <a:pt x="29" y="97"/>
                    <a:pt x="29" y="97"/>
                  </a:cubicBezTo>
                  <a:cubicBezTo>
                    <a:pt x="29" y="59"/>
                    <a:pt x="60" y="28"/>
                    <a:pt x="98" y="28"/>
                  </a:cubicBezTo>
                  <a:cubicBezTo>
                    <a:pt x="136" y="28"/>
                    <a:pt x="168" y="59"/>
                    <a:pt x="168" y="97"/>
                  </a:cubicBezTo>
                  <a:cubicBezTo>
                    <a:pt x="168" y="139"/>
                    <a:pt x="168" y="139"/>
                    <a:pt x="168" y="139"/>
                  </a:cubicBezTo>
                  <a:cubicBezTo>
                    <a:pt x="196" y="139"/>
                    <a:pt x="196" y="139"/>
                    <a:pt x="196" y="139"/>
                  </a:cubicBezTo>
                  <a:cubicBezTo>
                    <a:pt x="196" y="97"/>
                    <a:pt x="196" y="97"/>
                    <a:pt x="196" y="97"/>
                  </a:cubicBezTo>
                  <a:cubicBezTo>
                    <a:pt x="196" y="44"/>
                    <a:pt x="152" y="0"/>
                    <a:pt x="98" y="0"/>
                  </a:cubicBezTo>
                  <a:cubicBezTo>
                    <a:pt x="44" y="0"/>
                    <a:pt x="0" y="44"/>
                    <a:pt x="0" y="97"/>
                  </a:cubicBez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9" name="Freeform 101">
              <a:extLst>
                <a:ext uri="{FF2B5EF4-FFF2-40B4-BE49-F238E27FC236}">
                  <a16:creationId xmlns:a16="http://schemas.microsoft.com/office/drawing/2014/main" id="{CECE29E9-0BDD-4E86-A93A-31A77FB53F98}"/>
                </a:ext>
              </a:extLst>
            </p:cNvPr>
            <p:cNvSpPr>
              <a:spLocks noEditPoints="1"/>
            </p:cNvSpPr>
            <p:nvPr/>
          </p:nvSpPr>
          <p:spPr bwMode="auto">
            <a:xfrm>
              <a:off x="6624638" y="4119563"/>
              <a:ext cx="468312" cy="374650"/>
            </a:xfrm>
            <a:custGeom>
              <a:avLst/>
              <a:gdLst>
                <a:gd name="T0" fmla="*/ 235 w 255"/>
                <a:gd name="T1" fmla="*/ 0 h 204"/>
                <a:gd name="T2" fmla="*/ 20 w 255"/>
                <a:gd name="T3" fmla="*/ 0 h 204"/>
                <a:gd name="T4" fmla="*/ 0 w 255"/>
                <a:gd name="T5" fmla="*/ 20 h 204"/>
                <a:gd name="T6" fmla="*/ 0 w 255"/>
                <a:gd name="T7" fmla="*/ 184 h 204"/>
                <a:gd name="T8" fmla="*/ 20 w 255"/>
                <a:gd name="T9" fmla="*/ 204 h 204"/>
                <a:gd name="T10" fmla="*/ 235 w 255"/>
                <a:gd name="T11" fmla="*/ 204 h 204"/>
                <a:gd name="T12" fmla="*/ 255 w 255"/>
                <a:gd name="T13" fmla="*/ 184 h 204"/>
                <a:gd name="T14" fmla="*/ 255 w 255"/>
                <a:gd name="T15" fmla="*/ 20 h 204"/>
                <a:gd name="T16" fmla="*/ 235 w 255"/>
                <a:gd name="T17" fmla="*/ 0 h 204"/>
                <a:gd name="T18" fmla="*/ 242 w 255"/>
                <a:gd name="T19" fmla="*/ 184 h 204"/>
                <a:gd name="T20" fmla="*/ 234 w 255"/>
                <a:gd name="T21" fmla="*/ 192 h 204"/>
                <a:gd name="T22" fmla="*/ 226 w 255"/>
                <a:gd name="T23" fmla="*/ 192 h 204"/>
                <a:gd name="T24" fmla="*/ 212 w 255"/>
                <a:gd name="T25" fmla="*/ 184 h 204"/>
                <a:gd name="T26" fmla="*/ 201 w 255"/>
                <a:gd name="T27" fmla="*/ 181 h 204"/>
                <a:gd name="T28" fmla="*/ 53 w 255"/>
                <a:gd name="T29" fmla="*/ 181 h 204"/>
                <a:gd name="T30" fmla="*/ 42 w 255"/>
                <a:gd name="T31" fmla="*/ 184 h 204"/>
                <a:gd name="T32" fmla="*/ 28 w 255"/>
                <a:gd name="T33" fmla="*/ 192 h 204"/>
                <a:gd name="T34" fmla="*/ 20 w 255"/>
                <a:gd name="T35" fmla="*/ 192 h 204"/>
                <a:gd name="T36" fmla="*/ 12 w 255"/>
                <a:gd name="T37" fmla="*/ 184 h 204"/>
                <a:gd name="T38" fmla="*/ 12 w 255"/>
                <a:gd name="T39" fmla="*/ 183 h 204"/>
                <a:gd name="T40" fmla="*/ 35 w 255"/>
                <a:gd name="T41" fmla="*/ 170 h 204"/>
                <a:gd name="T42" fmla="*/ 53 w 255"/>
                <a:gd name="T43" fmla="*/ 166 h 204"/>
                <a:gd name="T44" fmla="*/ 201 w 255"/>
                <a:gd name="T45" fmla="*/ 166 h 204"/>
                <a:gd name="T46" fmla="*/ 220 w 255"/>
                <a:gd name="T47" fmla="*/ 170 h 204"/>
                <a:gd name="T48" fmla="*/ 242 w 255"/>
                <a:gd name="T49" fmla="*/ 183 h 204"/>
                <a:gd name="T50" fmla="*/ 242 w 255"/>
                <a:gd name="T51" fmla="*/ 184 h 204"/>
                <a:gd name="T52" fmla="*/ 107 w 255"/>
                <a:gd name="T53" fmla="*/ 89 h 204"/>
                <a:gd name="T54" fmla="*/ 127 w 255"/>
                <a:gd name="T55" fmla="*/ 69 h 204"/>
                <a:gd name="T56" fmla="*/ 147 w 255"/>
                <a:gd name="T57" fmla="*/ 89 h 204"/>
                <a:gd name="T58" fmla="*/ 136 w 255"/>
                <a:gd name="T59" fmla="*/ 107 h 204"/>
                <a:gd name="T60" fmla="*/ 136 w 255"/>
                <a:gd name="T61" fmla="*/ 135 h 204"/>
                <a:gd name="T62" fmla="*/ 118 w 255"/>
                <a:gd name="T63" fmla="*/ 135 h 204"/>
                <a:gd name="T64" fmla="*/ 118 w 255"/>
                <a:gd name="T65" fmla="*/ 107 h 204"/>
                <a:gd name="T66" fmla="*/ 107 w 255"/>
                <a:gd name="T67" fmla="*/ 89 h 204"/>
                <a:gd name="T68" fmla="*/ 242 w 255"/>
                <a:gd name="T69" fmla="*/ 21 h 204"/>
                <a:gd name="T70" fmla="*/ 220 w 255"/>
                <a:gd name="T71" fmla="*/ 34 h 204"/>
                <a:gd name="T72" fmla="*/ 201 w 255"/>
                <a:gd name="T73" fmla="*/ 39 h 204"/>
                <a:gd name="T74" fmla="*/ 201 w 255"/>
                <a:gd name="T75" fmla="*/ 39 h 204"/>
                <a:gd name="T76" fmla="*/ 53 w 255"/>
                <a:gd name="T77" fmla="*/ 39 h 204"/>
                <a:gd name="T78" fmla="*/ 35 w 255"/>
                <a:gd name="T79" fmla="*/ 34 h 204"/>
                <a:gd name="T80" fmla="*/ 12 w 255"/>
                <a:gd name="T81" fmla="*/ 21 h 204"/>
                <a:gd name="T82" fmla="*/ 12 w 255"/>
                <a:gd name="T83" fmla="*/ 21 h 204"/>
                <a:gd name="T84" fmla="*/ 20 w 255"/>
                <a:gd name="T85" fmla="*/ 13 h 204"/>
                <a:gd name="T86" fmla="*/ 28 w 255"/>
                <a:gd name="T87" fmla="*/ 13 h 204"/>
                <a:gd name="T88" fmla="*/ 42 w 255"/>
                <a:gd name="T89" fmla="*/ 20 h 204"/>
                <a:gd name="T90" fmla="*/ 53 w 255"/>
                <a:gd name="T91" fmla="*/ 23 h 204"/>
                <a:gd name="T92" fmla="*/ 201 w 255"/>
                <a:gd name="T93" fmla="*/ 23 h 204"/>
                <a:gd name="T94" fmla="*/ 212 w 255"/>
                <a:gd name="T95" fmla="*/ 20 h 204"/>
                <a:gd name="T96" fmla="*/ 226 w 255"/>
                <a:gd name="T97" fmla="*/ 13 h 204"/>
                <a:gd name="T98" fmla="*/ 234 w 255"/>
                <a:gd name="T99" fmla="*/ 13 h 204"/>
                <a:gd name="T100" fmla="*/ 242 w 255"/>
                <a:gd name="T101" fmla="*/ 2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204">
                  <a:moveTo>
                    <a:pt x="235" y="0"/>
                  </a:moveTo>
                  <a:cubicBezTo>
                    <a:pt x="20" y="0"/>
                    <a:pt x="20" y="0"/>
                    <a:pt x="20" y="0"/>
                  </a:cubicBezTo>
                  <a:cubicBezTo>
                    <a:pt x="9" y="0"/>
                    <a:pt x="0" y="9"/>
                    <a:pt x="0" y="20"/>
                  </a:cubicBezTo>
                  <a:cubicBezTo>
                    <a:pt x="0" y="184"/>
                    <a:pt x="0" y="184"/>
                    <a:pt x="0" y="184"/>
                  </a:cubicBezTo>
                  <a:cubicBezTo>
                    <a:pt x="0" y="195"/>
                    <a:pt x="9" y="204"/>
                    <a:pt x="20" y="204"/>
                  </a:cubicBezTo>
                  <a:cubicBezTo>
                    <a:pt x="235" y="204"/>
                    <a:pt x="235" y="204"/>
                    <a:pt x="235" y="204"/>
                  </a:cubicBezTo>
                  <a:cubicBezTo>
                    <a:pt x="246" y="204"/>
                    <a:pt x="255" y="195"/>
                    <a:pt x="255" y="184"/>
                  </a:cubicBezTo>
                  <a:cubicBezTo>
                    <a:pt x="255" y="20"/>
                    <a:pt x="255" y="20"/>
                    <a:pt x="255" y="20"/>
                  </a:cubicBezTo>
                  <a:cubicBezTo>
                    <a:pt x="255" y="9"/>
                    <a:pt x="246" y="0"/>
                    <a:pt x="235" y="0"/>
                  </a:cubicBezTo>
                  <a:close/>
                  <a:moveTo>
                    <a:pt x="242" y="184"/>
                  </a:moveTo>
                  <a:cubicBezTo>
                    <a:pt x="242" y="188"/>
                    <a:pt x="239" y="192"/>
                    <a:pt x="234" y="192"/>
                  </a:cubicBezTo>
                  <a:cubicBezTo>
                    <a:pt x="226" y="192"/>
                    <a:pt x="226" y="192"/>
                    <a:pt x="226" y="192"/>
                  </a:cubicBezTo>
                  <a:cubicBezTo>
                    <a:pt x="212" y="184"/>
                    <a:pt x="212" y="184"/>
                    <a:pt x="212" y="184"/>
                  </a:cubicBezTo>
                  <a:cubicBezTo>
                    <a:pt x="210" y="182"/>
                    <a:pt x="204" y="181"/>
                    <a:pt x="201" y="181"/>
                  </a:cubicBezTo>
                  <a:cubicBezTo>
                    <a:pt x="53" y="181"/>
                    <a:pt x="53" y="181"/>
                    <a:pt x="53" y="181"/>
                  </a:cubicBezTo>
                  <a:cubicBezTo>
                    <a:pt x="50" y="181"/>
                    <a:pt x="44" y="182"/>
                    <a:pt x="42" y="184"/>
                  </a:cubicBezTo>
                  <a:cubicBezTo>
                    <a:pt x="28" y="192"/>
                    <a:pt x="28" y="192"/>
                    <a:pt x="28" y="192"/>
                  </a:cubicBezTo>
                  <a:cubicBezTo>
                    <a:pt x="20" y="192"/>
                    <a:pt x="20" y="192"/>
                    <a:pt x="20" y="192"/>
                  </a:cubicBezTo>
                  <a:cubicBezTo>
                    <a:pt x="15" y="192"/>
                    <a:pt x="12" y="188"/>
                    <a:pt x="12" y="184"/>
                  </a:cubicBezTo>
                  <a:cubicBezTo>
                    <a:pt x="12" y="183"/>
                    <a:pt x="12" y="183"/>
                    <a:pt x="12" y="183"/>
                  </a:cubicBezTo>
                  <a:cubicBezTo>
                    <a:pt x="35" y="170"/>
                    <a:pt x="35" y="170"/>
                    <a:pt x="35" y="170"/>
                  </a:cubicBezTo>
                  <a:cubicBezTo>
                    <a:pt x="40" y="168"/>
                    <a:pt x="47" y="166"/>
                    <a:pt x="53" y="166"/>
                  </a:cubicBezTo>
                  <a:cubicBezTo>
                    <a:pt x="201" y="166"/>
                    <a:pt x="201" y="166"/>
                    <a:pt x="201" y="166"/>
                  </a:cubicBezTo>
                  <a:cubicBezTo>
                    <a:pt x="207" y="166"/>
                    <a:pt x="214" y="167"/>
                    <a:pt x="220" y="170"/>
                  </a:cubicBezTo>
                  <a:cubicBezTo>
                    <a:pt x="242" y="183"/>
                    <a:pt x="242" y="183"/>
                    <a:pt x="242" y="183"/>
                  </a:cubicBezTo>
                  <a:lnTo>
                    <a:pt x="242" y="184"/>
                  </a:lnTo>
                  <a:close/>
                  <a:moveTo>
                    <a:pt x="107" y="89"/>
                  </a:moveTo>
                  <a:cubicBezTo>
                    <a:pt x="107" y="78"/>
                    <a:pt x="116" y="69"/>
                    <a:pt x="127" y="69"/>
                  </a:cubicBezTo>
                  <a:cubicBezTo>
                    <a:pt x="138" y="69"/>
                    <a:pt x="147" y="78"/>
                    <a:pt x="147" y="89"/>
                  </a:cubicBezTo>
                  <a:cubicBezTo>
                    <a:pt x="147" y="97"/>
                    <a:pt x="143" y="104"/>
                    <a:pt x="136" y="107"/>
                  </a:cubicBezTo>
                  <a:cubicBezTo>
                    <a:pt x="136" y="135"/>
                    <a:pt x="136" y="135"/>
                    <a:pt x="136" y="135"/>
                  </a:cubicBezTo>
                  <a:cubicBezTo>
                    <a:pt x="118" y="135"/>
                    <a:pt x="118" y="135"/>
                    <a:pt x="118" y="135"/>
                  </a:cubicBezTo>
                  <a:cubicBezTo>
                    <a:pt x="118" y="107"/>
                    <a:pt x="118" y="107"/>
                    <a:pt x="118" y="107"/>
                  </a:cubicBezTo>
                  <a:cubicBezTo>
                    <a:pt x="111" y="104"/>
                    <a:pt x="107" y="97"/>
                    <a:pt x="107" y="89"/>
                  </a:cubicBezTo>
                  <a:close/>
                  <a:moveTo>
                    <a:pt x="242" y="21"/>
                  </a:moveTo>
                  <a:cubicBezTo>
                    <a:pt x="220" y="34"/>
                    <a:pt x="220" y="34"/>
                    <a:pt x="220" y="34"/>
                  </a:cubicBezTo>
                  <a:cubicBezTo>
                    <a:pt x="214" y="37"/>
                    <a:pt x="207" y="38"/>
                    <a:pt x="201" y="39"/>
                  </a:cubicBezTo>
                  <a:cubicBezTo>
                    <a:pt x="201" y="39"/>
                    <a:pt x="201" y="39"/>
                    <a:pt x="201" y="39"/>
                  </a:cubicBezTo>
                  <a:cubicBezTo>
                    <a:pt x="53" y="39"/>
                    <a:pt x="53" y="39"/>
                    <a:pt x="53" y="39"/>
                  </a:cubicBezTo>
                  <a:cubicBezTo>
                    <a:pt x="47" y="38"/>
                    <a:pt x="40" y="37"/>
                    <a:pt x="35" y="34"/>
                  </a:cubicBezTo>
                  <a:cubicBezTo>
                    <a:pt x="12" y="21"/>
                    <a:pt x="12" y="21"/>
                    <a:pt x="12" y="21"/>
                  </a:cubicBezTo>
                  <a:cubicBezTo>
                    <a:pt x="12" y="21"/>
                    <a:pt x="12" y="21"/>
                    <a:pt x="12" y="21"/>
                  </a:cubicBezTo>
                  <a:cubicBezTo>
                    <a:pt x="12" y="16"/>
                    <a:pt x="15" y="13"/>
                    <a:pt x="20" y="13"/>
                  </a:cubicBezTo>
                  <a:cubicBezTo>
                    <a:pt x="28" y="13"/>
                    <a:pt x="28" y="13"/>
                    <a:pt x="28" y="13"/>
                  </a:cubicBezTo>
                  <a:cubicBezTo>
                    <a:pt x="42" y="20"/>
                    <a:pt x="42" y="20"/>
                    <a:pt x="42" y="20"/>
                  </a:cubicBezTo>
                  <a:cubicBezTo>
                    <a:pt x="44" y="22"/>
                    <a:pt x="50" y="23"/>
                    <a:pt x="53" y="23"/>
                  </a:cubicBezTo>
                  <a:cubicBezTo>
                    <a:pt x="201" y="23"/>
                    <a:pt x="201" y="23"/>
                    <a:pt x="201" y="23"/>
                  </a:cubicBezTo>
                  <a:cubicBezTo>
                    <a:pt x="204" y="23"/>
                    <a:pt x="210" y="22"/>
                    <a:pt x="212" y="20"/>
                  </a:cubicBezTo>
                  <a:cubicBezTo>
                    <a:pt x="226" y="13"/>
                    <a:pt x="226" y="13"/>
                    <a:pt x="226" y="13"/>
                  </a:cubicBezTo>
                  <a:cubicBezTo>
                    <a:pt x="234" y="13"/>
                    <a:pt x="234" y="13"/>
                    <a:pt x="234" y="13"/>
                  </a:cubicBezTo>
                  <a:cubicBezTo>
                    <a:pt x="239" y="13"/>
                    <a:pt x="242" y="16"/>
                    <a:pt x="24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sp>
        <p:nvSpPr>
          <p:cNvPr id="112" name="TextBox 111">
            <a:extLst>
              <a:ext uri="{FF2B5EF4-FFF2-40B4-BE49-F238E27FC236}">
                <a16:creationId xmlns:a16="http://schemas.microsoft.com/office/drawing/2014/main" id="{8164F858-50A4-4C29-8BAE-548733F8AB17}"/>
              </a:ext>
            </a:extLst>
          </p:cNvPr>
          <p:cNvSpPr txBox="1"/>
          <p:nvPr/>
        </p:nvSpPr>
        <p:spPr>
          <a:xfrm>
            <a:off x="9869682" y="2975605"/>
            <a:ext cx="1066959"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SSH into container</a:t>
            </a:r>
          </a:p>
        </p:txBody>
      </p:sp>
      <p:grpSp>
        <p:nvGrpSpPr>
          <p:cNvPr id="114" name="Group 113">
            <a:extLst>
              <a:ext uri="{FF2B5EF4-FFF2-40B4-BE49-F238E27FC236}">
                <a16:creationId xmlns:a16="http://schemas.microsoft.com/office/drawing/2014/main" id="{B6883193-4CF8-4CE1-9219-75A8256ECAC0}"/>
              </a:ext>
            </a:extLst>
          </p:cNvPr>
          <p:cNvGrpSpPr/>
          <p:nvPr/>
        </p:nvGrpSpPr>
        <p:grpSpPr>
          <a:xfrm>
            <a:off x="10144118" y="2406347"/>
            <a:ext cx="518088" cy="552085"/>
            <a:chOff x="-2359025" y="1384300"/>
            <a:chExt cx="2322512" cy="2474913"/>
          </a:xfrm>
          <a:solidFill>
            <a:schemeClr val="bg1"/>
          </a:solidFill>
        </p:grpSpPr>
        <p:sp>
          <p:nvSpPr>
            <p:cNvPr id="115" name="Freeform 11">
              <a:extLst>
                <a:ext uri="{FF2B5EF4-FFF2-40B4-BE49-F238E27FC236}">
                  <a16:creationId xmlns:a16="http://schemas.microsoft.com/office/drawing/2014/main" id="{07D6BC54-7E19-4A9A-A288-19FCF42D2617}"/>
                </a:ext>
              </a:extLst>
            </p:cNvPr>
            <p:cNvSpPr>
              <a:spLocks/>
            </p:cNvSpPr>
            <p:nvPr/>
          </p:nvSpPr>
          <p:spPr bwMode="auto">
            <a:xfrm>
              <a:off x="-2359025" y="3090863"/>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1"/>
                    <a:pt x="117" y="204"/>
                    <a:pt x="308" y="204"/>
                  </a:cubicBezTo>
                  <a:cubicBezTo>
                    <a:pt x="499" y="204"/>
                    <a:pt x="616" y="161"/>
                    <a:pt x="616" y="131"/>
                  </a:cubicBezTo>
                  <a:cubicBezTo>
                    <a:pt x="616" y="0"/>
                    <a:pt x="616" y="0"/>
                    <a:pt x="616" y="0"/>
                  </a:cubicBezTo>
                  <a:cubicBezTo>
                    <a:pt x="564" y="38"/>
                    <a:pt x="436" y="58"/>
                    <a:pt x="308" y="58"/>
                  </a:cubicBezTo>
                  <a:cubicBezTo>
                    <a:pt x="181" y="58"/>
                    <a:pt x="52" y="38"/>
                    <a:pt x="0" y="0"/>
                  </a:cubicBezTo>
                  <a:close/>
                </a:path>
              </a:pathLst>
            </a:custGeom>
            <a:grpFill/>
            <a:ln>
              <a:noFill/>
            </a:ln>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6" name="Freeform 12">
              <a:extLst>
                <a:ext uri="{FF2B5EF4-FFF2-40B4-BE49-F238E27FC236}">
                  <a16:creationId xmlns:a16="http://schemas.microsoft.com/office/drawing/2014/main" id="{B8C1820D-A8BE-49BF-9A0D-DEF20C8E67F2}"/>
                </a:ext>
              </a:extLst>
            </p:cNvPr>
            <p:cNvSpPr>
              <a:spLocks/>
            </p:cNvSpPr>
            <p:nvPr/>
          </p:nvSpPr>
          <p:spPr bwMode="auto">
            <a:xfrm>
              <a:off x="-2359025" y="2470150"/>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2"/>
                    <a:pt x="117" y="204"/>
                    <a:pt x="308" y="204"/>
                  </a:cubicBezTo>
                  <a:cubicBezTo>
                    <a:pt x="499" y="204"/>
                    <a:pt x="616" y="162"/>
                    <a:pt x="616" y="131"/>
                  </a:cubicBezTo>
                  <a:cubicBezTo>
                    <a:pt x="616" y="0"/>
                    <a:pt x="616" y="0"/>
                    <a:pt x="616" y="0"/>
                  </a:cubicBezTo>
                  <a:cubicBezTo>
                    <a:pt x="564" y="38"/>
                    <a:pt x="436" y="58"/>
                    <a:pt x="308" y="58"/>
                  </a:cubicBezTo>
                  <a:cubicBezTo>
                    <a:pt x="181" y="58"/>
                    <a:pt x="52" y="38"/>
                    <a:pt x="0" y="0"/>
                  </a:cubicBezTo>
                  <a:close/>
                </a:path>
              </a:pathLst>
            </a:custGeom>
            <a:grpFill/>
            <a:ln>
              <a:noFill/>
            </a:ln>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7" name="Freeform 13">
              <a:extLst>
                <a:ext uri="{FF2B5EF4-FFF2-40B4-BE49-F238E27FC236}">
                  <a16:creationId xmlns:a16="http://schemas.microsoft.com/office/drawing/2014/main" id="{D3C054C9-03B3-4A31-A36D-8C01138424AF}"/>
                </a:ext>
              </a:extLst>
            </p:cNvPr>
            <p:cNvSpPr>
              <a:spLocks/>
            </p:cNvSpPr>
            <p:nvPr/>
          </p:nvSpPr>
          <p:spPr bwMode="auto">
            <a:xfrm>
              <a:off x="-2359025" y="1847850"/>
              <a:ext cx="2322512" cy="773113"/>
            </a:xfrm>
            <a:custGeom>
              <a:avLst/>
              <a:gdLst>
                <a:gd name="T0" fmla="*/ 0 w 616"/>
                <a:gd name="T1" fmla="*/ 0 h 205"/>
                <a:gd name="T2" fmla="*/ 0 w 616"/>
                <a:gd name="T3" fmla="*/ 132 h 205"/>
                <a:gd name="T4" fmla="*/ 308 w 616"/>
                <a:gd name="T5" fmla="*/ 205 h 205"/>
                <a:gd name="T6" fmla="*/ 616 w 616"/>
                <a:gd name="T7" fmla="*/ 132 h 205"/>
                <a:gd name="T8" fmla="*/ 616 w 616"/>
                <a:gd name="T9" fmla="*/ 0 h 205"/>
                <a:gd name="T10" fmla="*/ 308 w 616"/>
                <a:gd name="T11" fmla="*/ 59 h 205"/>
                <a:gd name="T12" fmla="*/ 0 w 616"/>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616" h="205">
                  <a:moveTo>
                    <a:pt x="0" y="0"/>
                  </a:moveTo>
                  <a:cubicBezTo>
                    <a:pt x="0" y="132"/>
                    <a:pt x="0" y="132"/>
                    <a:pt x="0" y="132"/>
                  </a:cubicBezTo>
                  <a:cubicBezTo>
                    <a:pt x="0" y="162"/>
                    <a:pt x="117" y="205"/>
                    <a:pt x="308" y="205"/>
                  </a:cubicBezTo>
                  <a:cubicBezTo>
                    <a:pt x="499" y="205"/>
                    <a:pt x="616" y="162"/>
                    <a:pt x="616" y="132"/>
                  </a:cubicBezTo>
                  <a:cubicBezTo>
                    <a:pt x="616" y="0"/>
                    <a:pt x="616" y="0"/>
                    <a:pt x="616" y="0"/>
                  </a:cubicBezTo>
                  <a:cubicBezTo>
                    <a:pt x="564" y="39"/>
                    <a:pt x="436" y="59"/>
                    <a:pt x="308" y="59"/>
                  </a:cubicBezTo>
                  <a:cubicBezTo>
                    <a:pt x="181" y="59"/>
                    <a:pt x="52" y="39"/>
                    <a:pt x="0" y="0"/>
                  </a:cubicBezTo>
                  <a:close/>
                </a:path>
              </a:pathLst>
            </a:custGeom>
            <a:grpFill/>
            <a:ln>
              <a:noFill/>
            </a:ln>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8" name="Freeform 14">
              <a:extLst>
                <a:ext uri="{FF2B5EF4-FFF2-40B4-BE49-F238E27FC236}">
                  <a16:creationId xmlns:a16="http://schemas.microsoft.com/office/drawing/2014/main" id="{822EF5DC-46AE-48BF-B705-80BE72DCDEF3}"/>
                </a:ext>
              </a:extLst>
            </p:cNvPr>
            <p:cNvSpPr>
              <a:spLocks noEditPoints="1"/>
            </p:cNvSpPr>
            <p:nvPr/>
          </p:nvSpPr>
          <p:spPr bwMode="auto">
            <a:xfrm>
              <a:off x="-2359025" y="1384300"/>
              <a:ext cx="2317750" cy="617538"/>
            </a:xfrm>
            <a:custGeom>
              <a:avLst/>
              <a:gdLst>
                <a:gd name="T0" fmla="*/ 308 w 615"/>
                <a:gd name="T1" fmla="*/ 0 h 164"/>
                <a:gd name="T2" fmla="*/ 0 w 615"/>
                <a:gd name="T3" fmla="*/ 82 h 164"/>
                <a:gd name="T4" fmla="*/ 308 w 615"/>
                <a:gd name="T5" fmla="*/ 164 h 164"/>
                <a:gd name="T6" fmla="*/ 615 w 615"/>
                <a:gd name="T7" fmla="*/ 82 h 164"/>
                <a:gd name="T8" fmla="*/ 308 w 615"/>
                <a:gd name="T9" fmla="*/ 0 h 164"/>
                <a:gd name="T10" fmla="*/ 308 w 615"/>
                <a:gd name="T11" fmla="*/ 114 h 164"/>
                <a:gd name="T12" fmla="*/ 120 w 615"/>
                <a:gd name="T13" fmla="*/ 83 h 164"/>
                <a:gd name="T14" fmla="*/ 308 w 615"/>
                <a:gd name="T15" fmla="*/ 52 h 164"/>
                <a:gd name="T16" fmla="*/ 495 w 615"/>
                <a:gd name="T17" fmla="*/ 83 h 164"/>
                <a:gd name="T18" fmla="*/ 308 w 615"/>
                <a:gd name="T1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5" h="164">
                  <a:moveTo>
                    <a:pt x="308" y="0"/>
                  </a:moveTo>
                  <a:cubicBezTo>
                    <a:pt x="138" y="0"/>
                    <a:pt x="0" y="37"/>
                    <a:pt x="0" y="82"/>
                  </a:cubicBezTo>
                  <a:cubicBezTo>
                    <a:pt x="0" y="127"/>
                    <a:pt x="138" y="164"/>
                    <a:pt x="308" y="164"/>
                  </a:cubicBezTo>
                  <a:cubicBezTo>
                    <a:pt x="478" y="164"/>
                    <a:pt x="615" y="127"/>
                    <a:pt x="615" y="82"/>
                  </a:cubicBezTo>
                  <a:cubicBezTo>
                    <a:pt x="615" y="37"/>
                    <a:pt x="478" y="0"/>
                    <a:pt x="308" y="0"/>
                  </a:cubicBezTo>
                  <a:close/>
                  <a:moveTo>
                    <a:pt x="308" y="114"/>
                  </a:moveTo>
                  <a:cubicBezTo>
                    <a:pt x="204" y="114"/>
                    <a:pt x="120" y="100"/>
                    <a:pt x="120" y="83"/>
                  </a:cubicBezTo>
                  <a:cubicBezTo>
                    <a:pt x="120" y="66"/>
                    <a:pt x="204" y="52"/>
                    <a:pt x="308" y="52"/>
                  </a:cubicBezTo>
                  <a:cubicBezTo>
                    <a:pt x="411" y="52"/>
                    <a:pt x="495" y="66"/>
                    <a:pt x="495" y="83"/>
                  </a:cubicBezTo>
                  <a:cubicBezTo>
                    <a:pt x="495" y="100"/>
                    <a:pt x="411" y="114"/>
                    <a:pt x="308" y="114"/>
                  </a:cubicBezTo>
                  <a:close/>
                </a:path>
              </a:pathLst>
            </a:custGeom>
            <a:grpFill/>
            <a:ln>
              <a:noFill/>
            </a:ln>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nvGrpSpPr>
          <p:cNvPr id="5" name="Group 4">
            <a:extLst>
              <a:ext uri="{FF2B5EF4-FFF2-40B4-BE49-F238E27FC236}">
                <a16:creationId xmlns:a16="http://schemas.microsoft.com/office/drawing/2014/main" id="{4F35029A-830F-49C3-B0C9-17F3F3078C1D}"/>
              </a:ext>
            </a:extLst>
          </p:cNvPr>
          <p:cNvGrpSpPr/>
          <p:nvPr/>
        </p:nvGrpSpPr>
        <p:grpSpPr>
          <a:xfrm>
            <a:off x="8645596" y="817689"/>
            <a:ext cx="560594" cy="609977"/>
            <a:chOff x="6863248" y="893080"/>
            <a:chExt cx="727323" cy="791393"/>
          </a:xfrm>
        </p:grpSpPr>
        <p:pic>
          <p:nvPicPr>
            <p:cNvPr id="6146" name="Picture 2" descr="Image result for docker icon white">
              <a:extLst>
                <a:ext uri="{FF2B5EF4-FFF2-40B4-BE49-F238E27FC236}">
                  <a16:creationId xmlns:a16="http://schemas.microsoft.com/office/drawing/2014/main" id="{08D7048A-9967-48F9-A1E0-A0610B3016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029"/>
            <a:stretch/>
          </p:blipFill>
          <p:spPr bwMode="auto">
            <a:xfrm>
              <a:off x="7175203" y="893080"/>
              <a:ext cx="415368" cy="262853"/>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121">
              <a:extLst>
                <a:ext uri="{FF2B5EF4-FFF2-40B4-BE49-F238E27FC236}">
                  <a16:creationId xmlns:a16="http://schemas.microsoft.com/office/drawing/2014/main" id="{FFC8C686-C838-491F-AA6A-EC8483285E12}"/>
                </a:ext>
              </a:extLst>
            </p:cNvPr>
            <p:cNvGrpSpPr>
              <a:grpSpLocks noChangeAspect="1"/>
            </p:cNvGrpSpPr>
            <p:nvPr/>
          </p:nvGrpSpPr>
          <p:grpSpPr>
            <a:xfrm>
              <a:off x="6863248" y="1063026"/>
              <a:ext cx="717140" cy="621447"/>
              <a:chOff x="6596640" y="681108"/>
              <a:chExt cx="1125281" cy="876566"/>
            </a:xfrm>
          </p:grpSpPr>
          <p:pic>
            <p:nvPicPr>
              <p:cNvPr id="124" name="Picture 123">
                <a:extLst>
                  <a:ext uri="{FF2B5EF4-FFF2-40B4-BE49-F238E27FC236}">
                    <a16:creationId xmlns:a16="http://schemas.microsoft.com/office/drawing/2014/main" id="{526404C3-9A98-4A6F-BB15-E953C2B7A81B}"/>
                  </a:ext>
                </a:extLst>
              </p:cNvPr>
              <p:cNvPicPr>
                <a:picLocks noChangeAspect="1"/>
              </p:cNvPicPr>
              <p:nvPr/>
            </p:nvPicPr>
            <p:blipFill>
              <a:blip r:embed="rId10">
                <a:biLevel thresh="25000"/>
              </a:blip>
              <a:stretch>
                <a:fillRect/>
              </a:stretch>
            </p:blipFill>
            <p:spPr>
              <a:xfrm>
                <a:off x="7156959" y="804575"/>
                <a:ext cx="564962" cy="561271"/>
              </a:xfrm>
              <a:prstGeom prst="rect">
                <a:avLst/>
              </a:prstGeom>
            </p:spPr>
          </p:pic>
          <p:pic>
            <p:nvPicPr>
              <p:cNvPr id="125" name="Picture 124">
                <a:extLst>
                  <a:ext uri="{FF2B5EF4-FFF2-40B4-BE49-F238E27FC236}">
                    <a16:creationId xmlns:a16="http://schemas.microsoft.com/office/drawing/2014/main" id="{5F2CA176-8D17-4D88-B2D1-56CBBB013A26}"/>
                  </a:ext>
                </a:extLst>
              </p:cNvPr>
              <p:cNvPicPr>
                <a:picLocks noChangeAspect="1"/>
              </p:cNvPicPr>
              <p:nvPr/>
            </p:nvPicPr>
            <p:blipFill>
              <a:blip r:embed="rId11">
                <a:biLevel thresh="25000"/>
              </a:blip>
              <a:stretch>
                <a:fillRect/>
              </a:stretch>
            </p:blipFill>
            <p:spPr>
              <a:xfrm>
                <a:off x="6596640" y="681108"/>
                <a:ext cx="509844" cy="506511"/>
              </a:xfrm>
              <a:prstGeom prst="rect">
                <a:avLst/>
              </a:prstGeom>
            </p:spPr>
          </p:pic>
          <p:pic>
            <p:nvPicPr>
              <p:cNvPr id="126" name="Picture 125">
                <a:extLst>
                  <a:ext uri="{FF2B5EF4-FFF2-40B4-BE49-F238E27FC236}">
                    <a16:creationId xmlns:a16="http://schemas.microsoft.com/office/drawing/2014/main" id="{F412FC2B-9F30-4F54-A3ED-663C6AC4E14C}"/>
                  </a:ext>
                </a:extLst>
              </p:cNvPr>
              <p:cNvPicPr>
                <a:picLocks noChangeAspect="1"/>
              </p:cNvPicPr>
              <p:nvPr/>
            </p:nvPicPr>
            <p:blipFill>
              <a:blip r:embed="rId12">
                <a:biLevel thresh="25000"/>
              </a:blip>
              <a:stretch>
                <a:fillRect/>
              </a:stretch>
            </p:blipFill>
            <p:spPr>
              <a:xfrm>
                <a:off x="6842261" y="1023783"/>
                <a:ext cx="468505" cy="533891"/>
              </a:xfrm>
              <a:prstGeom prst="rect">
                <a:avLst/>
              </a:prstGeom>
            </p:spPr>
          </p:pic>
        </p:grpSp>
      </p:grpSp>
      <p:pic>
        <p:nvPicPr>
          <p:cNvPr id="111" name="Picture 110">
            <a:extLst>
              <a:ext uri="{FF2B5EF4-FFF2-40B4-BE49-F238E27FC236}">
                <a16:creationId xmlns:a16="http://schemas.microsoft.com/office/drawing/2014/main" id="{EB5914F8-E79F-4BF3-979C-DD77E66BFA72}"/>
              </a:ext>
            </a:extLst>
          </p:cNvPr>
          <p:cNvPicPr>
            <a:picLocks noChangeAspect="1"/>
          </p:cNvPicPr>
          <p:nvPr/>
        </p:nvPicPr>
        <p:blipFill>
          <a:blip r:embed="rId13"/>
          <a:stretch>
            <a:fillRect/>
          </a:stretch>
        </p:blipFill>
        <p:spPr>
          <a:xfrm>
            <a:off x="448212" y="1880335"/>
            <a:ext cx="3097331" cy="3097331"/>
          </a:xfrm>
          <a:prstGeom prst="rect">
            <a:avLst/>
          </a:prstGeom>
        </p:spPr>
      </p:pic>
      <p:grpSp>
        <p:nvGrpSpPr>
          <p:cNvPr id="102" name="Group 101">
            <a:extLst>
              <a:ext uri="{FF2B5EF4-FFF2-40B4-BE49-F238E27FC236}">
                <a16:creationId xmlns:a16="http://schemas.microsoft.com/office/drawing/2014/main" id="{8DBD24E9-4B1D-4810-A53C-A7A09F4D5F1A}"/>
              </a:ext>
            </a:extLst>
          </p:cNvPr>
          <p:cNvGrpSpPr>
            <a:grpSpLocks noChangeAspect="1"/>
          </p:cNvGrpSpPr>
          <p:nvPr/>
        </p:nvGrpSpPr>
        <p:grpSpPr>
          <a:xfrm>
            <a:off x="10128729" y="806524"/>
            <a:ext cx="456534" cy="550182"/>
            <a:chOff x="5480050" y="2681288"/>
            <a:chExt cx="1238250" cy="1492251"/>
          </a:xfrm>
          <a:solidFill>
            <a:schemeClr val="bg1"/>
          </a:solidFill>
        </p:grpSpPr>
        <p:sp>
          <p:nvSpPr>
            <p:cNvPr id="103" name="Freeform 35">
              <a:extLst>
                <a:ext uri="{FF2B5EF4-FFF2-40B4-BE49-F238E27FC236}">
                  <a16:creationId xmlns:a16="http://schemas.microsoft.com/office/drawing/2014/main" id="{4A8E6CA3-A59C-4EDB-9ADB-A8B538AB1256}"/>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4" name="Rectangle 103">
              <a:extLst>
                <a:ext uri="{FF2B5EF4-FFF2-40B4-BE49-F238E27FC236}">
                  <a16:creationId xmlns:a16="http://schemas.microsoft.com/office/drawing/2014/main" id="{77FC56F7-D32C-4432-AD63-A5F4997C7C17}"/>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0" name="Rectangle 109">
              <a:extLst>
                <a:ext uri="{FF2B5EF4-FFF2-40B4-BE49-F238E27FC236}">
                  <a16:creationId xmlns:a16="http://schemas.microsoft.com/office/drawing/2014/main" id="{3D83AF84-0A96-4DAA-AF70-57E6BFC8A93F}"/>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3" name="Rectangle 132">
              <a:extLst>
                <a:ext uri="{FF2B5EF4-FFF2-40B4-BE49-F238E27FC236}">
                  <a16:creationId xmlns:a16="http://schemas.microsoft.com/office/drawing/2014/main" id="{39D59D97-8C5F-4C2D-8B85-3A43D86580EB}"/>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4" name="Rectangle 133">
              <a:extLst>
                <a:ext uri="{FF2B5EF4-FFF2-40B4-BE49-F238E27FC236}">
                  <a16:creationId xmlns:a16="http://schemas.microsoft.com/office/drawing/2014/main" id="{4303177A-322E-4907-9151-DBF19354F768}"/>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2" name="Rectangle 141">
              <a:extLst>
                <a:ext uri="{FF2B5EF4-FFF2-40B4-BE49-F238E27FC236}">
                  <a16:creationId xmlns:a16="http://schemas.microsoft.com/office/drawing/2014/main" id="{FB0D5B0F-4019-4A93-A06C-EBDE26E958F0}"/>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3" name="Rectangle 142">
              <a:extLst>
                <a:ext uri="{FF2B5EF4-FFF2-40B4-BE49-F238E27FC236}">
                  <a16:creationId xmlns:a16="http://schemas.microsoft.com/office/drawing/2014/main" id="{3231A0D0-5BBD-4371-A7F3-B54EFFA20DEE}"/>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4" name="Rectangle 143">
              <a:extLst>
                <a:ext uri="{FF2B5EF4-FFF2-40B4-BE49-F238E27FC236}">
                  <a16:creationId xmlns:a16="http://schemas.microsoft.com/office/drawing/2014/main" id="{C4FE4FEB-6232-40B2-AA57-31EEFE934BC3}"/>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5" name="Rectangle 144">
              <a:extLst>
                <a:ext uri="{FF2B5EF4-FFF2-40B4-BE49-F238E27FC236}">
                  <a16:creationId xmlns:a16="http://schemas.microsoft.com/office/drawing/2014/main" id="{90888710-970D-4AD5-B111-445760B01F3A}"/>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6" name="Rectangle 145">
              <a:extLst>
                <a:ext uri="{FF2B5EF4-FFF2-40B4-BE49-F238E27FC236}">
                  <a16:creationId xmlns:a16="http://schemas.microsoft.com/office/drawing/2014/main" id="{70C155BF-3CC3-4EE8-BF9B-DFE2D3CA6C22}"/>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7" name="Rectangle 146">
              <a:extLst>
                <a:ext uri="{FF2B5EF4-FFF2-40B4-BE49-F238E27FC236}">
                  <a16:creationId xmlns:a16="http://schemas.microsoft.com/office/drawing/2014/main" id="{379D8FD6-C83F-421D-A51F-A91CA36C1C0D}"/>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8" name="Rectangle 147">
              <a:extLst>
                <a:ext uri="{FF2B5EF4-FFF2-40B4-BE49-F238E27FC236}">
                  <a16:creationId xmlns:a16="http://schemas.microsoft.com/office/drawing/2014/main" id="{1053B933-E51F-4918-AD93-C34CC93F4319}"/>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9" name="Rectangle 148">
              <a:extLst>
                <a:ext uri="{FF2B5EF4-FFF2-40B4-BE49-F238E27FC236}">
                  <a16:creationId xmlns:a16="http://schemas.microsoft.com/office/drawing/2014/main" id="{CA542056-D3D3-49AB-84A6-DD0CD3346E76}"/>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0" name="Rectangle 149">
              <a:extLst>
                <a:ext uri="{FF2B5EF4-FFF2-40B4-BE49-F238E27FC236}">
                  <a16:creationId xmlns:a16="http://schemas.microsoft.com/office/drawing/2014/main" id="{D03C81D2-D583-4B73-A712-3CBFC867D8A5}"/>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1" name="Rectangle 31">
              <a:extLst>
                <a:ext uri="{FF2B5EF4-FFF2-40B4-BE49-F238E27FC236}">
                  <a16:creationId xmlns:a16="http://schemas.microsoft.com/office/drawing/2014/main" id="{2A7C9F4C-1D71-40C9-BEBC-457607B30D11}"/>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3" name="Rectangle 32">
              <a:extLst>
                <a:ext uri="{FF2B5EF4-FFF2-40B4-BE49-F238E27FC236}">
                  <a16:creationId xmlns:a16="http://schemas.microsoft.com/office/drawing/2014/main" id="{E604AC36-43AF-4458-B708-7EA570AA9EF4}"/>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4" name="Rectangle 33">
              <a:extLst>
                <a:ext uri="{FF2B5EF4-FFF2-40B4-BE49-F238E27FC236}">
                  <a16:creationId xmlns:a16="http://schemas.microsoft.com/office/drawing/2014/main" id="{6BF8B52D-8BB4-44CA-AB78-EAC0B27238BA}"/>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5" name="Rectangle 34">
              <a:extLst>
                <a:ext uri="{FF2B5EF4-FFF2-40B4-BE49-F238E27FC236}">
                  <a16:creationId xmlns:a16="http://schemas.microsoft.com/office/drawing/2014/main" id="{F071CF0C-EBC2-4D5A-B801-E888955776E9}"/>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6" name="Freeform 35">
              <a:extLst>
                <a:ext uri="{FF2B5EF4-FFF2-40B4-BE49-F238E27FC236}">
                  <a16:creationId xmlns:a16="http://schemas.microsoft.com/office/drawing/2014/main" id="{C6F25206-FDCA-4AE6-BEFD-58E16E662FB7}"/>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57" name="Freeform 36">
              <a:extLst>
                <a:ext uri="{FF2B5EF4-FFF2-40B4-BE49-F238E27FC236}">
                  <a16:creationId xmlns:a16="http://schemas.microsoft.com/office/drawing/2014/main" id="{C33E63E5-A1F5-4240-AF49-797E31934FAF}"/>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pic>
        <p:nvPicPr>
          <p:cNvPr id="158" name="Picture 157">
            <a:extLst>
              <a:ext uri="{FF2B5EF4-FFF2-40B4-BE49-F238E27FC236}">
                <a16:creationId xmlns:a16="http://schemas.microsoft.com/office/drawing/2014/main" id="{C2E8452F-3320-4BA7-8A11-C4847A9C5E36}"/>
              </a:ext>
            </a:extLst>
          </p:cNvPr>
          <p:cNvPicPr>
            <a:picLocks noChangeAspect="1"/>
          </p:cNvPicPr>
          <p:nvPr/>
        </p:nvPicPr>
        <p:blipFill>
          <a:blip r:embed="rId14"/>
          <a:stretch>
            <a:fillRect/>
          </a:stretch>
        </p:blipFill>
        <p:spPr>
          <a:xfrm>
            <a:off x="10093380" y="3997335"/>
            <a:ext cx="516624" cy="548912"/>
          </a:xfrm>
          <a:prstGeom prst="rect">
            <a:avLst/>
          </a:prstGeom>
        </p:spPr>
      </p:pic>
      <p:sp>
        <p:nvSpPr>
          <p:cNvPr id="99" name="Freeform 82"/>
          <p:cNvSpPr>
            <a:spLocks noChangeAspect="1" noEditPoints="1"/>
          </p:cNvSpPr>
          <p:nvPr/>
        </p:nvSpPr>
        <p:spPr bwMode="auto">
          <a:xfrm>
            <a:off x="7302316" y="2469431"/>
            <a:ext cx="523243" cy="448212"/>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pic>
        <p:nvPicPr>
          <p:cNvPr id="95" name="Picture 2" descr="Image result for docker icon white">
            <a:extLst>
              <a:ext uri="{FF2B5EF4-FFF2-40B4-BE49-F238E27FC236}">
                <a16:creationId xmlns:a16="http://schemas.microsoft.com/office/drawing/2014/main" id="{1645E4E2-3245-480B-A588-F4B7E12505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029"/>
          <a:stretch/>
        </p:blipFill>
        <p:spPr bwMode="auto">
          <a:xfrm>
            <a:off x="7174961" y="828875"/>
            <a:ext cx="652812" cy="413112"/>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980991C-874A-4357-9360-4DD83FB88F4C}"/>
              </a:ext>
            </a:extLst>
          </p:cNvPr>
          <p:cNvSpPr txBox="1"/>
          <p:nvPr/>
        </p:nvSpPr>
        <p:spPr>
          <a:xfrm>
            <a:off x="8404913" y="1564072"/>
            <a:ext cx="1097464" cy="224515"/>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CI/CD  </a:t>
            </a:r>
          </a:p>
        </p:txBody>
      </p:sp>
    </p:spTree>
    <p:extLst>
      <p:ext uri="{BB962C8B-B14F-4D97-AF65-F5344CB8AC3E}">
        <p14:creationId xmlns:p14="http://schemas.microsoft.com/office/powerpoint/2010/main" val="38332614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3BE7CF9-9960-434F-B240-87474084213F}"/>
              </a:ext>
            </a:extLst>
          </p:cNvPr>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algn="ctr" defTabSz="895520"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128" name="Rectangle 127">
            <a:extLst>
              <a:ext uri="{FF2B5EF4-FFF2-40B4-BE49-F238E27FC236}">
                <a16:creationId xmlns:a16="http://schemas.microsoft.com/office/drawing/2014/main" id="{09A9D6EC-F03A-4C94-AFF7-81F14D651D25}"/>
              </a:ext>
            </a:extLst>
          </p:cNvPr>
          <p:cNvSpPr/>
          <p:nvPr/>
        </p:nvSpPr>
        <p:spPr>
          <a:xfrm>
            <a:off x="431462" y="5056873"/>
            <a:ext cx="3118969" cy="680328"/>
          </a:xfrm>
          <a:prstGeom prst="rect">
            <a:avLst/>
          </a:prstGeom>
        </p:spPr>
        <p:txBody>
          <a:bodyPr wrap="square">
            <a:spAutoFit/>
          </a:bodyPr>
          <a:lstStyle/>
          <a:p>
            <a:pPr algn="ctr" defTabSz="896215">
              <a:defRPr/>
            </a:pPr>
            <a:r>
              <a:rPr lang="en-US" sz="3844"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844" kern="0" dirty="0">
              <a:gradFill>
                <a:gsLst>
                  <a:gs pos="0">
                    <a:srgbClr val="000000"/>
                  </a:gs>
                  <a:gs pos="100000">
                    <a:srgbClr val="000000"/>
                  </a:gs>
                </a:gsLst>
                <a:lin ang="5400000" scaled="1"/>
              </a:gradFill>
              <a:latin typeface="Segoe UI"/>
            </a:endParaRPr>
          </a:p>
        </p:txBody>
      </p:sp>
      <p:sp>
        <p:nvSpPr>
          <p:cNvPr id="88" name="Rectangle 87">
            <a:extLst>
              <a:ext uri="{FF2B5EF4-FFF2-40B4-BE49-F238E27FC236}">
                <a16:creationId xmlns:a16="http://schemas.microsoft.com/office/drawing/2014/main" id="{8E2C89E6-EE82-4E61-BB4F-4C6723CF9F0D}"/>
              </a:ext>
            </a:extLst>
          </p:cNvPr>
          <p:cNvSpPr/>
          <p:nvPr/>
        </p:nvSpPr>
        <p:spPr bwMode="auto">
          <a:xfrm>
            <a:off x="4169657" y="25679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pPr>
            <a:endParaRPr lang="en-US" sz="2262" kern="0">
              <a:solidFill>
                <a:srgbClr val="FFFFFF"/>
              </a:solidFill>
              <a:latin typeface="Segoe UI Light"/>
              <a:cs typeface="Segoe UI" pitchFamily="34" charset="0"/>
            </a:endParaRPr>
          </a:p>
        </p:txBody>
      </p:sp>
      <p:sp>
        <p:nvSpPr>
          <p:cNvPr id="89" name="Rectangle 88">
            <a:extLst>
              <a:ext uri="{FF2B5EF4-FFF2-40B4-BE49-F238E27FC236}">
                <a16:creationId xmlns:a16="http://schemas.microsoft.com/office/drawing/2014/main" id="{C1AB9377-5A00-41BB-99AC-95EBBF61234F}"/>
              </a:ext>
            </a:extLst>
          </p:cNvPr>
          <p:cNvSpPr/>
          <p:nvPr/>
        </p:nvSpPr>
        <p:spPr bwMode="auto">
          <a:xfrm>
            <a:off x="4155892" y="2438745"/>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pPr>
            <a:endParaRPr lang="en-US" sz="2262" kern="0">
              <a:solidFill>
                <a:srgbClr val="FFFFFF"/>
              </a:solidFill>
              <a:latin typeface="Segoe UI Light"/>
              <a:cs typeface="Segoe UI" pitchFamily="34" charset="0"/>
            </a:endParaRPr>
          </a:p>
        </p:txBody>
      </p:sp>
      <p:sp>
        <p:nvSpPr>
          <p:cNvPr id="90" name="Rectangle 89">
            <a:extLst>
              <a:ext uri="{FF2B5EF4-FFF2-40B4-BE49-F238E27FC236}">
                <a16:creationId xmlns:a16="http://schemas.microsoft.com/office/drawing/2014/main" id="{5A219F30-55BF-4987-A9D3-8E3C9E58BC4F}"/>
              </a:ext>
            </a:extLst>
          </p:cNvPr>
          <p:cNvSpPr/>
          <p:nvPr/>
        </p:nvSpPr>
        <p:spPr bwMode="auto">
          <a:xfrm>
            <a:off x="4155892" y="352972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262" kern="0">
              <a:solidFill>
                <a:srgbClr val="FFFFFF"/>
              </a:solidFill>
              <a:latin typeface="Segoe UI 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132A2C92-E041-4F33-B9B2-5EA6C7D028F2}"/>
              </a:ext>
            </a:extLst>
          </p:cNvPr>
          <p:cNvSpPr/>
          <p:nvPr/>
        </p:nvSpPr>
        <p:spPr bwMode="auto">
          <a:xfrm>
            <a:off x="4155892" y="1347769"/>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pPr>
            <a:endParaRPr lang="en-US" sz="2262" kern="0">
              <a:solidFill>
                <a:srgbClr val="FFFFFF"/>
              </a:solidFill>
              <a:latin typeface="Segoe UI Light"/>
              <a:cs typeface="Segoe UI" pitchFamily="34" charset="0"/>
            </a:endParaRPr>
          </a:p>
        </p:txBody>
      </p:sp>
      <p:sp>
        <p:nvSpPr>
          <p:cNvPr id="92" name="TextBox 91">
            <a:extLst>
              <a:ext uri="{FF2B5EF4-FFF2-40B4-BE49-F238E27FC236}">
                <a16:creationId xmlns:a16="http://schemas.microsoft.com/office/drawing/2014/main" id="{EEED6A1B-99AF-4874-A136-4AFDDAAC4ECC}"/>
              </a:ext>
            </a:extLst>
          </p:cNvPr>
          <p:cNvSpPr txBox="1"/>
          <p:nvPr/>
        </p:nvSpPr>
        <p:spPr>
          <a:xfrm>
            <a:off x="4968583" y="2710041"/>
            <a:ext cx="1157886"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pic>
        <p:nvPicPr>
          <p:cNvPr id="93" name="Picture 92">
            <a:extLst>
              <a:ext uri="{FF2B5EF4-FFF2-40B4-BE49-F238E27FC236}">
                <a16:creationId xmlns:a16="http://schemas.microsoft.com/office/drawing/2014/main" id="{59585781-3CC1-4927-B1C0-A213DEA06336}"/>
              </a:ext>
            </a:extLst>
          </p:cNvPr>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94" name="TextBox 93">
            <a:extLst>
              <a:ext uri="{FF2B5EF4-FFF2-40B4-BE49-F238E27FC236}">
                <a16:creationId xmlns:a16="http://schemas.microsoft.com/office/drawing/2014/main" id="{6CC10017-0503-48C9-BF55-6E98750B7970}"/>
              </a:ext>
            </a:extLst>
          </p:cNvPr>
          <p:cNvSpPr txBox="1"/>
          <p:nvPr/>
        </p:nvSpPr>
        <p:spPr>
          <a:xfrm>
            <a:off x="4968583" y="1510443"/>
            <a:ext cx="1608723" cy="718231"/>
          </a:xfrm>
          <a:prstGeom prst="rect">
            <a:avLst/>
          </a:prstGeom>
          <a:noFill/>
        </p:spPr>
        <p:txBody>
          <a:bodyPr wrap="none" lIns="175711" tIns="140568" rIns="175711" bIns="140568" rtlCol="0">
            <a:spAutoFit/>
          </a:bodyPr>
          <a:lstStyle/>
          <a:p>
            <a:pPr defTabSz="878559">
              <a:lnSpc>
                <a:spcPct val="90000"/>
              </a:lnSpc>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 </a:t>
            </a:r>
          </a:p>
          <a:p>
            <a:pPr defTabSz="878559">
              <a:lnSpc>
                <a:spcPct val="90000"/>
              </a:lnSpc>
              <a:defRPr/>
            </a:pPr>
            <a:r>
              <a:rPr lang="en-US" sz="1568" kern="0" spc="-29"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for containers*</a:t>
            </a:r>
          </a:p>
        </p:txBody>
      </p:sp>
      <p:sp>
        <p:nvSpPr>
          <p:cNvPr id="95" name="TextBox 94">
            <a:extLst>
              <a:ext uri="{FF2B5EF4-FFF2-40B4-BE49-F238E27FC236}">
                <a16:creationId xmlns:a16="http://schemas.microsoft.com/office/drawing/2014/main" id="{FAA72B82-E538-4308-8574-2CFD3A8EEA38}"/>
              </a:ext>
            </a:extLst>
          </p:cNvPr>
          <p:cNvSpPr txBox="1"/>
          <p:nvPr/>
        </p:nvSpPr>
        <p:spPr>
          <a:xfrm>
            <a:off x="4968584" y="3801017"/>
            <a:ext cx="1480041"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sp>
        <p:nvSpPr>
          <p:cNvPr id="96" name="TextBox 95">
            <a:extLst>
              <a:ext uri="{FF2B5EF4-FFF2-40B4-BE49-F238E27FC236}">
                <a16:creationId xmlns:a16="http://schemas.microsoft.com/office/drawing/2014/main" id="{4052E73C-493D-48E7-BCF2-5D61003B7B8E}"/>
              </a:ext>
            </a:extLst>
          </p:cNvPr>
          <p:cNvSpPr txBox="1"/>
          <p:nvPr/>
        </p:nvSpPr>
        <p:spPr>
          <a:xfrm>
            <a:off x="4968583" y="530347"/>
            <a:ext cx="1272604"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pic>
        <p:nvPicPr>
          <p:cNvPr id="97" name="Picture 96">
            <a:extLst>
              <a:ext uri="{FF2B5EF4-FFF2-40B4-BE49-F238E27FC236}">
                <a16:creationId xmlns:a16="http://schemas.microsoft.com/office/drawing/2014/main" id="{8C4CCDAA-5914-4F7C-97E4-3201A650FB9F}"/>
              </a:ext>
            </a:extLst>
          </p:cNvPr>
          <p:cNvPicPr>
            <a:picLocks noChangeAspect="1"/>
          </p:cNvPicPr>
          <p:nvPr/>
        </p:nvPicPr>
        <p:blipFill>
          <a:blip r:embed="rId4"/>
          <a:stretch>
            <a:fillRect/>
          </a:stretch>
        </p:blipFill>
        <p:spPr>
          <a:xfrm>
            <a:off x="4316247" y="2650860"/>
            <a:ext cx="656166" cy="619486"/>
          </a:xfrm>
          <a:prstGeom prst="flowChartOffpageConnector">
            <a:avLst/>
          </a:prstGeom>
          <a:noFill/>
        </p:spPr>
      </p:pic>
      <p:pic>
        <p:nvPicPr>
          <p:cNvPr id="98" name="Picture 97">
            <a:extLst>
              <a:ext uri="{FF2B5EF4-FFF2-40B4-BE49-F238E27FC236}">
                <a16:creationId xmlns:a16="http://schemas.microsoft.com/office/drawing/2014/main" id="{F0E8B68B-25D9-44A3-9376-AF385E3317E9}"/>
              </a:ext>
            </a:extLst>
          </p:cNvPr>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grpSp>
        <p:nvGrpSpPr>
          <p:cNvPr id="99" name="Group 98">
            <a:extLst>
              <a:ext uri="{FF2B5EF4-FFF2-40B4-BE49-F238E27FC236}">
                <a16:creationId xmlns:a16="http://schemas.microsoft.com/office/drawing/2014/main" id="{5395B0E5-ABBF-4854-93BA-7C5A6F9945A5}"/>
              </a:ext>
            </a:extLst>
          </p:cNvPr>
          <p:cNvGrpSpPr/>
          <p:nvPr/>
        </p:nvGrpSpPr>
        <p:grpSpPr>
          <a:xfrm>
            <a:off x="4322517" y="1614600"/>
            <a:ext cx="683226" cy="510055"/>
            <a:chOff x="3009901" y="1612900"/>
            <a:chExt cx="2636837" cy="1968500"/>
          </a:xfrm>
          <a:solidFill>
            <a:schemeClr val="bg1"/>
          </a:solidFill>
        </p:grpSpPr>
        <p:sp>
          <p:nvSpPr>
            <p:cNvPr id="100" name="Freeform: Shape 99">
              <a:extLst>
                <a:ext uri="{FF2B5EF4-FFF2-40B4-BE49-F238E27FC236}">
                  <a16:creationId xmlns:a16="http://schemas.microsoft.com/office/drawing/2014/main" id="{22939E5E-41D9-478B-98D1-ADA0399775CB}"/>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14"/>
              <a:endParaRPr lang="en-US">
                <a:solidFill>
                  <a:srgbClr val="353535"/>
                </a:solidFill>
                <a:latin typeface="Segoe UI Semilight"/>
              </a:endParaRPr>
            </a:p>
          </p:txBody>
        </p:sp>
        <p:sp>
          <p:nvSpPr>
            <p:cNvPr id="101" name="Freeform 18">
              <a:extLst>
                <a:ext uri="{FF2B5EF4-FFF2-40B4-BE49-F238E27FC236}">
                  <a16:creationId xmlns:a16="http://schemas.microsoft.com/office/drawing/2014/main" id="{5FFA8263-9CB4-4C29-BD35-FB92804ED597}"/>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sp>
        <p:nvSpPr>
          <p:cNvPr id="105" name="Rectangle 104">
            <a:extLst>
              <a:ext uri="{FF2B5EF4-FFF2-40B4-BE49-F238E27FC236}">
                <a16:creationId xmlns:a16="http://schemas.microsoft.com/office/drawing/2014/main" id="{3A604002-8CDC-4D62-8651-8882AC4F4364}"/>
              </a:ext>
            </a:extLst>
          </p:cNvPr>
          <p:cNvSpPr/>
          <p:nvPr/>
        </p:nvSpPr>
        <p:spPr bwMode="auto">
          <a:xfrm>
            <a:off x="6433459" y="256791"/>
            <a:ext cx="5500608" cy="6308880"/>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353" kern="0">
              <a:solidFill>
                <a:srgbClr val="FFFFFF"/>
              </a:solidFill>
              <a:latin typeface="Segoe UI Light"/>
              <a:ea typeface="Segoe UI" pitchFamily="34" charset="0"/>
              <a:cs typeface="Segoe UI" pitchFamily="34" charset="0"/>
            </a:endParaRPr>
          </a:p>
        </p:txBody>
      </p:sp>
      <p:sp>
        <p:nvSpPr>
          <p:cNvPr id="107" name="TextBox 106">
            <a:extLst>
              <a:ext uri="{FF2B5EF4-FFF2-40B4-BE49-F238E27FC236}">
                <a16:creationId xmlns:a16="http://schemas.microsoft.com/office/drawing/2014/main" id="{008FCE9A-E558-4F94-A1AC-C59FA31D057B}"/>
              </a:ext>
            </a:extLst>
          </p:cNvPr>
          <p:cNvSpPr txBox="1"/>
          <p:nvPr/>
        </p:nvSpPr>
        <p:spPr>
          <a:xfrm>
            <a:off x="6576847" y="3568909"/>
            <a:ext cx="5167362" cy="1443374"/>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API consumption</a:t>
            </a:r>
          </a:p>
        </p:txBody>
      </p:sp>
      <p:sp>
        <p:nvSpPr>
          <p:cNvPr id="108" name="TextBox 107">
            <a:extLst>
              <a:ext uri="{FF2B5EF4-FFF2-40B4-BE49-F238E27FC236}">
                <a16:creationId xmlns:a16="http://schemas.microsoft.com/office/drawing/2014/main" id="{8E7BA24F-BB67-41EB-B6AD-EAA4C4D9366D}"/>
              </a:ext>
            </a:extLst>
          </p:cNvPr>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Authentication/access control</a:t>
            </a:r>
          </a:p>
        </p:txBody>
      </p:sp>
      <p:sp>
        <p:nvSpPr>
          <p:cNvPr id="110" name="TextBox 109">
            <a:extLst>
              <a:ext uri="{FF2B5EF4-FFF2-40B4-BE49-F238E27FC236}">
                <a16:creationId xmlns:a16="http://schemas.microsoft.com/office/drawing/2014/main" id="{E34C0A62-AC18-421B-A3CB-2A18EE7E93F8}"/>
              </a:ext>
            </a:extLst>
          </p:cNvPr>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78559" fontAlgn="auto">
              <a:spcBef>
                <a:spcPts val="0"/>
              </a:spcBef>
              <a:spcAft>
                <a:spcPts val="576"/>
              </a:spcAft>
              <a:tabLst>
                <a:tab pos="860864" algn="l"/>
              </a:tabLst>
              <a:defRPr/>
            </a:pPr>
            <a:r>
              <a:rPr lang="en-US" sz="1568" dirty="0">
                <a:gradFill>
                  <a:gsLst>
                    <a:gs pos="0">
                      <a:srgbClr val="FFFFFF"/>
                    </a:gs>
                    <a:gs pos="100000">
                      <a:srgbClr val="FFFFFF"/>
                    </a:gs>
                  </a:gsLst>
                  <a:lin ang="5400000" scaled="1"/>
                </a:gradFill>
                <a:latin typeface="Segoe UI Semibold" panose="020B0702040204020203" pitchFamily="34" charset="0"/>
                <a:ea typeface="+mn-ea"/>
                <a:cs typeface="Segoe UI Semibold" panose="020B0702040204020203" pitchFamily="34" charset="0"/>
              </a:rPr>
              <a:t>API fundamentals</a:t>
            </a:r>
          </a:p>
        </p:txBody>
      </p:sp>
      <p:sp>
        <p:nvSpPr>
          <p:cNvPr id="115" name="TextBox 114">
            <a:extLst>
              <a:ext uri="{FF2B5EF4-FFF2-40B4-BE49-F238E27FC236}">
                <a16:creationId xmlns:a16="http://schemas.microsoft.com/office/drawing/2014/main" id="{62A740B6-F7FA-4835-8A67-3182E4426CC0}"/>
              </a:ext>
            </a:extLst>
          </p:cNvPr>
          <p:cNvSpPr txBox="1"/>
          <p:nvPr/>
        </p:nvSpPr>
        <p:spPr>
          <a:xfrm>
            <a:off x="6576847" y="5048770"/>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Integration with API management</a:t>
            </a:r>
          </a:p>
        </p:txBody>
      </p:sp>
      <p:sp>
        <p:nvSpPr>
          <p:cNvPr id="180" name="TextBox 179">
            <a:extLst>
              <a:ext uri="{FF2B5EF4-FFF2-40B4-BE49-F238E27FC236}">
                <a16:creationId xmlns:a16="http://schemas.microsoft.com/office/drawing/2014/main" id="{55A9B7A4-5402-4BA7-8623-2F0AF98A23DB}"/>
              </a:ext>
            </a:extLst>
          </p:cNvPr>
          <p:cNvSpPr txBox="1"/>
          <p:nvPr/>
        </p:nvSpPr>
        <p:spPr>
          <a:xfrm>
            <a:off x="6915902" y="1431079"/>
            <a:ext cx="947131" cy="360291"/>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Swagger </a:t>
            </a:r>
          </a:p>
          <a:p>
            <a:pPr defTabSz="895665">
              <a:defRPr/>
            </a:pPr>
            <a:r>
              <a:rPr lang="en-US" sz="980" dirty="0">
                <a:latin typeface="Segoe UI"/>
              </a:rPr>
              <a:t>API Metadata</a:t>
            </a:r>
          </a:p>
        </p:txBody>
      </p:sp>
      <p:sp>
        <p:nvSpPr>
          <p:cNvPr id="181" name="TextBox 180">
            <a:extLst>
              <a:ext uri="{FF2B5EF4-FFF2-40B4-BE49-F238E27FC236}">
                <a16:creationId xmlns:a16="http://schemas.microsoft.com/office/drawing/2014/main" id="{715E1152-17F1-45CE-9FBE-8FEE01A5B868}"/>
              </a:ext>
            </a:extLst>
          </p:cNvPr>
          <p:cNvSpPr txBox="1"/>
          <p:nvPr/>
        </p:nvSpPr>
        <p:spPr>
          <a:xfrm>
            <a:off x="8165379" y="1566855"/>
            <a:ext cx="1186375"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CORS enablement</a:t>
            </a:r>
          </a:p>
        </p:txBody>
      </p:sp>
      <p:sp>
        <p:nvSpPr>
          <p:cNvPr id="182" name="Freeform 13">
            <a:extLst>
              <a:ext uri="{FF2B5EF4-FFF2-40B4-BE49-F238E27FC236}">
                <a16:creationId xmlns:a16="http://schemas.microsoft.com/office/drawing/2014/main" id="{2758EF10-439B-4C1C-B10F-B1C4693621D4}"/>
              </a:ext>
            </a:extLst>
          </p:cNvPr>
          <p:cNvSpPr>
            <a:spLocks noEditPoints="1"/>
          </p:cNvSpPr>
          <p:nvPr/>
        </p:nvSpPr>
        <p:spPr bwMode="auto">
          <a:xfrm>
            <a:off x="8380661" y="935447"/>
            <a:ext cx="755811" cy="55355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ysClr val="windowText" lastClr="000000"/>
              </a:solidFill>
              <a:latin typeface="Segoe UI"/>
            </a:endParaRPr>
          </a:p>
        </p:txBody>
      </p:sp>
      <p:sp>
        <p:nvSpPr>
          <p:cNvPr id="183" name="Freeform 5">
            <a:extLst>
              <a:ext uri="{FF2B5EF4-FFF2-40B4-BE49-F238E27FC236}">
                <a16:creationId xmlns:a16="http://schemas.microsoft.com/office/drawing/2014/main" id="{357A7F31-E930-453B-BDBA-1F763676188F}"/>
              </a:ext>
            </a:extLst>
          </p:cNvPr>
          <p:cNvSpPr>
            <a:spLocks noChangeAspect="1" noEditPoints="1"/>
          </p:cNvSpPr>
          <p:nvPr/>
        </p:nvSpPr>
        <p:spPr bwMode="auto">
          <a:xfrm>
            <a:off x="6983150" y="974768"/>
            <a:ext cx="771134" cy="439401"/>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ysClr val="windowText" lastClr="000000"/>
              </a:solidFill>
              <a:latin typeface="Segoe UI"/>
            </a:endParaRPr>
          </a:p>
        </p:txBody>
      </p:sp>
      <p:sp>
        <p:nvSpPr>
          <p:cNvPr id="184" name="TextBox 183">
            <a:extLst>
              <a:ext uri="{FF2B5EF4-FFF2-40B4-BE49-F238E27FC236}">
                <a16:creationId xmlns:a16="http://schemas.microsoft.com/office/drawing/2014/main" id="{D64D5E31-7F88-4082-BAAE-F8ED14599DD0}"/>
              </a:ext>
            </a:extLst>
          </p:cNvPr>
          <p:cNvSpPr txBox="1"/>
          <p:nvPr/>
        </p:nvSpPr>
        <p:spPr>
          <a:xfrm>
            <a:off x="6896890" y="3030298"/>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err="1">
                <a:latin typeface="Segoe UI"/>
              </a:rPr>
              <a:t>EasyAuth</a:t>
            </a:r>
            <a:endParaRPr lang="en-US" sz="980" dirty="0">
              <a:latin typeface="Segoe UI"/>
            </a:endParaRPr>
          </a:p>
        </p:txBody>
      </p:sp>
      <p:sp>
        <p:nvSpPr>
          <p:cNvPr id="185" name="Freeform 9">
            <a:extLst>
              <a:ext uri="{FF2B5EF4-FFF2-40B4-BE49-F238E27FC236}">
                <a16:creationId xmlns:a16="http://schemas.microsoft.com/office/drawing/2014/main" id="{9A92A484-5EFC-4F47-A17B-19054A27C59E}"/>
              </a:ext>
            </a:extLst>
          </p:cNvPr>
          <p:cNvSpPr>
            <a:spLocks noChangeAspect="1" noEditPoints="1"/>
          </p:cNvSpPr>
          <p:nvPr/>
        </p:nvSpPr>
        <p:spPr bwMode="auto">
          <a:xfrm>
            <a:off x="6983781" y="2510794"/>
            <a:ext cx="773347" cy="456556"/>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ysClr val="windowText" lastClr="000000"/>
              </a:solidFill>
              <a:latin typeface="Segoe UI"/>
            </a:endParaRPr>
          </a:p>
        </p:txBody>
      </p:sp>
      <p:pic>
        <p:nvPicPr>
          <p:cNvPr id="186" name="Picture 185">
            <a:extLst>
              <a:ext uri="{FF2B5EF4-FFF2-40B4-BE49-F238E27FC236}">
                <a16:creationId xmlns:a16="http://schemas.microsoft.com/office/drawing/2014/main" id="{C949319C-42BB-4FE7-8EBF-3B24E353B39A}"/>
              </a:ext>
            </a:extLst>
          </p:cNvPr>
          <p:cNvPicPr>
            <a:picLocks noChangeAspect="1"/>
          </p:cNvPicPr>
          <p:nvPr/>
        </p:nvPicPr>
        <p:blipFill>
          <a:blip r:embed="rId6"/>
          <a:stretch>
            <a:fillRect/>
          </a:stretch>
        </p:blipFill>
        <p:spPr>
          <a:xfrm>
            <a:off x="8513214" y="2484172"/>
            <a:ext cx="516624" cy="548912"/>
          </a:xfrm>
          <a:prstGeom prst="rect">
            <a:avLst/>
          </a:prstGeom>
        </p:spPr>
      </p:pic>
      <p:sp>
        <p:nvSpPr>
          <p:cNvPr id="187" name="TextBox 186">
            <a:extLst>
              <a:ext uri="{FF2B5EF4-FFF2-40B4-BE49-F238E27FC236}">
                <a16:creationId xmlns:a16="http://schemas.microsoft.com/office/drawing/2014/main" id="{9DEB3912-EB07-492F-89A9-55F97E3B7719}"/>
              </a:ext>
            </a:extLst>
          </p:cNvPr>
          <p:cNvSpPr txBox="1"/>
          <p:nvPr/>
        </p:nvSpPr>
        <p:spPr>
          <a:xfrm>
            <a:off x="8263585" y="3024046"/>
            <a:ext cx="1078228" cy="360291"/>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Service Principle Authentication</a:t>
            </a:r>
          </a:p>
        </p:txBody>
      </p:sp>
      <p:sp>
        <p:nvSpPr>
          <p:cNvPr id="189" name="TextBox 188">
            <a:extLst>
              <a:ext uri="{FF2B5EF4-FFF2-40B4-BE49-F238E27FC236}">
                <a16:creationId xmlns:a16="http://schemas.microsoft.com/office/drawing/2014/main" id="{B8D230AA-9030-41EF-B7C0-249CB8E5BA83}"/>
              </a:ext>
            </a:extLst>
          </p:cNvPr>
          <p:cNvSpPr txBox="1"/>
          <p:nvPr/>
        </p:nvSpPr>
        <p:spPr>
          <a:xfrm>
            <a:off x="8234445" y="4692674"/>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Logic Apps</a:t>
            </a:r>
          </a:p>
        </p:txBody>
      </p:sp>
      <p:sp>
        <p:nvSpPr>
          <p:cNvPr id="190" name="TextBox 189">
            <a:extLst>
              <a:ext uri="{FF2B5EF4-FFF2-40B4-BE49-F238E27FC236}">
                <a16:creationId xmlns:a16="http://schemas.microsoft.com/office/drawing/2014/main" id="{2A10D7B3-26EA-48A7-84D9-292199F4D6F5}"/>
              </a:ext>
            </a:extLst>
          </p:cNvPr>
          <p:cNvSpPr txBox="1"/>
          <p:nvPr/>
        </p:nvSpPr>
        <p:spPr>
          <a:xfrm>
            <a:off x="6682456" y="4692674"/>
            <a:ext cx="1478258"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Client SDK Generation</a:t>
            </a:r>
          </a:p>
        </p:txBody>
      </p:sp>
      <p:pic>
        <p:nvPicPr>
          <p:cNvPr id="191" name="Picture 190">
            <a:extLst>
              <a:ext uri="{FF2B5EF4-FFF2-40B4-BE49-F238E27FC236}">
                <a16:creationId xmlns:a16="http://schemas.microsoft.com/office/drawing/2014/main" id="{05118B6D-D491-437E-A53E-ED8D0239CC90}"/>
              </a:ext>
            </a:extLst>
          </p:cNvPr>
          <p:cNvPicPr>
            <a:picLocks noChangeAspect="1"/>
          </p:cNvPicPr>
          <p:nvPr/>
        </p:nvPicPr>
        <p:blipFill>
          <a:blip r:embed="rId7">
            <a:biLevel thresh="25000"/>
          </a:blip>
          <a:stretch>
            <a:fillRect/>
          </a:stretch>
        </p:blipFill>
        <p:spPr>
          <a:xfrm>
            <a:off x="7104081" y="4018806"/>
            <a:ext cx="539184" cy="595887"/>
          </a:xfrm>
          <a:prstGeom prst="rect">
            <a:avLst/>
          </a:prstGeom>
        </p:spPr>
      </p:pic>
      <p:sp>
        <p:nvSpPr>
          <p:cNvPr id="192" name="TextBox 191">
            <a:extLst>
              <a:ext uri="{FF2B5EF4-FFF2-40B4-BE49-F238E27FC236}">
                <a16:creationId xmlns:a16="http://schemas.microsoft.com/office/drawing/2014/main" id="{D28F5DD4-D5C7-4838-8B7D-BD36B510ECFF}"/>
              </a:ext>
            </a:extLst>
          </p:cNvPr>
          <p:cNvSpPr txBox="1"/>
          <p:nvPr/>
        </p:nvSpPr>
        <p:spPr>
          <a:xfrm>
            <a:off x="9422801" y="4703026"/>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Power Apps</a:t>
            </a:r>
          </a:p>
        </p:txBody>
      </p:sp>
      <p:sp>
        <p:nvSpPr>
          <p:cNvPr id="193" name="TextBox 192">
            <a:extLst>
              <a:ext uri="{FF2B5EF4-FFF2-40B4-BE49-F238E27FC236}">
                <a16:creationId xmlns:a16="http://schemas.microsoft.com/office/drawing/2014/main" id="{93A7C4AA-ACC4-44E6-B17A-4AB16A98204C}"/>
              </a:ext>
            </a:extLst>
          </p:cNvPr>
          <p:cNvSpPr txBox="1"/>
          <p:nvPr/>
        </p:nvSpPr>
        <p:spPr>
          <a:xfrm>
            <a:off x="10611157" y="4692658"/>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Flows</a:t>
            </a:r>
          </a:p>
        </p:txBody>
      </p:sp>
      <p:grpSp>
        <p:nvGrpSpPr>
          <p:cNvPr id="194" name="Group 193">
            <a:extLst>
              <a:ext uri="{FF2B5EF4-FFF2-40B4-BE49-F238E27FC236}">
                <a16:creationId xmlns:a16="http://schemas.microsoft.com/office/drawing/2014/main" id="{10AD825F-30DB-487F-AC1A-547A1660B469}"/>
              </a:ext>
            </a:extLst>
          </p:cNvPr>
          <p:cNvGrpSpPr/>
          <p:nvPr/>
        </p:nvGrpSpPr>
        <p:grpSpPr>
          <a:xfrm>
            <a:off x="10741457" y="4079324"/>
            <a:ext cx="686528" cy="513883"/>
            <a:chOff x="7631124" y="636711"/>
            <a:chExt cx="1704607" cy="1275922"/>
          </a:xfrm>
        </p:grpSpPr>
        <p:sp>
          <p:nvSpPr>
            <p:cNvPr id="195" name="Shape 360">
              <a:extLst>
                <a:ext uri="{FF2B5EF4-FFF2-40B4-BE49-F238E27FC236}">
                  <a16:creationId xmlns:a16="http://schemas.microsoft.com/office/drawing/2014/main" id="{52590915-93CA-4039-BA0B-F871680FB431}"/>
                </a:ext>
              </a:extLst>
            </p:cNvPr>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896386">
                <a:defRPr/>
              </a:pPr>
              <a:endParaRPr lang="en-US" sz="1765">
                <a:solidFill>
                  <a:srgbClr val="000000"/>
                </a:solidFill>
                <a:latin typeface="Segoe UI"/>
              </a:endParaRPr>
            </a:p>
          </p:txBody>
        </p:sp>
        <p:sp>
          <p:nvSpPr>
            <p:cNvPr id="196" name="Shape 361">
              <a:extLst>
                <a:ext uri="{FF2B5EF4-FFF2-40B4-BE49-F238E27FC236}">
                  <a16:creationId xmlns:a16="http://schemas.microsoft.com/office/drawing/2014/main" id="{B47B156E-8BD6-48D7-8938-92BA4BC3ED3B}"/>
                </a:ext>
              </a:extLst>
            </p:cNvPr>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896386">
                <a:defRPr/>
              </a:pPr>
              <a:endParaRPr lang="en-US" sz="1765">
                <a:solidFill>
                  <a:srgbClr val="000000"/>
                </a:solidFill>
                <a:latin typeface="Segoe UI"/>
              </a:endParaRPr>
            </a:p>
          </p:txBody>
        </p:sp>
        <p:sp>
          <p:nvSpPr>
            <p:cNvPr id="197" name="Shape 362">
              <a:extLst>
                <a:ext uri="{FF2B5EF4-FFF2-40B4-BE49-F238E27FC236}">
                  <a16:creationId xmlns:a16="http://schemas.microsoft.com/office/drawing/2014/main" id="{2BECE0AC-DCDC-4B36-AEC5-B8BE8F61A8E1}"/>
                </a:ext>
              </a:extLst>
            </p:cNvPr>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896386">
                <a:defRPr/>
              </a:pPr>
              <a:endParaRPr lang="en-US" sz="1765">
                <a:solidFill>
                  <a:srgbClr val="000000"/>
                </a:solidFill>
                <a:latin typeface="Segoe UI"/>
              </a:endParaRPr>
            </a:p>
          </p:txBody>
        </p:sp>
      </p:grpSp>
      <p:grpSp>
        <p:nvGrpSpPr>
          <p:cNvPr id="198" name="Group 197">
            <a:extLst>
              <a:ext uri="{FF2B5EF4-FFF2-40B4-BE49-F238E27FC236}">
                <a16:creationId xmlns:a16="http://schemas.microsoft.com/office/drawing/2014/main" id="{AA3E3937-1776-45A6-8CC8-5B9875BC7457}"/>
              </a:ext>
            </a:extLst>
          </p:cNvPr>
          <p:cNvGrpSpPr/>
          <p:nvPr/>
        </p:nvGrpSpPr>
        <p:grpSpPr>
          <a:xfrm>
            <a:off x="9544354" y="4091295"/>
            <a:ext cx="722628" cy="543139"/>
            <a:chOff x="7615670" y="628359"/>
            <a:chExt cx="1714437" cy="1288541"/>
          </a:xfrm>
        </p:grpSpPr>
        <p:sp>
          <p:nvSpPr>
            <p:cNvPr id="199" name="Shape 290">
              <a:extLst>
                <a:ext uri="{FF2B5EF4-FFF2-40B4-BE49-F238E27FC236}">
                  <a16:creationId xmlns:a16="http://schemas.microsoft.com/office/drawing/2014/main" id="{F63D4806-0A5B-41A5-9C79-B4F29F9917B8}"/>
                </a:ext>
              </a:extLst>
            </p:cNvPr>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896386">
                <a:defRPr/>
              </a:pPr>
              <a:endParaRPr lang="en-US" sz="1765">
                <a:solidFill>
                  <a:srgbClr val="000000"/>
                </a:solidFill>
                <a:latin typeface="Segoe UI"/>
              </a:endParaRPr>
            </a:p>
          </p:txBody>
        </p:sp>
        <p:sp>
          <p:nvSpPr>
            <p:cNvPr id="200" name="Shape 291">
              <a:extLst>
                <a:ext uri="{FF2B5EF4-FFF2-40B4-BE49-F238E27FC236}">
                  <a16:creationId xmlns:a16="http://schemas.microsoft.com/office/drawing/2014/main" id="{7A9E3716-21B7-4BE1-995E-3551CBB6AEA5}"/>
                </a:ext>
              </a:extLst>
            </p:cNvPr>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896386">
                <a:defRPr/>
              </a:pPr>
              <a:endParaRPr lang="en-US" sz="1765">
                <a:solidFill>
                  <a:srgbClr val="000000"/>
                </a:solidFill>
                <a:latin typeface="Segoe UI"/>
              </a:endParaRPr>
            </a:p>
          </p:txBody>
        </p:sp>
        <p:sp>
          <p:nvSpPr>
            <p:cNvPr id="201" name="Shape 292">
              <a:extLst>
                <a:ext uri="{FF2B5EF4-FFF2-40B4-BE49-F238E27FC236}">
                  <a16:creationId xmlns:a16="http://schemas.microsoft.com/office/drawing/2014/main" id="{9CC09E0B-DF9B-418F-A702-8ACEDD4B98F8}"/>
                </a:ext>
              </a:extLst>
            </p:cNvPr>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896386">
                <a:defRPr/>
              </a:pPr>
              <a:endParaRPr lang="en-US" sz="1765">
                <a:solidFill>
                  <a:srgbClr val="000000"/>
                </a:solidFill>
                <a:latin typeface="Segoe UI"/>
              </a:endParaRPr>
            </a:p>
          </p:txBody>
        </p:sp>
        <p:sp>
          <p:nvSpPr>
            <p:cNvPr id="202" name="Shape 293">
              <a:extLst>
                <a:ext uri="{FF2B5EF4-FFF2-40B4-BE49-F238E27FC236}">
                  <a16:creationId xmlns:a16="http://schemas.microsoft.com/office/drawing/2014/main" id="{CC1AD89A-5430-4C65-966C-3EBAC1DA5AB2}"/>
                </a:ext>
              </a:extLst>
            </p:cNvPr>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896386">
                <a:defRPr/>
              </a:pPr>
              <a:endParaRPr lang="en-US" sz="1765">
                <a:solidFill>
                  <a:srgbClr val="000000"/>
                </a:solidFill>
                <a:latin typeface="Segoe UI"/>
              </a:endParaRPr>
            </a:p>
          </p:txBody>
        </p:sp>
        <p:sp>
          <p:nvSpPr>
            <p:cNvPr id="203" name="Shape 294">
              <a:extLst>
                <a:ext uri="{FF2B5EF4-FFF2-40B4-BE49-F238E27FC236}">
                  <a16:creationId xmlns:a16="http://schemas.microsoft.com/office/drawing/2014/main" id="{85DD9563-8E12-43C3-A6B1-F66463782459}"/>
                </a:ext>
              </a:extLst>
            </p:cNvPr>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896386">
                <a:defRPr/>
              </a:pPr>
              <a:endParaRPr lang="en-US" sz="1765">
                <a:solidFill>
                  <a:srgbClr val="000000"/>
                </a:solidFill>
                <a:latin typeface="Segoe UI"/>
              </a:endParaRPr>
            </a:p>
          </p:txBody>
        </p:sp>
        <p:sp>
          <p:nvSpPr>
            <p:cNvPr id="204" name="Shape 295">
              <a:extLst>
                <a:ext uri="{FF2B5EF4-FFF2-40B4-BE49-F238E27FC236}">
                  <a16:creationId xmlns:a16="http://schemas.microsoft.com/office/drawing/2014/main" id="{E5E6D037-EBF2-4A05-99B1-42C981565A73}"/>
                </a:ext>
              </a:extLst>
            </p:cNvPr>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896386">
                <a:defRPr/>
              </a:pPr>
              <a:endParaRPr lang="en-US" sz="1765">
                <a:solidFill>
                  <a:srgbClr val="000000"/>
                </a:solidFill>
                <a:latin typeface="Segoe UI"/>
              </a:endParaRPr>
            </a:p>
          </p:txBody>
        </p:sp>
      </p:grpSp>
      <p:pic>
        <p:nvPicPr>
          <p:cNvPr id="205" name="Picture 204">
            <a:extLst>
              <a:ext uri="{FF2B5EF4-FFF2-40B4-BE49-F238E27FC236}">
                <a16:creationId xmlns:a16="http://schemas.microsoft.com/office/drawing/2014/main" id="{6B0E92A6-D8E1-4F8B-B4AF-8AF6DFCF6BDB}"/>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706606" y="5540698"/>
            <a:ext cx="769275" cy="769275"/>
          </a:xfrm>
          <a:prstGeom prst="rect">
            <a:avLst/>
          </a:prstGeom>
        </p:spPr>
      </p:pic>
      <p:pic>
        <p:nvPicPr>
          <p:cNvPr id="206" name="Picture 205">
            <a:extLst>
              <a:ext uri="{FF2B5EF4-FFF2-40B4-BE49-F238E27FC236}">
                <a16:creationId xmlns:a16="http://schemas.microsoft.com/office/drawing/2014/main" id="{B3A60FE8-C5B3-41C9-B6AE-6423436FC8A3}"/>
              </a:ext>
            </a:extLst>
          </p:cNvPr>
          <p:cNvPicPr>
            <a:picLocks noChangeAspect="1"/>
          </p:cNvPicPr>
          <p:nvPr/>
        </p:nvPicPr>
        <p:blipFill>
          <a:blip r:embed="rId4"/>
          <a:stretch>
            <a:fillRect/>
          </a:stretch>
        </p:blipFill>
        <p:spPr>
          <a:xfrm>
            <a:off x="6970502" y="5605462"/>
            <a:ext cx="727597" cy="686924"/>
          </a:xfrm>
          <a:prstGeom prst="flowChartOffpageConnector">
            <a:avLst/>
          </a:prstGeom>
          <a:noFill/>
        </p:spPr>
      </p:pic>
      <p:sp>
        <p:nvSpPr>
          <p:cNvPr id="207" name="Right Arrow 134">
            <a:extLst>
              <a:ext uri="{FF2B5EF4-FFF2-40B4-BE49-F238E27FC236}">
                <a16:creationId xmlns:a16="http://schemas.microsoft.com/office/drawing/2014/main" id="{F0155B57-B0A4-49C2-B677-2A571D7D3089}"/>
              </a:ext>
            </a:extLst>
          </p:cNvPr>
          <p:cNvSpPr/>
          <p:nvPr/>
        </p:nvSpPr>
        <p:spPr bwMode="auto">
          <a:xfrm>
            <a:off x="8033576" y="5650400"/>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algn="ctr" defTabSz="878104" fontAlgn="base">
              <a:lnSpc>
                <a:spcPct val="90000"/>
              </a:lnSpc>
              <a:spcBef>
                <a:spcPct val="0"/>
              </a:spcBef>
              <a:spcAft>
                <a:spcPct val="0"/>
              </a:spcAft>
              <a:defRPr/>
            </a:pPr>
            <a:endParaRPr lang="en-US" sz="226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ight Arrow 135">
            <a:extLst>
              <a:ext uri="{FF2B5EF4-FFF2-40B4-BE49-F238E27FC236}">
                <a16:creationId xmlns:a16="http://schemas.microsoft.com/office/drawing/2014/main" id="{7D55D34A-6E09-453D-B2A5-620130F0E260}"/>
              </a:ext>
            </a:extLst>
          </p:cNvPr>
          <p:cNvSpPr/>
          <p:nvPr/>
        </p:nvSpPr>
        <p:spPr bwMode="auto">
          <a:xfrm rot="10800000">
            <a:off x="7989922" y="5942360"/>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algn="ctr" defTabSz="878104" fontAlgn="base">
              <a:lnSpc>
                <a:spcPct val="90000"/>
              </a:lnSpc>
              <a:spcBef>
                <a:spcPct val="0"/>
              </a:spcBef>
              <a:spcAft>
                <a:spcPct val="0"/>
              </a:spcAft>
              <a:defRPr/>
            </a:pPr>
            <a:endParaRPr lang="en-US" sz="226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a:extLst>
              <a:ext uri="{FF2B5EF4-FFF2-40B4-BE49-F238E27FC236}">
                <a16:creationId xmlns:a16="http://schemas.microsoft.com/office/drawing/2014/main" id="{64CA9877-24CE-449E-A35D-32F54078E364}"/>
              </a:ext>
            </a:extLst>
          </p:cNvPr>
          <p:cNvPicPr>
            <a:picLocks noChangeAspect="1"/>
          </p:cNvPicPr>
          <p:nvPr/>
        </p:nvPicPr>
        <p:blipFill>
          <a:blip r:embed="rId9"/>
          <a:stretch>
            <a:fillRect/>
          </a:stretch>
        </p:blipFill>
        <p:spPr>
          <a:xfrm>
            <a:off x="448212" y="1880335"/>
            <a:ext cx="3097331" cy="3097331"/>
          </a:xfrm>
          <a:prstGeom prst="rect">
            <a:avLst/>
          </a:prstGeom>
        </p:spPr>
      </p:pic>
      <p:grpSp>
        <p:nvGrpSpPr>
          <p:cNvPr id="53" name="Group 52">
            <a:extLst>
              <a:ext uri="{FF2B5EF4-FFF2-40B4-BE49-F238E27FC236}">
                <a16:creationId xmlns:a16="http://schemas.microsoft.com/office/drawing/2014/main" id="{3345AB54-93A0-4A92-A71E-62CE9FA53322}"/>
              </a:ext>
            </a:extLst>
          </p:cNvPr>
          <p:cNvGrpSpPr/>
          <p:nvPr/>
        </p:nvGrpSpPr>
        <p:grpSpPr>
          <a:xfrm>
            <a:off x="8393161" y="4134054"/>
            <a:ext cx="683990" cy="411774"/>
            <a:chOff x="7712710" y="2866532"/>
            <a:chExt cx="900970" cy="493385"/>
          </a:xfrm>
        </p:grpSpPr>
        <p:sp>
          <p:nvSpPr>
            <p:cNvPr id="55" name="Rectangle 54">
              <a:extLst>
                <a:ext uri="{FF2B5EF4-FFF2-40B4-BE49-F238E27FC236}">
                  <a16:creationId xmlns:a16="http://schemas.microsoft.com/office/drawing/2014/main" id="{DEDEC720-1A7F-4626-AD8A-038DFB64696D}"/>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b="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41E3973A-8B2D-4B04-9C5A-35984B11D26D}"/>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b="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78EB48E0-FA25-4FB6-9A46-456D03FADEC5}"/>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b="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Left Brace 57">
              <a:extLst>
                <a:ext uri="{FF2B5EF4-FFF2-40B4-BE49-F238E27FC236}">
                  <a16:creationId xmlns:a16="http://schemas.microsoft.com/office/drawing/2014/main" id="{506718C2-8419-43C6-8CF9-88D761C5E598}"/>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42">
                <a:defRPr/>
              </a:pPr>
              <a:endParaRPr lang="en-US" b="1">
                <a:solidFill>
                  <a:srgbClr val="505050"/>
                </a:solidFill>
                <a:latin typeface="Segoe UI"/>
              </a:endParaRPr>
            </a:p>
          </p:txBody>
        </p:sp>
        <p:sp>
          <p:nvSpPr>
            <p:cNvPr id="59" name="Left Brace 58">
              <a:extLst>
                <a:ext uri="{FF2B5EF4-FFF2-40B4-BE49-F238E27FC236}">
                  <a16:creationId xmlns:a16="http://schemas.microsoft.com/office/drawing/2014/main" id="{4C283816-468F-496E-883A-774839C89AA4}"/>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42">
                <a:defRPr/>
              </a:pPr>
              <a:endParaRPr lang="en-US" b="1">
                <a:solidFill>
                  <a:srgbClr val="505050"/>
                </a:solidFill>
                <a:latin typeface="Segoe UI"/>
              </a:endParaRPr>
            </a:p>
          </p:txBody>
        </p:sp>
        <p:sp>
          <p:nvSpPr>
            <p:cNvPr id="60" name="Left Brace 59">
              <a:extLst>
                <a:ext uri="{FF2B5EF4-FFF2-40B4-BE49-F238E27FC236}">
                  <a16:creationId xmlns:a16="http://schemas.microsoft.com/office/drawing/2014/main" id="{1DDDEE5B-0BC6-4895-A12A-944ED222CBB4}"/>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42">
                <a:defRPr/>
              </a:pPr>
              <a:endParaRPr lang="en-US" b="1">
                <a:solidFill>
                  <a:srgbClr val="505050"/>
                </a:solidFill>
                <a:latin typeface="Segoe UI"/>
              </a:endParaRPr>
            </a:p>
          </p:txBody>
        </p:sp>
      </p:grpSp>
    </p:spTree>
    <p:extLst>
      <p:ext uri="{BB962C8B-B14F-4D97-AF65-F5344CB8AC3E}">
        <p14:creationId xmlns:p14="http://schemas.microsoft.com/office/powerpoint/2010/main" val="6392845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CA94D97-4F07-48E2-B0EA-3A059FE62B7F}"/>
              </a:ext>
            </a:extLst>
          </p:cNvPr>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algn="ctr" defTabSz="895520"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183" name="Rectangle 182">
            <a:extLst>
              <a:ext uri="{FF2B5EF4-FFF2-40B4-BE49-F238E27FC236}">
                <a16:creationId xmlns:a16="http://schemas.microsoft.com/office/drawing/2014/main" id="{D4816B85-F0B1-4E65-8932-26B9C88D6FE9}"/>
              </a:ext>
            </a:extLst>
          </p:cNvPr>
          <p:cNvSpPr/>
          <p:nvPr/>
        </p:nvSpPr>
        <p:spPr>
          <a:xfrm>
            <a:off x="431462" y="5056873"/>
            <a:ext cx="3118969" cy="680328"/>
          </a:xfrm>
          <a:prstGeom prst="rect">
            <a:avLst/>
          </a:prstGeom>
        </p:spPr>
        <p:txBody>
          <a:bodyPr wrap="square">
            <a:spAutoFit/>
          </a:bodyPr>
          <a:lstStyle/>
          <a:p>
            <a:pPr algn="ctr" defTabSz="896215">
              <a:defRPr/>
            </a:pPr>
            <a:r>
              <a:rPr lang="en-US" sz="3844"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844" kern="0" dirty="0">
              <a:gradFill>
                <a:gsLst>
                  <a:gs pos="0">
                    <a:srgbClr val="000000"/>
                  </a:gs>
                  <a:gs pos="100000">
                    <a:srgbClr val="000000"/>
                  </a:gs>
                </a:gsLst>
                <a:lin ang="5400000" scaled="1"/>
              </a:gradFill>
              <a:latin typeface="Segoe UI"/>
            </a:endParaRPr>
          </a:p>
        </p:txBody>
      </p:sp>
      <p:sp>
        <p:nvSpPr>
          <p:cNvPr id="91" name="Rectangle 90">
            <a:extLst>
              <a:ext uri="{FF2B5EF4-FFF2-40B4-BE49-F238E27FC236}">
                <a16:creationId xmlns:a16="http://schemas.microsoft.com/office/drawing/2014/main" id="{23388E9A-AD59-46E5-9E17-42A8B37FFE14}"/>
              </a:ext>
            </a:extLst>
          </p:cNvPr>
          <p:cNvSpPr/>
          <p:nvPr/>
        </p:nvSpPr>
        <p:spPr bwMode="auto">
          <a:xfrm>
            <a:off x="4169657" y="25679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pPr>
            <a:endParaRPr lang="en-US" sz="2262" kern="0">
              <a:solidFill>
                <a:srgbClr val="FFFFFF"/>
              </a:solidFill>
              <a:latin typeface="Segoe UI Light"/>
              <a:cs typeface="Segoe UI" pitchFamily="34" charset="0"/>
            </a:endParaRPr>
          </a:p>
        </p:txBody>
      </p:sp>
      <p:sp>
        <p:nvSpPr>
          <p:cNvPr id="92" name="Rectangle 91">
            <a:extLst>
              <a:ext uri="{FF2B5EF4-FFF2-40B4-BE49-F238E27FC236}">
                <a16:creationId xmlns:a16="http://schemas.microsoft.com/office/drawing/2014/main" id="{1ADB2ACF-F7BA-4E4D-9A12-10D95D66525C}"/>
              </a:ext>
            </a:extLst>
          </p:cNvPr>
          <p:cNvSpPr/>
          <p:nvPr/>
        </p:nvSpPr>
        <p:spPr bwMode="auto">
          <a:xfrm>
            <a:off x="4155892" y="2438745"/>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262" kern="0">
              <a:solidFill>
                <a:srgbClr val="FFFFFF"/>
              </a:solidFill>
              <a:latin typeface="Segoe UI Light"/>
              <a:cs typeface="Segoe UI" pitchFamily="34" charset="0"/>
            </a:endParaRPr>
          </a:p>
        </p:txBody>
      </p:sp>
      <p:sp>
        <p:nvSpPr>
          <p:cNvPr id="93" name="Rectangle 92">
            <a:extLst>
              <a:ext uri="{FF2B5EF4-FFF2-40B4-BE49-F238E27FC236}">
                <a16:creationId xmlns:a16="http://schemas.microsoft.com/office/drawing/2014/main" id="{8FFC1994-1EE5-463C-8BA2-05E67B2BF31C}"/>
              </a:ext>
            </a:extLst>
          </p:cNvPr>
          <p:cNvSpPr/>
          <p:nvPr/>
        </p:nvSpPr>
        <p:spPr bwMode="auto">
          <a:xfrm>
            <a:off x="4155892" y="3529722"/>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pPr>
            <a:endParaRPr lang="en-US" sz="2262" kern="0">
              <a:solidFill>
                <a:srgbClr val="FFFFFF"/>
              </a:solidFill>
              <a:latin typeface="Segoe UI Light"/>
              <a:cs typeface="Segoe UI" pitchFamily="34" charset="0"/>
            </a:endParaRPr>
          </a:p>
        </p:txBody>
      </p:sp>
      <p:sp>
        <p:nvSpPr>
          <p:cNvPr id="94" name="Rectangle 93">
            <a:extLst>
              <a:ext uri="{FF2B5EF4-FFF2-40B4-BE49-F238E27FC236}">
                <a16:creationId xmlns:a16="http://schemas.microsoft.com/office/drawing/2014/main" id="{BF5BCEBD-9DAD-4A65-A319-82083CA1E712}"/>
              </a:ext>
            </a:extLst>
          </p:cNvPr>
          <p:cNvSpPr/>
          <p:nvPr/>
        </p:nvSpPr>
        <p:spPr bwMode="auto">
          <a:xfrm>
            <a:off x="4155892" y="1347769"/>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pPr>
            <a:endParaRPr lang="en-US" sz="2262" kern="0">
              <a:solidFill>
                <a:srgbClr val="FFFFFF"/>
              </a:solidFill>
              <a:latin typeface="Segoe UI Light"/>
              <a:cs typeface="Segoe UI" pitchFamily="34" charset="0"/>
            </a:endParaRPr>
          </a:p>
        </p:txBody>
      </p:sp>
      <p:sp>
        <p:nvSpPr>
          <p:cNvPr id="98" name="TextBox 97">
            <a:extLst>
              <a:ext uri="{FF2B5EF4-FFF2-40B4-BE49-F238E27FC236}">
                <a16:creationId xmlns:a16="http://schemas.microsoft.com/office/drawing/2014/main" id="{14FCFFB5-D705-4B6C-A886-230E3CAD18A2}"/>
              </a:ext>
            </a:extLst>
          </p:cNvPr>
          <p:cNvSpPr txBox="1"/>
          <p:nvPr/>
        </p:nvSpPr>
        <p:spPr>
          <a:xfrm>
            <a:off x="4968583" y="2710041"/>
            <a:ext cx="1157886"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pic>
        <p:nvPicPr>
          <p:cNvPr id="100" name="Picture 99">
            <a:extLst>
              <a:ext uri="{FF2B5EF4-FFF2-40B4-BE49-F238E27FC236}">
                <a16:creationId xmlns:a16="http://schemas.microsoft.com/office/drawing/2014/main" id="{25511D7E-F075-4E28-B97B-0F2A62243131}"/>
              </a:ext>
            </a:extLst>
          </p:cNvPr>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101" name="TextBox 100">
            <a:extLst>
              <a:ext uri="{FF2B5EF4-FFF2-40B4-BE49-F238E27FC236}">
                <a16:creationId xmlns:a16="http://schemas.microsoft.com/office/drawing/2014/main" id="{2644A0BC-0A76-422A-9B39-951C964044F1}"/>
              </a:ext>
            </a:extLst>
          </p:cNvPr>
          <p:cNvSpPr txBox="1"/>
          <p:nvPr/>
        </p:nvSpPr>
        <p:spPr>
          <a:xfrm>
            <a:off x="4968583" y="1510443"/>
            <a:ext cx="1608723" cy="718231"/>
          </a:xfrm>
          <a:prstGeom prst="rect">
            <a:avLst/>
          </a:prstGeom>
          <a:noFill/>
        </p:spPr>
        <p:txBody>
          <a:bodyPr wrap="none" lIns="175711" tIns="140568" rIns="175711" bIns="140568" rtlCol="0">
            <a:spAutoFit/>
          </a:bodyPr>
          <a:lstStyle/>
          <a:p>
            <a:pPr defTabSz="878559">
              <a:lnSpc>
                <a:spcPct val="90000"/>
              </a:lnSpc>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 </a:t>
            </a:r>
          </a:p>
          <a:p>
            <a:pPr defTabSz="878559">
              <a:lnSpc>
                <a:spcPct val="90000"/>
              </a:lnSpc>
              <a:defRPr/>
            </a:pPr>
            <a:r>
              <a:rPr lang="en-US" sz="1568" kern="0" spc="-29"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for containers*</a:t>
            </a:r>
          </a:p>
        </p:txBody>
      </p:sp>
      <p:sp>
        <p:nvSpPr>
          <p:cNvPr id="102" name="TextBox 101">
            <a:extLst>
              <a:ext uri="{FF2B5EF4-FFF2-40B4-BE49-F238E27FC236}">
                <a16:creationId xmlns:a16="http://schemas.microsoft.com/office/drawing/2014/main" id="{3D357ACD-1788-4499-87D5-D6760BF64BCF}"/>
              </a:ext>
            </a:extLst>
          </p:cNvPr>
          <p:cNvSpPr txBox="1"/>
          <p:nvPr/>
        </p:nvSpPr>
        <p:spPr>
          <a:xfrm>
            <a:off x="4968584" y="3801017"/>
            <a:ext cx="1480041"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sp>
        <p:nvSpPr>
          <p:cNvPr id="103" name="TextBox 102">
            <a:extLst>
              <a:ext uri="{FF2B5EF4-FFF2-40B4-BE49-F238E27FC236}">
                <a16:creationId xmlns:a16="http://schemas.microsoft.com/office/drawing/2014/main" id="{B8E1B346-C380-47E7-AF29-55D42E357C49}"/>
              </a:ext>
            </a:extLst>
          </p:cNvPr>
          <p:cNvSpPr txBox="1"/>
          <p:nvPr/>
        </p:nvSpPr>
        <p:spPr>
          <a:xfrm>
            <a:off x="4968583" y="530347"/>
            <a:ext cx="1272604" cy="501125"/>
          </a:xfrm>
          <a:prstGeom prst="rect">
            <a:avLst/>
          </a:prstGeom>
          <a:noFill/>
        </p:spPr>
        <p:txBody>
          <a:bodyPr wrap="none" lIns="175711" tIns="140568" rIns="175711" bIns="140568" rtlCol="0">
            <a:spAutoFit/>
          </a:bodyPr>
          <a:lstStyle/>
          <a:p>
            <a:pPr defTabSz="878559">
              <a:lnSpc>
                <a:spcPct val="90000"/>
              </a:lnSpc>
              <a:spcAft>
                <a:spcPts val="576"/>
              </a:spcAft>
              <a:defRPr/>
            </a:pPr>
            <a:r>
              <a:rPr lang="en-US" sz="1568"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pic>
        <p:nvPicPr>
          <p:cNvPr id="105" name="Picture 104">
            <a:extLst>
              <a:ext uri="{FF2B5EF4-FFF2-40B4-BE49-F238E27FC236}">
                <a16:creationId xmlns:a16="http://schemas.microsoft.com/office/drawing/2014/main" id="{C979F22C-79F4-4860-9DF5-74293E6E2B07}"/>
              </a:ext>
            </a:extLst>
          </p:cNvPr>
          <p:cNvPicPr>
            <a:picLocks noChangeAspect="1"/>
          </p:cNvPicPr>
          <p:nvPr/>
        </p:nvPicPr>
        <p:blipFill>
          <a:blip r:embed="rId4"/>
          <a:stretch>
            <a:fillRect/>
          </a:stretch>
        </p:blipFill>
        <p:spPr>
          <a:xfrm>
            <a:off x="4316247" y="2650860"/>
            <a:ext cx="656166" cy="619486"/>
          </a:xfrm>
          <a:prstGeom prst="flowChartOffpageConnector">
            <a:avLst/>
          </a:prstGeom>
          <a:noFill/>
        </p:spPr>
      </p:pic>
      <p:pic>
        <p:nvPicPr>
          <p:cNvPr id="106" name="Picture 105">
            <a:extLst>
              <a:ext uri="{FF2B5EF4-FFF2-40B4-BE49-F238E27FC236}">
                <a16:creationId xmlns:a16="http://schemas.microsoft.com/office/drawing/2014/main" id="{B5794088-B876-44A6-85F0-E26FBDBAA68A}"/>
              </a:ext>
            </a:extLst>
          </p:cNvPr>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grpSp>
        <p:nvGrpSpPr>
          <p:cNvPr id="114" name="Group 113">
            <a:extLst>
              <a:ext uri="{FF2B5EF4-FFF2-40B4-BE49-F238E27FC236}">
                <a16:creationId xmlns:a16="http://schemas.microsoft.com/office/drawing/2014/main" id="{22C6AC77-0A98-482C-B6AB-43F2061FEC1B}"/>
              </a:ext>
            </a:extLst>
          </p:cNvPr>
          <p:cNvGrpSpPr/>
          <p:nvPr/>
        </p:nvGrpSpPr>
        <p:grpSpPr>
          <a:xfrm>
            <a:off x="4322517" y="1614600"/>
            <a:ext cx="683226" cy="510055"/>
            <a:chOff x="3009901" y="1612900"/>
            <a:chExt cx="2636837" cy="1968500"/>
          </a:xfrm>
          <a:solidFill>
            <a:schemeClr val="bg1"/>
          </a:solidFill>
        </p:grpSpPr>
        <p:sp>
          <p:nvSpPr>
            <p:cNvPr id="115" name="Freeform: Shape 114">
              <a:extLst>
                <a:ext uri="{FF2B5EF4-FFF2-40B4-BE49-F238E27FC236}">
                  <a16:creationId xmlns:a16="http://schemas.microsoft.com/office/drawing/2014/main" id="{50606FE4-C675-46EA-AA84-F4C645837534}"/>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14"/>
              <a:endParaRPr lang="en-US">
                <a:solidFill>
                  <a:srgbClr val="353535"/>
                </a:solidFill>
                <a:latin typeface="Segoe UI Semilight"/>
              </a:endParaRPr>
            </a:p>
          </p:txBody>
        </p:sp>
        <p:sp>
          <p:nvSpPr>
            <p:cNvPr id="116" name="Freeform 18">
              <a:extLst>
                <a:ext uri="{FF2B5EF4-FFF2-40B4-BE49-F238E27FC236}">
                  <a16:creationId xmlns:a16="http://schemas.microsoft.com/office/drawing/2014/main" id="{63E0404F-0A46-4486-B47B-B3F9E057E3B4}"/>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sp>
        <p:nvSpPr>
          <p:cNvPr id="95" name="Rectangle 94">
            <a:extLst>
              <a:ext uri="{FF2B5EF4-FFF2-40B4-BE49-F238E27FC236}">
                <a16:creationId xmlns:a16="http://schemas.microsoft.com/office/drawing/2014/main" id="{0D96B8E0-99D3-4934-9B38-F075D6416DA4}"/>
              </a:ext>
            </a:extLst>
          </p:cNvPr>
          <p:cNvSpPr/>
          <p:nvPr/>
        </p:nvSpPr>
        <p:spPr bwMode="auto">
          <a:xfrm>
            <a:off x="6433459" y="256791"/>
            <a:ext cx="5500608" cy="6308880"/>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defTabSz="877877" fontAlgn="base">
              <a:lnSpc>
                <a:spcPct val="90000"/>
              </a:lnSpc>
              <a:spcBef>
                <a:spcPct val="0"/>
              </a:spcBef>
              <a:spcAft>
                <a:spcPct val="0"/>
              </a:spcAft>
              <a:defRPr/>
            </a:pPr>
            <a:endParaRPr lang="en-US" sz="2353" kern="0">
              <a:solidFill>
                <a:srgbClr val="FFFFFF"/>
              </a:solidFill>
              <a:latin typeface="Segoe UI Light"/>
              <a:ea typeface="Segoe UI" pitchFamily="34" charset="0"/>
              <a:cs typeface="Segoe UI" pitchFamily="34" charset="0"/>
            </a:endParaRPr>
          </a:p>
        </p:txBody>
      </p:sp>
      <p:sp>
        <p:nvSpPr>
          <p:cNvPr id="96" name="TextBox 95">
            <a:extLst>
              <a:ext uri="{FF2B5EF4-FFF2-40B4-BE49-F238E27FC236}">
                <a16:creationId xmlns:a16="http://schemas.microsoft.com/office/drawing/2014/main" id="{FBF35BD6-6690-4162-B599-D73DFBBDB657}"/>
              </a:ext>
            </a:extLst>
          </p:cNvPr>
          <p:cNvSpPr txBox="1"/>
          <p:nvPr/>
        </p:nvSpPr>
        <p:spPr>
          <a:xfrm>
            <a:off x="6576847" y="3568909"/>
            <a:ext cx="5167362" cy="1443374"/>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Push notifications</a:t>
            </a:r>
          </a:p>
        </p:txBody>
      </p:sp>
      <p:sp>
        <p:nvSpPr>
          <p:cNvPr id="97" name="TextBox 96">
            <a:extLst>
              <a:ext uri="{FF2B5EF4-FFF2-40B4-BE49-F238E27FC236}">
                <a16:creationId xmlns:a16="http://schemas.microsoft.com/office/drawing/2014/main" id="{B34856B8-0553-4F68-ACC3-740FB441AED1}"/>
              </a:ext>
            </a:extLst>
          </p:cNvPr>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User authentication</a:t>
            </a:r>
          </a:p>
        </p:txBody>
      </p:sp>
      <p:sp>
        <p:nvSpPr>
          <p:cNvPr id="99" name="TextBox 98">
            <a:extLst>
              <a:ext uri="{FF2B5EF4-FFF2-40B4-BE49-F238E27FC236}">
                <a16:creationId xmlns:a16="http://schemas.microsoft.com/office/drawing/2014/main" id="{E8419650-AEFD-44C0-AC06-BD712371A104}"/>
              </a:ext>
            </a:extLst>
          </p:cNvPr>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78559" fontAlgn="auto">
              <a:spcBef>
                <a:spcPts val="0"/>
              </a:spcBef>
              <a:spcAft>
                <a:spcPts val="576"/>
              </a:spcAft>
              <a:tabLst>
                <a:tab pos="860864" algn="l"/>
              </a:tabLst>
              <a:defRPr/>
            </a:pPr>
            <a:r>
              <a:rPr lang="en-US" sz="1568" dirty="0">
                <a:gradFill>
                  <a:gsLst>
                    <a:gs pos="0">
                      <a:srgbClr val="FFFFFF"/>
                    </a:gs>
                    <a:gs pos="100000">
                      <a:srgbClr val="FFFFFF"/>
                    </a:gs>
                  </a:gsLst>
                  <a:lin ang="5400000" scaled="1"/>
                </a:gradFill>
                <a:latin typeface="Segoe UI Semibold" panose="020B0702040204020203" pitchFamily="34" charset="0"/>
                <a:ea typeface="+mn-ea"/>
                <a:cs typeface="Segoe UI Semibold" panose="020B0702040204020203" pitchFamily="34" charset="0"/>
              </a:rPr>
              <a:t>Offline sync</a:t>
            </a:r>
          </a:p>
        </p:txBody>
      </p:sp>
      <p:sp>
        <p:nvSpPr>
          <p:cNvPr id="104" name="TextBox 103">
            <a:extLst>
              <a:ext uri="{FF2B5EF4-FFF2-40B4-BE49-F238E27FC236}">
                <a16:creationId xmlns:a16="http://schemas.microsoft.com/office/drawing/2014/main" id="{4CF99635-55EC-473E-9947-AF7DA3604882}"/>
              </a:ext>
            </a:extLst>
          </p:cNvPr>
          <p:cNvSpPr txBox="1"/>
          <p:nvPr/>
        </p:nvSpPr>
        <p:spPr>
          <a:xfrm>
            <a:off x="6576847" y="5048770"/>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878559">
              <a:spcAft>
                <a:spcPts val="576"/>
              </a:spcAft>
              <a:tabLst>
                <a:tab pos="860864" algn="l"/>
              </a:tabLst>
            </a:pPr>
            <a:r>
              <a:rPr lang="en-US" sz="1568" dirty="0"/>
              <a:t>Data connections</a:t>
            </a:r>
          </a:p>
        </p:txBody>
      </p:sp>
      <p:sp>
        <p:nvSpPr>
          <p:cNvPr id="238" name="Right Arrow 134">
            <a:extLst>
              <a:ext uri="{FF2B5EF4-FFF2-40B4-BE49-F238E27FC236}">
                <a16:creationId xmlns:a16="http://schemas.microsoft.com/office/drawing/2014/main" id="{077AEA94-E0FD-4533-8EA2-4D99A20FA121}"/>
              </a:ext>
            </a:extLst>
          </p:cNvPr>
          <p:cNvSpPr/>
          <p:nvPr/>
        </p:nvSpPr>
        <p:spPr bwMode="auto">
          <a:xfrm>
            <a:off x="8871998" y="1088514"/>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algn="ctr" defTabSz="878104" fontAlgn="base">
              <a:lnSpc>
                <a:spcPct val="90000"/>
              </a:lnSpc>
              <a:spcBef>
                <a:spcPct val="0"/>
              </a:spcBef>
              <a:spcAft>
                <a:spcPct val="0"/>
              </a:spcAft>
              <a:defRPr/>
            </a:pPr>
            <a:endParaRPr lang="en-US" sz="226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ight Arrow 135">
            <a:extLst>
              <a:ext uri="{FF2B5EF4-FFF2-40B4-BE49-F238E27FC236}">
                <a16:creationId xmlns:a16="http://schemas.microsoft.com/office/drawing/2014/main" id="{28DA68CA-D2B1-4210-BFF4-2F7E0F44D908}"/>
              </a:ext>
            </a:extLst>
          </p:cNvPr>
          <p:cNvSpPr/>
          <p:nvPr/>
        </p:nvSpPr>
        <p:spPr bwMode="auto">
          <a:xfrm rot="10800000">
            <a:off x="8828344" y="1380473"/>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algn="ctr" defTabSz="878104" fontAlgn="base">
              <a:lnSpc>
                <a:spcPct val="90000"/>
              </a:lnSpc>
              <a:spcBef>
                <a:spcPct val="0"/>
              </a:spcBef>
              <a:spcAft>
                <a:spcPct val="0"/>
              </a:spcAft>
              <a:defRPr/>
            </a:pPr>
            <a:endParaRPr lang="en-US" sz="226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0" name="Picture 239">
            <a:extLst>
              <a:ext uri="{FF2B5EF4-FFF2-40B4-BE49-F238E27FC236}">
                <a16:creationId xmlns:a16="http://schemas.microsoft.com/office/drawing/2014/main" id="{0CDBFF27-F360-4D45-828D-E2D9D479C783}"/>
              </a:ext>
            </a:extLst>
          </p:cNvPr>
          <p:cNvPicPr>
            <a:picLocks noChangeAspect="1"/>
          </p:cNvPicPr>
          <p:nvPr/>
        </p:nvPicPr>
        <p:blipFill>
          <a:blip r:embed="rId6">
            <a:biLevel thresh="25000"/>
          </a:blip>
          <a:stretch>
            <a:fillRect/>
          </a:stretch>
        </p:blipFill>
        <p:spPr>
          <a:xfrm>
            <a:off x="8146425" y="1067789"/>
            <a:ext cx="362284" cy="572085"/>
          </a:xfrm>
          <a:prstGeom prst="rect">
            <a:avLst/>
          </a:prstGeom>
        </p:spPr>
      </p:pic>
      <p:grpSp>
        <p:nvGrpSpPr>
          <p:cNvPr id="241" name="Group 240">
            <a:extLst>
              <a:ext uri="{FF2B5EF4-FFF2-40B4-BE49-F238E27FC236}">
                <a16:creationId xmlns:a16="http://schemas.microsoft.com/office/drawing/2014/main" id="{551500CF-28C9-4833-984F-E7119D7FE89A}"/>
              </a:ext>
            </a:extLst>
          </p:cNvPr>
          <p:cNvGrpSpPr/>
          <p:nvPr/>
        </p:nvGrpSpPr>
        <p:grpSpPr>
          <a:xfrm>
            <a:off x="9579535" y="1028558"/>
            <a:ext cx="675381" cy="738770"/>
            <a:chOff x="6190682" y="1966464"/>
            <a:chExt cx="702936" cy="768913"/>
          </a:xfrm>
        </p:grpSpPr>
        <p:pic>
          <p:nvPicPr>
            <p:cNvPr id="242" name="Picture 241">
              <a:extLst>
                <a:ext uri="{FF2B5EF4-FFF2-40B4-BE49-F238E27FC236}">
                  <a16:creationId xmlns:a16="http://schemas.microsoft.com/office/drawing/2014/main" id="{1D5C3C9D-7C18-4D02-9083-3FB816C009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43" name="TextBox 242">
              <a:extLst>
                <a:ext uri="{FF2B5EF4-FFF2-40B4-BE49-F238E27FC236}">
                  <a16:creationId xmlns:a16="http://schemas.microsoft.com/office/drawing/2014/main" id="{D524F83C-68EF-4B82-8F3C-418F6F7E4291}"/>
                </a:ext>
              </a:extLst>
            </p:cNvPr>
            <p:cNvSpPr txBox="1"/>
            <p:nvPr/>
          </p:nvSpPr>
          <p:spPr>
            <a:xfrm>
              <a:off x="6190682" y="2501701"/>
              <a:ext cx="702936" cy="233676"/>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SQL</a:t>
              </a:r>
            </a:p>
          </p:txBody>
        </p:sp>
      </p:grpSp>
      <p:pic>
        <p:nvPicPr>
          <p:cNvPr id="244" name="Picture 243">
            <a:extLst>
              <a:ext uri="{FF2B5EF4-FFF2-40B4-BE49-F238E27FC236}">
                <a16:creationId xmlns:a16="http://schemas.microsoft.com/office/drawing/2014/main" id="{C3D9892F-F2F4-4FC5-9287-EF81539002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80853" y="2515113"/>
            <a:ext cx="305309" cy="459340"/>
          </a:xfrm>
          <a:prstGeom prst="rect">
            <a:avLst/>
          </a:prstGeom>
        </p:spPr>
      </p:pic>
      <p:pic>
        <p:nvPicPr>
          <p:cNvPr id="245" name="Picture 244">
            <a:extLst>
              <a:ext uri="{FF2B5EF4-FFF2-40B4-BE49-F238E27FC236}">
                <a16:creationId xmlns:a16="http://schemas.microsoft.com/office/drawing/2014/main" id="{4C56B6A6-3597-4651-A83E-EE461FB68C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7046782" y="2529180"/>
            <a:ext cx="460454" cy="458772"/>
          </a:xfrm>
          <a:prstGeom prst="rect">
            <a:avLst/>
          </a:prstGeom>
        </p:spPr>
      </p:pic>
      <p:pic>
        <p:nvPicPr>
          <p:cNvPr id="246" name="Picture 245">
            <a:extLst>
              <a:ext uri="{FF2B5EF4-FFF2-40B4-BE49-F238E27FC236}">
                <a16:creationId xmlns:a16="http://schemas.microsoft.com/office/drawing/2014/main" id="{9158442D-5CC9-4549-A90A-A4B2B57EEFD8}"/>
              </a:ext>
            </a:extLst>
          </p:cNvPr>
          <p:cNvPicPr>
            <a:picLocks noChangeAspect="1"/>
          </p:cNvPicPr>
          <p:nvPr/>
        </p:nvPicPr>
        <p:blipFill>
          <a:blip r:embed="rId10"/>
          <a:stretch>
            <a:fillRect/>
          </a:stretch>
        </p:blipFill>
        <p:spPr>
          <a:xfrm>
            <a:off x="10744245" y="2445428"/>
            <a:ext cx="516624" cy="548912"/>
          </a:xfrm>
          <a:prstGeom prst="rect">
            <a:avLst/>
          </a:prstGeom>
        </p:spPr>
      </p:pic>
      <p:sp>
        <p:nvSpPr>
          <p:cNvPr id="247" name="TextBox 246">
            <a:extLst>
              <a:ext uri="{FF2B5EF4-FFF2-40B4-BE49-F238E27FC236}">
                <a16:creationId xmlns:a16="http://schemas.microsoft.com/office/drawing/2014/main" id="{1D79843C-C5DA-4F12-B9FF-101FAAD1710C}"/>
              </a:ext>
            </a:extLst>
          </p:cNvPr>
          <p:cNvSpPr txBox="1"/>
          <p:nvPr/>
        </p:nvSpPr>
        <p:spPr>
          <a:xfrm>
            <a:off x="6808430" y="3101859"/>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Facebook</a:t>
            </a:r>
          </a:p>
        </p:txBody>
      </p:sp>
      <p:sp>
        <p:nvSpPr>
          <p:cNvPr id="248" name="TextBox 247">
            <a:extLst>
              <a:ext uri="{FF2B5EF4-FFF2-40B4-BE49-F238E27FC236}">
                <a16:creationId xmlns:a16="http://schemas.microsoft.com/office/drawing/2014/main" id="{B8E14A61-21D9-47D2-A37A-168668A66645}"/>
              </a:ext>
            </a:extLst>
          </p:cNvPr>
          <p:cNvSpPr txBox="1"/>
          <p:nvPr/>
        </p:nvSpPr>
        <p:spPr>
          <a:xfrm>
            <a:off x="7803287" y="3101859"/>
            <a:ext cx="861029"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Twitter</a:t>
            </a:r>
          </a:p>
        </p:txBody>
      </p:sp>
      <p:sp>
        <p:nvSpPr>
          <p:cNvPr id="249" name="TextBox 248">
            <a:extLst>
              <a:ext uri="{FF2B5EF4-FFF2-40B4-BE49-F238E27FC236}">
                <a16:creationId xmlns:a16="http://schemas.microsoft.com/office/drawing/2014/main" id="{FB28C69D-4085-4ACD-9FDE-B819FCA6E56D}"/>
              </a:ext>
            </a:extLst>
          </p:cNvPr>
          <p:cNvSpPr txBox="1"/>
          <p:nvPr/>
        </p:nvSpPr>
        <p:spPr>
          <a:xfrm>
            <a:off x="8788985" y="3101859"/>
            <a:ext cx="947133"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Microsoft</a:t>
            </a:r>
          </a:p>
        </p:txBody>
      </p:sp>
      <p:sp>
        <p:nvSpPr>
          <p:cNvPr id="250" name="TextBox 249">
            <a:extLst>
              <a:ext uri="{FF2B5EF4-FFF2-40B4-BE49-F238E27FC236}">
                <a16:creationId xmlns:a16="http://schemas.microsoft.com/office/drawing/2014/main" id="{C35BF5C0-4752-416E-93E8-59073710E715}"/>
              </a:ext>
            </a:extLst>
          </p:cNvPr>
          <p:cNvSpPr txBox="1"/>
          <p:nvPr/>
        </p:nvSpPr>
        <p:spPr>
          <a:xfrm>
            <a:off x="9736113" y="3101859"/>
            <a:ext cx="774927"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Google</a:t>
            </a:r>
          </a:p>
        </p:txBody>
      </p:sp>
      <p:sp>
        <p:nvSpPr>
          <p:cNvPr id="251" name="TextBox 250">
            <a:extLst>
              <a:ext uri="{FF2B5EF4-FFF2-40B4-BE49-F238E27FC236}">
                <a16:creationId xmlns:a16="http://schemas.microsoft.com/office/drawing/2014/main" id="{739B5A87-69D7-46B5-A224-F2C8910E66C8}"/>
              </a:ext>
            </a:extLst>
          </p:cNvPr>
          <p:cNvSpPr txBox="1"/>
          <p:nvPr/>
        </p:nvSpPr>
        <p:spPr>
          <a:xfrm>
            <a:off x="10474219" y="3099192"/>
            <a:ext cx="1070244" cy="360291"/>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Azure Active Directory</a:t>
            </a:r>
          </a:p>
        </p:txBody>
      </p:sp>
      <p:pic>
        <p:nvPicPr>
          <p:cNvPr id="252" name="Picture 251">
            <a:extLst>
              <a:ext uri="{FF2B5EF4-FFF2-40B4-BE49-F238E27FC236}">
                <a16:creationId xmlns:a16="http://schemas.microsoft.com/office/drawing/2014/main" id="{DA32984D-9A08-455C-99A6-D1BEFE465255}"/>
              </a:ext>
            </a:extLst>
          </p:cNvPr>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7975611" y="2537175"/>
            <a:ext cx="524455" cy="423832"/>
          </a:xfrm>
          <a:prstGeom prst="rect">
            <a:avLst/>
          </a:prstGeom>
          <a:noFill/>
          <a:ln>
            <a:noFill/>
          </a:ln>
        </p:spPr>
      </p:pic>
      <p:grpSp>
        <p:nvGrpSpPr>
          <p:cNvPr id="253" name="Group 252">
            <a:extLst>
              <a:ext uri="{FF2B5EF4-FFF2-40B4-BE49-F238E27FC236}">
                <a16:creationId xmlns:a16="http://schemas.microsoft.com/office/drawing/2014/main" id="{DA743764-72D7-4FA1-80D9-0124EBE4DC69}"/>
              </a:ext>
            </a:extLst>
          </p:cNvPr>
          <p:cNvGrpSpPr/>
          <p:nvPr/>
        </p:nvGrpSpPr>
        <p:grpSpPr bwMode="gray">
          <a:xfrm>
            <a:off x="8957285" y="2560333"/>
            <a:ext cx="624976" cy="416946"/>
            <a:chOff x="8672460" y="-1818199"/>
            <a:chExt cx="1811337" cy="1203325"/>
          </a:xfrm>
        </p:grpSpPr>
        <p:sp>
          <p:nvSpPr>
            <p:cNvPr id="254" name="Freeform 11">
              <a:extLst>
                <a:ext uri="{FF2B5EF4-FFF2-40B4-BE49-F238E27FC236}">
                  <a16:creationId xmlns:a16="http://schemas.microsoft.com/office/drawing/2014/main" id="{871AC8B7-841D-4A21-BCC1-659884B6D905}"/>
                </a:ext>
              </a:extLst>
            </p:cNvPr>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20" tIns="42210" rIns="84420" bIns="42210" numCol="1" rtlCol="0" anchor="ctr" anchorCtr="0" compatLnSpc="1">
              <a:prstTxWarp prst="textNoShape">
                <a:avLst/>
              </a:prstTxWarp>
            </a:bodyPr>
            <a:lstStyle/>
            <a:p>
              <a:pPr defTabSz="683678">
                <a:defRPr/>
              </a:pPr>
              <a:endParaRPr lang="en-US" sz="831" kern="0" spc="-114">
                <a:solidFill>
                  <a:srgbClr val="505050">
                    <a:lumMod val="50000"/>
                  </a:srgbClr>
                </a:solidFill>
                <a:latin typeface="Segoe Light" pitchFamily="34" charset="0"/>
              </a:endParaRPr>
            </a:p>
          </p:txBody>
        </p:sp>
        <p:sp>
          <p:nvSpPr>
            <p:cNvPr id="255" name="Freeform 12">
              <a:extLst>
                <a:ext uri="{FF2B5EF4-FFF2-40B4-BE49-F238E27FC236}">
                  <a16:creationId xmlns:a16="http://schemas.microsoft.com/office/drawing/2014/main" id="{98644D4A-63A8-478A-9C0B-841A17A2DB70}"/>
                </a:ext>
              </a:extLst>
            </p:cNvPr>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20" tIns="42210" rIns="84420" bIns="42210" numCol="1" rtlCol="0" anchor="ctr" anchorCtr="0" compatLnSpc="1">
              <a:prstTxWarp prst="textNoShape">
                <a:avLst/>
              </a:prstTxWarp>
            </a:bodyPr>
            <a:lstStyle/>
            <a:p>
              <a:pPr defTabSz="683678">
                <a:defRPr/>
              </a:pPr>
              <a:endParaRPr lang="en-US" sz="831" kern="0" spc="-114">
                <a:solidFill>
                  <a:srgbClr val="505050">
                    <a:lumMod val="50000"/>
                  </a:srgbClr>
                </a:solidFill>
                <a:latin typeface="Segoe Light" pitchFamily="34" charset="0"/>
              </a:endParaRPr>
            </a:p>
          </p:txBody>
        </p:sp>
        <p:sp>
          <p:nvSpPr>
            <p:cNvPr id="256" name="Freeform 13">
              <a:extLst>
                <a:ext uri="{FF2B5EF4-FFF2-40B4-BE49-F238E27FC236}">
                  <a16:creationId xmlns:a16="http://schemas.microsoft.com/office/drawing/2014/main" id="{E8143BA5-E807-4D81-937B-486A44E0CBBF}"/>
                </a:ext>
              </a:extLst>
            </p:cNvPr>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20" tIns="42210" rIns="84420" bIns="42210" numCol="1" rtlCol="0" anchor="ctr" anchorCtr="0" compatLnSpc="1">
              <a:prstTxWarp prst="textNoShape">
                <a:avLst/>
              </a:prstTxWarp>
            </a:bodyPr>
            <a:lstStyle/>
            <a:p>
              <a:pPr defTabSz="683678">
                <a:defRPr/>
              </a:pPr>
              <a:endParaRPr lang="en-US" sz="831" kern="0" spc="-114">
                <a:solidFill>
                  <a:srgbClr val="505050">
                    <a:lumMod val="50000"/>
                  </a:srgbClr>
                </a:solidFill>
                <a:latin typeface="Segoe Light" pitchFamily="34" charset="0"/>
              </a:endParaRPr>
            </a:p>
          </p:txBody>
        </p:sp>
      </p:grpSp>
      <p:pic>
        <p:nvPicPr>
          <p:cNvPr id="258" name="Picture 257">
            <a:extLst>
              <a:ext uri="{FF2B5EF4-FFF2-40B4-BE49-F238E27FC236}">
                <a16:creationId xmlns:a16="http://schemas.microsoft.com/office/drawing/2014/main" id="{6C6215E6-678F-449F-A397-F1FD89024EE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68823"/>
          <a:stretch/>
        </p:blipFill>
        <p:spPr>
          <a:xfrm>
            <a:off x="9113911" y="3890404"/>
            <a:ext cx="764024" cy="890486"/>
          </a:xfrm>
          <a:prstGeom prst="rect">
            <a:avLst/>
          </a:prstGeom>
          <a:noFill/>
        </p:spPr>
      </p:pic>
      <p:sp>
        <p:nvSpPr>
          <p:cNvPr id="259" name="TextBox 258">
            <a:extLst>
              <a:ext uri="{FF2B5EF4-FFF2-40B4-BE49-F238E27FC236}">
                <a16:creationId xmlns:a16="http://schemas.microsoft.com/office/drawing/2014/main" id="{3A781769-0898-4FBA-AFD4-19B0374EBDAE}"/>
              </a:ext>
            </a:extLst>
          </p:cNvPr>
          <p:cNvSpPr txBox="1"/>
          <p:nvPr/>
        </p:nvSpPr>
        <p:spPr>
          <a:xfrm>
            <a:off x="9222242" y="4626367"/>
            <a:ext cx="688211" cy="224515"/>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Windows</a:t>
            </a:r>
          </a:p>
        </p:txBody>
      </p:sp>
      <p:sp>
        <p:nvSpPr>
          <p:cNvPr id="261" name="Lightning Bolt 260">
            <a:extLst>
              <a:ext uri="{FF2B5EF4-FFF2-40B4-BE49-F238E27FC236}">
                <a16:creationId xmlns:a16="http://schemas.microsoft.com/office/drawing/2014/main" id="{CE212043-B233-4F08-BB2A-3303DEB2B9E0}"/>
              </a:ext>
            </a:extLst>
          </p:cNvPr>
          <p:cNvSpPr/>
          <p:nvPr/>
        </p:nvSpPr>
        <p:spPr bwMode="auto">
          <a:xfrm>
            <a:off x="11015129" y="4074153"/>
            <a:ext cx="224586" cy="496616"/>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TextBox 261">
            <a:extLst>
              <a:ext uri="{FF2B5EF4-FFF2-40B4-BE49-F238E27FC236}">
                <a16:creationId xmlns:a16="http://schemas.microsoft.com/office/drawing/2014/main" id="{5293F94E-CA3E-458D-8244-C9DDF427786E}"/>
              </a:ext>
            </a:extLst>
          </p:cNvPr>
          <p:cNvSpPr txBox="1"/>
          <p:nvPr/>
        </p:nvSpPr>
        <p:spPr>
          <a:xfrm>
            <a:off x="10899918" y="4626366"/>
            <a:ext cx="560921" cy="224515"/>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In-App</a:t>
            </a:r>
          </a:p>
        </p:txBody>
      </p:sp>
      <p:pic>
        <p:nvPicPr>
          <p:cNvPr id="303" name="Picture 302">
            <a:extLst>
              <a:ext uri="{FF2B5EF4-FFF2-40B4-BE49-F238E27FC236}">
                <a16:creationId xmlns:a16="http://schemas.microsoft.com/office/drawing/2014/main" id="{8A9BE95B-890F-453D-B314-F42EEBBCEB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22762" y="4065657"/>
            <a:ext cx="581540" cy="581542"/>
          </a:xfrm>
          <a:prstGeom prst="rect">
            <a:avLst/>
          </a:prstGeom>
        </p:spPr>
      </p:pic>
      <p:sp>
        <p:nvSpPr>
          <p:cNvPr id="311" name="TextBox 310">
            <a:extLst>
              <a:ext uri="{FF2B5EF4-FFF2-40B4-BE49-F238E27FC236}">
                <a16:creationId xmlns:a16="http://schemas.microsoft.com/office/drawing/2014/main" id="{3B7CCD9E-C351-4DB0-AF74-66F1E42F9C49}"/>
              </a:ext>
            </a:extLst>
          </p:cNvPr>
          <p:cNvSpPr txBox="1"/>
          <p:nvPr/>
        </p:nvSpPr>
        <p:spPr>
          <a:xfrm>
            <a:off x="10139122" y="4626367"/>
            <a:ext cx="520061" cy="224515"/>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Kindle</a:t>
            </a:r>
          </a:p>
        </p:txBody>
      </p:sp>
      <p:sp>
        <p:nvSpPr>
          <p:cNvPr id="313" name="TextBox 312">
            <a:extLst>
              <a:ext uri="{FF2B5EF4-FFF2-40B4-BE49-F238E27FC236}">
                <a16:creationId xmlns:a16="http://schemas.microsoft.com/office/drawing/2014/main" id="{F9BD53F0-CF41-47EE-8C81-D874AA959C25}"/>
              </a:ext>
            </a:extLst>
          </p:cNvPr>
          <p:cNvSpPr txBox="1"/>
          <p:nvPr/>
        </p:nvSpPr>
        <p:spPr>
          <a:xfrm>
            <a:off x="7183296" y="4611052"/>
            <a:ext cx="639496" cy="360291"/>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Apple</a:t>
            </a:r>
            <a:br>
              <a:rPr lang="en-US" sz="980" dirty="0">
                <a:latin typeface="Segoe UI"/>
              </a:rPr>
            </a:br>
            <a:r>
              <a:rPr lang="en-US" sz="980" dirty="0">
                <a:latin typeface="Segoe UI"/>
              </a:rPr>
              <a:t>iOS OSX</a:t>
            </a:r>
          </a:p>
        </p:txBody>
      </p:sp>
      <p:sp>
        <p:nvSpPr>
          <p:cNvPr id="314" name="Rectangle 313">
            <a:extLst>
              <a:ext uri="{FF2B5EF4-FFF2-40B4-BE49-F238E27FC236}">
                <a16:creationId xmlns:a16="http://schemas.microsoft.com/office/drawing/2014/main" id="{F95EFD68-F152-4B67-889D-48D555E2F116}"/>
              </a:ext>
            </a:extLst>
          </p:cNvPr>
          <p:cNvSpPr/>
          <p:nvPr/>
        </p:nvSpPr>
        <p:spPr>
          <a:xfrm>
            <a:off x="6953373" y="3867269"/>
            <a:ext cx="1099340" cy="816377"/>
          </a:xfrm>
          <a:prstGeom prst="rect">
            <a:avLst/>
          </a:prstGeom>
        </p:spPr>
        <p:txBody>
          <a:bodyPr wrap="square">
            <a:spAutoFit/>
          </a:bodyPr>
          <a:lstStyle/>
          <a:p>
            <a:pPr algn="ctr" defTabSz="896215">
              <a:defRPr/>
            </a:pPr>
            <a:r>
              <a:rPr lang="en-US" sz="4705" kern="0" dirty="0">
                <a:solidFill>
                  <a:srgbClr val="FFFFFF"/>
                </a:solidFill>
                <a:latin typeface="Segoe UI"/>
              </a:rPr>
              <a:t>iOS</a:t>
            </a:r>
            <a:endParaRPr lang="en-US" sz="4705" kern="0" dirty="0">
              <a:solidFill>
                <a:sysClr val="windowText" lastClr="000000"/>
              </a:solidFill>
              <a:latin typeface="Segoe UI"/>
            </a:endParaRPr>
          </a:p>
        </p:txBody>
      </p:sp>
      <p:pic>
        <p:nvPicPr>
          <p:cNvPr id="316" name="Picture 315">
            <a:extLst>
              <a:ext uri="{FF2B5EF4-FFF2-40B4-BE49-F238E27FC236}">
                <a16:creationId xmlns:a16="http://schemas.microsoft.com/office/drawing/2014/main" id="{746A08D5-F182-41B4-9AF3-869EDA94AC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5249" y="4075686"/>
            <a:ext cx="332956" cy="503428"/>
          </a:xfrm>
          <a:prstGeom prst="rect">
            <a:avLst/>
          </a:prstGeom>
        </p:spPr>
      </p:pic>
      <p:sp>
        <p:nvSpPr>
          <p:cNvPr id="317" name="TextBox 316">
            <a:extLst>
              <a:ext uri="{FF2B5EF4-FFF2-40B4-BE49-F238E27FC236}">
                <a16:creationId xmlns:a16="http://schemas.microsoft.com/office/drawing/2014/main" id="{4AC194F3-04E8-40B4-8A08-4910ADA6CD59}"/>
              </a:ext>
            </a:extLst>
          </p:cNvPr>
          <p:cNvSpPr txBox="1"/>
          <p:nvPr/>
        </p:nvSpPr>
        <p:spPr>
          <a:xfrm>
            <a:off x="8299053" y="4611053"/>
            <a:ext cx="625351" cy="360291"/>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Android</a:t>
            </a:r>
          </a:p>
          <a:p>
            <a:pPr defTabSz="895665">
              <a:defRPr/>
            </a:pPr>
            <a:endParaRPr lang="en-US" sz="980" dirty="0">
              <a:latin typeface="Segoe UI"/>
            </a:endParaRPr>
          </a:p>
        </p:txBody>
      </p:sp>
      <p:pic>
        <p:nvPicPr>
          <p:cNvPr id="330" name="Picture 329">
            <a:extLst>
              <a:ext uri="{FF2B5EF4-FFF2-40B4-BE49-F238E27FC236}">
                <a16:creationId xmlns:a16="http://schemas.microsoft.com/office/drawing/2014/main" id="{8A9C0A25-EDDF-4603-B838-0806831BAE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9122" y="5509272"/>
            <a:ext cx="600345" cy="450256"/>
          </a:xfrm>
          <a:prstGeom prst="rect">
            <a:avLst/>
          </a:prstGeom>
        </p:spPr>
      </p:pic>
      <p:sp>
        <p:nvSpPr>
          <p:cNvPr id="331" name="TextBox 330">
            <a:extLst>
              <a:ext uri="{FF2B5EF4-FFF2-40B4-BE49-F238E27FC236}">
                <a16:creationId xmlns:a16="http://schemas.microsoft.com/office/drawing/2014/main" id="{28286F12-84C5-4F1C-84C5-A30D0D490C5A}"/>
              </a:ext>
            </a:extLst>
          </p:cNvPr>
          <p:cNvSpPr txBox="1"/>
          <p:nvPr/>
        </p:nvSpPr>
        <p:spPr>
          <a:xfrm>
            <a:off x="6802974" y="6018936"/>
            <a:ext cx="752643"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Azure SQL</a:t>
            </a:r>
            <a:br>
              <a:rPr lang="en-US" sz="980" dirty="0">
                <a:latin typeface="Segoe UI"/>
              </a:rPr>
            </a:br>
            <a:r>
              <a:rPr lang="en-US" sz="980" dirty="0">
                <a:latin typeface="Segoe UI"/>
              </a:rPr>
              <a:t>database</a:t>
            </a:r>
          </a:p>
        </p:txBody>
      </p:sp>
      <p:pic>
        <p:nvPicPr>
          <p:cNvPr id="333" name="Picture 332" descr="mongodb white.png">
            <a:extLst>
              <a:ext uri="{FF2B5EF4-FFF2-40B4-BE49-F238E27FC236}">
                <a16:creationId xmlns:a16="http://schemas.microsoft.com/office/drawing/2014/main" id="{4D778851-B075-43B9-8826-D5634D77102C}"/>
              </a:ext>
            </a:extLst>
          </p:cNvPr>
          <p:cNvPicPr>
            <a:picLocks noChangeAspect="1"/>
          </p:cNvPicPr>
          <p:nvPr/>
        </p:nvPicPr>
        <p:blipFill>
          <a:blip r:embed="rId14" cstate="print">
            <a:clrChange>
              <a:clrFrom>
                <a:srgbClr val="89D1E5"/>
              </a:clrFrom>
              <a:clrTo>
                <a:srgbClr val="89D1E5">
                  <a:alpha val="0"/>
                </a:srgbClr>
              </a:clrTo>
            </a:clrChange>
            <a:extLst>
              <a:ext uri="{BEBA8EAE-BF5A-486C-A8C5-ECC9F3942E4B}">
                <a14:imgProps xmlns:a14="http://schemas.microsoft.com/office/drawing/2010/main">
                  <a14:imgLayer r:embed="rId15">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827560" y="5424232"/>
            <a:ext cx="541128" cy="593233"/>
          </a:xfrm>
          <a:prstGeom prst="rect">
            <a:avLst/>
          </a:prstGeom>
        </p:spPr>
      </p:pic>
      <p:sp>
        <p:nvSpPr>
          <p:cNvPr id="334" name="TextBox 333">
            <a:extLst>
              <a:ext uri="{FF2B5EF4-FFF2-40B4-BE49-F238E27FC236}">
                <a16:creationId xmlns:a16="http://schemas.microsoft.com/office/drawing/2014/main" id="{4E0C03A2-243C-42C7-AB27-E9CF458189D7}"/>
              </a:ext>
            </a:extLst>
          </p:cNvPr>
          <p:cNvSpPr txBox="1"/>
          <p:nvPr/>
        </p:nvSpPr>
        <p:spPr>
          <a:xfrm>
            <a:off x="7709230" y="6018936"/>
            <a:ext cx="777787"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Mongo DB</a:t>
            </a:r>
          </a:p>
        </p:txBody>
      </p:sp>
      <p:pic>
        <p:nvPicPr>
          <p:cNvPr id="336" name="Picture 335">
            <a:extLst>
              <a:ext uri="{FF2B5EF4-FFF2-40B4-BE49-F238E27FC236}">
                <a16:creationId xmlns:a16="http://schemas.microsoft.com/office/drawing/2014/main" id="{B993B940-80FB-4AFE-B7C0-457D06C7EF6F}"/>
              </a:ext>
            </a:extLst>
          </p:cNvPr>
          <p:cNvPicPr>
            <a:picLocks noChangeAspect="1"/>
          </p:cNvPicPr>
          <p:nvPr/>
        </p:nvPicPr>
        <p:blipFill>
          <a:blip r:embed="rId16"/>
          <a:stretch>
            <a:fillRect/>
          </a:stretch>
        </p:blipFill>
        <p:spPr>
          <a:xfrm>
            <a:off x="8919403" y="5505617"/>
            <a:ext cx="389207" cy="475698"/>
          </a:xfrm>
          <a:prstGeom prst="rect">
            <a:avLst/>
          </a:prstGeom>
        </p:spPr>
      </p:pic>
      <p:sp>
        <p:nvSpPr>
          <p:cNvPr id="337" name="TextBox 336">
            <a:extLst>
              <a:ext uri="{FF2B5EF4-FFF2-40B4-BE49-F238E27FC236}">
                <a16:creationId xmlns:a16="http://schemas.microsoft.com/office/drawing/2014/main" id="{89FA93DB-3F18-4AFF-B7F2-5998B5289062}"/>
              </a:ext>
            </a:extLst>
          </p:cNvPr>
          <p:cNvSpPr txBox="1"/>
          <p:nvPr/>
        </p:nvSpPr>
        <p:spPr>
          <a:xfrm>
            <a:off x="8638682" y="6018936"/>
            <a:ext cx="950649"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Document DB</a:t>
            </a:r>
          </a:p>
        </p:txBody>
      </p:sp>
      <p:sp>
        <p:nvSpPr>
          <p:cNvPr id="338" name="TextBox 61">
            <a:extLst>
              <a:ext uri="{FF2B5EF4-FFF2-40B4-BE49-F238E27FC236}">
                <a16:creationId xmlns:a16="http://schemas.microsoft.com/office/drawing/2014/main" id="{72A055C9-CA30-467E-8FB6-F18684390C85}"/>
              </a:ext>
            </a:extLst>
          </p:cNvPr>
          <p:cNvSpPr txBox="1"/>
          <p:nvPr/>
        </p:nvSpPr>
        <p:spPr>
          <a:xfrm>
            <a:off x="9741353" y="6018936"/>
            <a:ext cx="741642"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Office 365</a:t>
            </a:r>
          </a:p>
        </p:txBody>
      </p:sp>
      <p:sp>
        <p:nvSpPr>
          <p:cNvPr id="340" name="TextBox 339">
            <a:extLst>
              <a:ext uri="{FF2B5EF4-FFF2-40B4-BE49-F238E27FC236}">
                <a16:creationId xmlns:a16="http://schemas.microsoft.com/office/drawing/2014/main" id="{B3B0D7AA-8D6B-4FDE-89E3-141457B214C7}"/>
              </a:ext>
            </a:extLst>
          </p:cNvPr>
          <p:cNvSpPr txBox="1"/>
          <p:nvPr/>
        </p:nvSpPr>
        <p:spPr>
          <a:xfrm>
            <a:off x="10647452" y="6018936"/>
            <a:ext cx="861076"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980" dirty="0">
                <a:latin typeface="Segoe UI"/>
              </a:rPr>
              <a:t>Azure tables</a:t>
            </a:r>
          </a:p>
        </p:txBody>
      </p:sp>
      <p:pic>
        <p:nvPicPr>
          <p:cNvPr id="341" name="Picture 340">
            <a:extLst>
              <a:ext uri="{FF2B5EF4-FFF2-40B4-BE49-F238E27FC236}">
                <a16:creationId xmlns:a16="http://schemas.microsoft.com/office/drawing/2014/main" id="{9976B709-952C-4DFE-BB03-32F7CA752041}"/>
              </a:ext>
            </a:extLst>
          </p:cNvPr>
          <p:cNvPicPr>
            <a:picLocks noChangeAspect="1"/>
          </p:cNvPicPr>
          <p:nvPr/>
        </p:nvPicPr>
        <p:blipFill>
          <a:blip r:embed="rId17">
            <a:biLevel thresh="25000"/>
          </a:blip>
          <a:stretch>
            <a:fillRect/>
          </a:stretch>
        </p:blipFill>
        <p:spPr>
          <a:xfrm>
            <a:off x="10874439" y="5558046"/>
            <a:ext cx="407102" cy="353885"/>
          </a:xfrm>
          <a:prstGeom prst="rect">
            <a:avLst/>
          </a:prstGeom>
        </p:spPr>
      </p:pic>
      <p:pic>
        <p:nvPicPr>
          <p:cNvPr id="342" name="Picture 341">
            <a:extLst>
              <a:ext uri="{FF2B5EF4-FFF2-40B4-BE49-F238E27FC236}">
                <a16:creationId xmlns:a16="http://schemas.microsoft.com/office/drawing/2014/main" id="{C61239C8-A464-4099-B7B5-A59CE6811D6B}"/>
              </a:ext>
            </a:extLst>
          </p:cNvPr>
          <p:cNvPicPr>
            <a:picLocks noChangeAspect="1"/>
          </p:cNvPicPr>
          <p:nvPr/>
        </p:nvPicPr>
        <p:blipFill>
          <a:blip r:embed="rId18"/>
          <a:stretch>
            <a:fillRect/>
          </a:stretch>
        </p:blipFill>
        <p:spPr>
          <a:xfrm>
            <a:off x="9909562" y="5528608"/>
            <a:ext cx="363923" cy="439401"/>
          </a:xfrm>
          <a:prstGeom prst="rect">
            <a:avLst/>
          </a:prstGeom>
        </p:spPr>
      </p:pic>
      <p:pic>
        <p:nvPicPr>
          <p:cNvPr id="71" name="Picture 70">
            <a:extLst>
              <a:ext uri="{FF2B5EF4-FFF2-40B4-BE49-F238E27FC236}">
                <a16:creationId xmlns:a16="http://schemas.microsoft.com/office/drawing/2014/main" id="{078B3124-CC8D-4621-B0B3-2C4A78FE6A92}"/>
              </a:ext>
            </a:extLst>
          </p:cNvPr>
          <p:cNvPicPr>
            <a:picLocks noChangeAspect="1"/>
          </p:cNvPicPr>
          <p:nvPr/>
        </p:nvPicPr>
        <p:blipFill>
          <a:blip r:embed="rId19"/>
          <a:stretch>
            <a:fillRect/>
          </a:stretch>
        </p:blipFill>
        <p:spPr>
          <a:xfrm>
            <a:off x="448212" y="1880335"/>
            <a:ext cx="3097331" cy="3097331"/>
          </a:xfrm>
          <a:prstGeom prst="rect">
            <a:avLst/>
          </a:prstGeom>
        </p:spPr>
      </p:pic>
    </p:spTree>
    <p:extLst>
      <p:ext uri="{BB962C8B-B14F-4D97-AF65-F5344CB8AC3E}">
        <p14:creationId xmlns:p14="http://schemas.microsoft.com/office/powerpoint/2010/main" val="16438731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358153" y="5332527"/>
            <a:ext cx="5386726" cy="351234"/>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mn-ea"/>
              <a:cs typeface="+mn-cs"/>
            </a:endParaRPr>
          </a:p>
        </p:txBody>
      </p:sp>
      <p:sp>
        <p:nvSpPr>
          <p:cNvPr id="68" name="Right Arrow 67"/>
          <p:cNvSpPr/>
          <p:nvPr/>
        </p:nvSpPr>
        <p:spPr>
          <a:xfrm>
            <a:off x="2773704" y="2124967"/>
            <a:ext cx="6920216" cy="618275"/>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mn-ea"/>
              <a:cs typeface="+mn-cs"/>
            </a:endParaRPr>
          </a:p>
        </p:txBody>
      </p:sp>
      <p:grpSp>
        <p:nvGrpSpPr>
          <p:cNvPr id="14" name="Group 13"/>
          <p:cNvGrpSpPr/>
          <p:nvPr/>
        </p:nvGrpSpPr>
        <p:grpSpPr>
          <a:xfrm>
            <a:off x="930885" y="1271952"/>
            <a:ext cx="1999028" cy="1936852"/>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sp>
          <p:nvSpPr>
            <p:cNvPr id="4" name="TextBox 12"/>
            <p:cNvSpPr txBox="1"/>
            <p:nvPr/>
          </p:nvSpPr>
          <p:spPr>
            <a:xfrm>
              <a:off x="930885" y="1271952"/>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10208" y="1272500"/>
            <a:ext cx="1614600" cy="1936305"/>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sp>
          <p:nvSpPr>
            <p:cNvPr id="56" name="TextBox 55"/>
            <p:cNvSpPr txBox="1"/>
            <p:nvPr/>
          </p:nvSpPr>
          <p:spPr>
            <a:xfrm>
              <a:off x="3210208" y="1272500"/>
              <a:ext cx="1614600"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455715" y="1277065"/>
            <a:ext cx="1999028" cy="1932884"/>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pic>
            <p:nvPicPr>
              <p:cNvPr id="23" name="Picture 22"/>
              <p:cNvPicPr>
                <a:picLocks noChangeAspect="1"/>
              </p:cNvPicPr>
              <p:nvPr/>
            </p:nvPicPr>
            <p:blipFill>
              <a:blip r:embed="rId5">
                <a:duotone>
                  <a:prstClr val="black"/>
                  <a:schemeClr val="tx2">
                    <a:tint val="45000"/>
                    <a:satMod val="400000"/>
                  </a:schemeClr>
                </a:duotone>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002039" y="4777059"/>
            <a:ext cx="2469388" cy="181960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pic>
          <p:nvPicPr>
            <p:cNvPr id="64" name="Picture 63"/>
            <p:cNvPicPr>
              <a:picLocks noChangeAspect="1"/>
            </p:cNvPicPr>
            <p:nvPr/>
          </p:nvPicPr>
          <p:blipFill>
            <a:blip r:embed="rId9"/>
            <a:stretch>
              <a:fillRect/>
            </a:stretch>
          </p:blipFill>
          <p:spPr>
            <a:xfrm>
              <a:off x="6702075" y="5147073"/>
              <a:ext cx="355647" cy="314246"/>
            </a:xfrm>
            <a:prstGeom prst="rect">
              <a:avLst/>
            </a:prstGeom>
          </p:spPr>
        </p:pic>
      </p:grpSp>
      <p:grpSp>
        <p:nvGrpSpPr>
          <p:cNvPr id="10" name="Group 9"/>
          <p:cNvGrpSpPr/>
          <p:nvPr/>
        </p:nvGrpSpPr>
        <p:grpSpPr>
          <a:xfrm>
            <a:off x="1456088" y="3208803"/>
            <a:ext cx="1070229" cy="2794492"/>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grpSp>
      <p:grpSp>
        <p:nvGrpSpPr>
          <p:cNvPr id="3" name="Group 2"/>
          <p:cNvGrpSpPr/>
          <p:nvPr/>
        </p:nvGrpSpPr>
        <p:grpSpPr>
          <a:xfrm>
            <a:off x="644695" y="4919881"/>
            <a:ext cx="2697618" cy="1686594"/>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pic>
          <p:nvPicPr>
            <p:cNvPr id="22" name="Picture 21"/>
            <p:cNvPicPr>
              <a:picLocks noChangeAspect="1"/>
            </p:cNvPicPr>
            <p:nvPr/>
          </p:nvPicPr>
          <p:blipFill>
            <a:blip r:embed="rId10">
              <a:grayscl/>
            </a:blip>
            <a:stretch>
              <a:fillRect/>
            </a:stretch>
          </p:blipFill>
          <p:spPr>
            <a:xfrm>
              <a:off x="724318" y="5282660"/>
              <a:ext cx="2538371" cy="891312"/>
            </a:xfrm>
            <a:prstGeom prst="rect">
              <a:avLst/>
            </a:prstGeom>
            <a:solidFill>
              <a:schemeClr val="tx2"/>
            </a:solidFill>
          </p:spPr>
        </p:pic>
        <p:pic>
          <p:nvPicPr>
            <p:cNvPr id="42" name="Picture 41"/>
            <p:cNvPicPr>
              <a:picLocks noChangeAspect="1"/>
            </p:cNvPicPr>
            <p:nvPr/>
          </p:nvPicPr>
          <p:blipFill>
            <a:blip r:embed="rId11"/>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2">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9">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1"/>
            <a:stretch>
              <a:fillRect/>
            </a:stretch>
          </p:blipFill>
          <p:spPr>
            <a:xfrm>
              <a:off x="1406715" y="4919881"/>
              <a:ext cx="497068" cy="485897"/>
            </a:xfrm>
            <a:prstGeom prst="rect">
              <a:avLst/>
            </a:prstGeom>
            <a:ln>
              <a:noFill/>
            </a:ln>
          </p:spPr>
        </p:pic>
      </p:grpSp>
      <p:grpSp>
        <p:nvGrpSpPr>
          <p:cNvPr id="29" name="Group 28"/>
          <p:cNvGrpSpPr/>
          <p:nvPr/>
        </p:nvGrpSpPr>
        <p:grpSpPr>
          <a:xfrm>
            <a:off x="8773135" y="3208805"/>
            <a:ext cx="2809265" cy="3455236"/>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mn-ea"/>
                <a:cs typeface="+mn-cs"/>
              </a:endParaRPr>
            </a:p>
          </p:txBody>
        </p:sp>
        <p:sp>
          <p:nvSpPr>
            <p:cNvPr id="8" name="TextBox 32"/>
            <p:cNvSpPr txBox="1"/>
            <p:nvPr/>
          </p:nvSpPr>
          <p:spPr>
            <a:xfrm>
              <a:off x="9246040" y="6304954"/>
              <a:ext cx="1999028" cy="359087"/>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Segoe UI" pitchFamily="34" charset="0"/>
                  <a:cs typeface="Segoe UI" pitchFamily="34" charset="0"/>
                </a:rPr>
                <a:t>7) Deploy to cloud</a:t>
              </a:r>
            </a:p>
          </p:txBody>
        </p:sp>
        <p:grpSp>
          <p:nvGrpSpPr>
            <p:cNvPr id="9" name="Group 8"/>
            <p:cNvGrpSpPr/>
            <p:nvPr/>
          </p:nvGrpSpPr>
          <p:grpSpPr>
            <a:xfrm>
              <a:off x="9225449" y="4331683"/>
              <a:ext cx="2297718" cy="1687487"/>
              <a:chOff x="8899667" y="3954918"/>
              <a:chExt cx="2688805" cy="1980919"/>
            </a:xfrm>
          </p:grpSpPr>
          <p:sp>
            <p:nvSpPr>
              <p:cNvPr id="32" name="Oval 31"/>
              <p:cNvSpPr/>
              <p:nvPr/>
            </p:nvSpPr>
            <p:spPr>
              <a:xfrm>
                <a:off x="8940447" y="3954918"/>
                <a:ext cx="1980919" cy="1980919"/>
              </a:xfrm>
              <a:prstGeom prst="ellipse">
                <a:avLst/>
              </a:prstGeom>
              <a:noFill/>
              <a:ln w="444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mn-ea"/>
                  <a:cs typeface="+mn-cs"/>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sp>
              <p:nvSpPr>
                <p:cNvPr id="37" name="Rectangle 36"/>
                <p:cNvSpPr/>
                <p:nvPr/>
              </p:nvSpPr>
              <p:spPr>
                <a:xfrm rot="5400000">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grpSp>
          <p:pic>
            <p:nvPicPr>
              <p:cNvPr id="35" name="Picture 34"/>
              <p:cNvPicPr>
                <a:picLocks noChangeAspect="1"/>
              </p:cNvPicPr>
              <p:nvPr/>
            </p:nvPicPr>
            <p:blipFill>
              <a:blip r:embed="rId13"/>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grpSp>
      <p:grpSp>
        <p:nvGrpSpPr>
          <p:cNvPr id="18" name="Group 17"/>
          <p:cNvGrpSpPr/>
          <p:nvPr/>
        </p:nvGrpSpPr>
        <p:grpSpPr>
          <a:xfrm>
            <a:off x="7308948" y="1271952"/>
            <a:ext cx="1999028" cy="1939619"/>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pic>
          <p:nvPicPr>
            <p:cNvPr id="54" name="Picture 53"/>
            <p:cNvPicPr>
              <a:picLocks noChangeAspect="1"/>
            </p:cNvPicPr>
            <p:nvPr/>
          </p:nvPicPr>
          <p:blipFill>
            <a:blip r:embed="rId15"/>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151032" y="1271952"/>
            <a:ext cx="1999028" cy="2015925"/>
            <a:chOff x="5151032" y="1271952"/>
            <a:chExt cx="1999028" cy="2015925"/>
          </a:xfrm>
        </p:grpSpPr>
        <p:sp>
          <p:nvSpPr>
            <p:cNvPr id="6" name="TextBox 25"/>
            <p:cNvSpPr txBox="1"/>
            <p:nvPr/>
          </p:nvSpPr>
          <p:spPr>
            <a:xfrm>
              <a:off x="5151032" y="1271952"/>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rgbClr val="282828"/>
                      </a:gs>
                      <a:gs pos="72857">
                        <a:srgbClr val="282828"/>
                      </a:gs>
                    </a:gsLst>
                    <a:lin ang="5400000" scaled="1"/>
                  </a:gradFill>
                  <a:effectLst/>
                  <a:uLnTx/>
                  <a:uFillTx/>
                  <a:latin typeface="Segoe UI"/>
                  <a:ea typeface="Segoe UI" pitchFamily="34" charset="0"/>
                  <a:cs typeface="Segoe UI" pitchFamily="34" charset="0"/>
                </a:rPr>
                <a:t>4) Deploy to stage</a:t>
              </a:r>
            </a:p>
          </p:txBody>
        </p:sp>
        <p:sp>
          <p:nvSpPr>
            <p:cNvPr id="40" name="Rounded Rectangle 39"/>
            <p:cNvSpPr/>
            <p:nvPr/>
          </p:nvSpPr>
          <p:spPr>
            <a:xfrm>
              <a:off x="5379025" y="1703404"/>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rgbClr val="282828"/>
                    </a:gs>
                    <a:gs pos="72857">
                      <a:srgbClr val="282828"/>
                    </a:gs>
                  </a:gsLst>
                  <a:lin ang="5400000" scaled="1"/>
                </a:gradFill>
                <a:effectLst/>
                <a:uLnTx/>
                <a:uFillTx/>
                <a:latin typeface="Segoe UI"/>
                <a:ea typeface="+mn-ea"/>
                <a:cs typeface="+mn-cs"/>
              </a:endParaRPr>
            </a:p>
          </p:txBody>
        </p:sp>
        <p:pic>
          <p:nvPicPr>
            <p:cNvPr id="16" name="Picture 15"/>
            <p:cNvPicPr>
              <a:picLocks noChangeAspect="1"/>
            </p:cNvPicPr>
            <p:nvPr/>
          </p:nvPicPr>
          <p:blipFill>
            <a:blip r:embed="rId16"/>
            <a:stretch>
              <a:fillRect/>
            </a:stretch>
          </p:blipFill>
          <p:spPr>
            <a:xfrm>
              <a:off x="5587445" y="2060479"/>
              <a:ext cx="984394" cy="966655"/>
            </a:xfrm>
            <a:prstGeom prst="rect">
              <a:avLst/>
            </a:prstGeom>
          </p:spPr>
        </p:pic>
        <p:pic>
          <p:nvPicPr>
            <p:cNvPr id="39" name="Picture 38"/>
            <p:cNvPicPr>
              <a:picLocks noChangeAspect="1"/>
            </p:cNvPicPr>
            <p:nvPr/>
          </p:nvPicPr>
          <p:blipFill>
            <a:blip r:embed="rId17"/>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24" name="Graphic 23">
            <a:extLst>
              <a:ext uri="{FF2B5EF4-FFF2-40B4-BE49-F238E27FC236}">
                <a16:creationId xmlns:a16="http://schemas.microsoft.com/office/drawing/2014/main" id="{DC35ACF1-E7FA-4CAF-BA34-15CDB1A1B54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165436" y="3878261"/>
            <a:ext cx="709260" cy="709260"/>
          </a:xfrm>
          <a:prstGeom prst="rect">
            <a:avLst/>
          </a:prstGeom>
        </p:spPr>
      </p:pic>
      <p:sp>
        <p:nvSpPr>
          <p:cNvPr id="60" name="Title 1">
            <a:extLst>
              <a:ext uri="{FF2B5EF4-FFF2-40B4-BE49-F238E27FC236}">
                <a16:creationId xmlns:a16="http://schemas.microsoft.com/office/drawing/2014/main" id="{4DB67CB6-7D36-442A-A6F9-C63A0010148F}"/>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b="1" spc="-108"/>
              <a:t>Built-in CI/CD</a:t>
            </a:r>
            <a:endParaRPr lang="en-US" sz="4000" b="1" spc="-108" dirty="0"/>
          </a:p>
        </p:txBody>
      </p:sp>
    </p:spTree>
    <p:extLst>
      <p:ext uri="{BB962C8B-B14F-4D97-AF65-F5344CB8AC3E}">
        <p14:creationId xmlns:p14="http://schemas.microsoft.com/office/powerpoint/2010/main" val="387749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spc="-108" dirty="0"/>
              <a:t>App Service diagnostics?</a:t>
            </a:r>
            <a:endParaRPr lang="de-DE" sz="4000" b="1" spc="-108" dirty="0"/>
          </a:p>
        </p:txBody>
      </p:sp>
      <p:sp>
        <p:nvSpPr>
          <p:cNvPr id="6" name="Bent Arrow 5"/>
          <p:cNvSpPr/>
          <p:nvPr/>
        </p:nvSpPr>
        <p:spPr bwMode="auto">
          <a:xfrm>
            <a:off x="979841" y="2509095"/>
            <a:ext cx="2725527" cy="3308815"/>
          </a:xfrm>
          <a:prstGeom prst="bentArrow">
            <a:avLst/>
          </a:prstGeom>
          <a:solidFill>
            <a:srgbClr val="FFFFFF">
              <a:alpha val="25000"/>
            </a:srgbClr>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Freeform 95"/>
          <p:cNvSpPr>
            <a:spLocks/>
          </p:cNvSpPr>
          <p:nvPr/>
        </p:nvSpPr>
        <p:spPr bwMode="auto">
          <a:xfrm flipH="1">
            <a:off x="3487900" y="3035259"/>
            <a:ext cx="1464094" cy="95081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000000"/>
              </a:solidFill>
              <a:effectLst/>
              <a:uLnTx/>
              <a:uFillTx/>
              <a:latin typeface="Segoe UI Semilight"/>
              <a:ea typeface="+mn-ea"/>
              <a:cs typeface="+mn-cs"/>
            </a:endParaRPr>
          </a:p>
        </p:txBody>
      </p:sp>
      <p:sp>
        <p:nvSpPr>
          <p:cNvPr id="8" name="Freeform 95"/>
          <p:cNvSpPr>
            <a:spLocks/>
          </p:cNvSpPr>
          <p:nvPr/>
        </p:nvSpPr>
        <p:spPr bwMode="auto">
          <a:xfrm flipH="1">
            <a:off x="4637235" y="3355571"/>
            <a:ext cx="1292287" cy="83923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90000"/>
            </a:srgbClr>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44" name="Group 43"/>
          <p:cNvGrpSpPr/>
          <p:nvPr/>
        </p:nvGrpSpPr>
        <p:grpSpPr>
          <a:xfrm>
            <a:off x="0" y="4028174"/>
            <a:ext cx="5226210" cy="2829341"/>
            <a:chOff x="0" y="3972661"/>
            <a:chExt cx="5331006" cy="2886075"/>
          </a:xfrm>
        </p:grpSpPr>
        <p:pic>
          <p:nvPicPr>
            <p:cNvPr id="5" name="Picture 4"/>
            <p:cNvPicPr>
              <a:picLocks noChangeAspect="1"/>
            </p:cNvPicPr>
            <p:nvPr/>
          </p:nvPicPr>
          <p:blipFill>
            <a:blip r:embed="rId3"/>
            <a:stretch>
              <a:fillRect/>
            </a:stretch>
          </p:blipFill>
          <p:spPr>
            <a:xfrm>
              <a:off x="3314523" y="5611794"/>
              <a:ext cx="2016483" cy="1246942"/>
            </a:xfrm>
            <a:prstGeom prst="rect">
              <a:avLst/>
            </a:prstGeom>
          </p:spPr>
        </p:pic>
        <p:pic>
          <p:nvPicPr>
            <p:cNvPr id="9" name="Picture 8"/>
            <p:cNvPicPr>
              <a:picLocks noChangeAspect="1"/>
            </p:cNvPicPr>
            <p:nvPr/>
          </p:nvPicPr>
          <p:blipFill rotWithShape="1">
            <a:blip r:embed="rId4"/>
            <a:srcRect l="11266" b="33156"/>
            <a:stretch/>
          </p:blipFill>
          <p:spPr>
            <a:xfrm>
              <a:off x="0" y="3972661"/>
              <a:ext cx="4442362" cy="2886075"/>
            </a:xfrm>
            <a:prstGeom prst="rect">
              <a:avLst/>
            </a:prstGeom>
          </p:spPr>
        </p:pic>
      </p:grpSp>
      <p:sp>
        <p:nvSpPr>
          <p:cNvPr id="10" name="Rectangle 9"/>
          <p:cNvSpPr/>
          <p:nvPr/>
        </p:nvSpPr>
        <p:spPr>
          <a:xfrm>
            <a:off x="1558121" y="1520537"/>
            <a:ext cx="2950732" cy="961032"/>
          </a:xfrm>
          <a:prstGeom prst="rect">
            <a:avLst/>
          </a:prstGeom>
        </p:spPr>
        <p:txBody>
          <a:bodyPr wrap="square">
            <a:spAutoFit/>
          </a:bodyPr>
          <a:lstStyle/>
          <a:p>
            <a:pPr marL="0" marR="0" lvl="0" indent="0" algn="l" defTabSz="896350" rtl="0" eaLnBrk="1" fontAlgn="auto" latinLnBrk="0" hangingPunct="1">
              <a:lnSpc>
                <a:spcPct val="120000"/>
              </a:lnSpc>
              <a:spcBef>
                <a:spcPts val="0"/>
              </a:spcBef>
              <a:spcAft>
                <a:spcPts val="0"/>
              </a:spcAft>
              <a:buClrTx/>
              <a:buSzTx/>
              <a:buFontTx/>
              <a:buNone/>
              <a:tabLst/>
              <a:defRPr/>
            </a:pPr>
            <a:r>
              <a:rPr kumimoji="0" lang="en-US" sz="1568" b="0" i="0" u="none" strike="noStrike" kern="0" cap="none" spc="29" normalizeH="0" baseline="0" noProof="0" dirty="0">
                <a:ln>
                  <a:noFill/>
                </a:ln>
                <a:solidFill>
                  <a:schemeClr val="bg2">
                    <a:lumMod val="25000"/>
                  </a:schemeClr>
                </a:solidFill>
                <a:effectLst/>
                <a:uLnTx/>
                <a:uFillTx/>
                <a:latin typeface="Segoe UI Semilight"/>
                <a:ea typeface="+mn-ea"/>
                <a:cs typeface="+mn-cs"/>
              </a:rPr>
              <a:t>Telemetry is collected at each</a:t>
            </a:r>
            <a:r>
              <a:rPr kumimoji="0" lang="en-US" sz="1568" b="0" i="0" u="none" strike="noStrike" kern="0" cap="none" spc="0" normalizeH="0" baseline="0" noProof="0" dirty="0">
                <a:ln>
                  <a:noFill/>
                </a:ln>
                <a:solidFill>
                  <a:schemeClr val="bg2">
                    <a:lumMod val="25000"/>
                  </a:schemeClr>
                </a:solidFill>
                <a:effectLst/>
                <a:uLnTx/>
                <a:uFillTx/>
                <a:latin typeface="Segoe UI Semilight"/>
                <a:ea typeface="+mn-ea"/>
                <a:cs typeface="+mn-cs"/>
              </a:rPr>
              <a:t> </a:t>
            </a:r>
            <a:r>
              <a:rPr kumimoji="0" lang="en-US" sz="1568" b="0" i="0" u="none" strike="noStrike" kern="0" cap="none" spc="-39" normalizeH="0" baseline="0" noProof="0" dirty="0">
                <a:ln>
                  <a:noFill/>
                </a:ln>
                <a:solidFill>
                  <a:schemeClr val="bg2">
                    <a:lumMod val="25000"/>
                  </a:schemeClr>
                </a:solidFill>
                <a:effectLst/>
                <a:uLnTx/>
                <a:uFillTx/>
                <a:latin typeface="Segoe UI Semilight"/>
                <a:ea typeface="+mn-ea"/>
                <a:cs typeface="+mn-cs"/>
              </a:rPr>
              <a:t>tier: Service backend, Application code,</a:t>
            </a:r>
            <a:r>
              <a:rPr kumimoji="0" lang="en-US" sz="1568" b="0" i="0" u="none" strike="noStrike" kern="0" cap="none" spc="0" normalizeH="0" baseline="0" noProof="0" dirty="0">
                <a:ln>
                  <a:noFill/>
                </a:ln>
                <a:solidFill>
                  <a:schemeClr val="bg2">
                    <a:lumMod val="25000"/>
                  </a:schemeClr>
                </a:solidFill>
                <a:effectLst/>
                <a:uLnTx/>
                <a:uFillTx/>
                <a:latin typeface="Segoe UI Semilight"/>
                <a:ea typeface="+mn-ea"/>
                <a:cs typeface="+mn-cs"/>
              </a:rPr>
              <a:t> historic trends</a:t>
            </a:r>
          </a:p>
        </p:txBody>
      </p:sp>
      <p:sp>
        <p:nvSpPr>
          <p:cNvPr id="11" name="Rectangle 10"/>
          <p:cNvSpPr/>
          <p:nvPr/>
        </p:nvSpPr>
        <p:spPr>
          <a:xfrm>
            <a:off x="803048" y="993174"/>
            <a:ext cx="886889" cy="1792903"/>
          </a:xfrm>
          <a:prstGeom prst="rect">
            <a:avLst/>
          </a:prstGeom>
        </p:spPr>
        <p:txBody>
          <a:bodyPr wrap="none">
            <a:noAutofit/>
          </a:bodyPr>
          <a:lstStyle/>
          <a:p>
            <a:pPr marL="0" marR="0" lvl="0" indent="0" algn="l" defTabSz="895554" rtl="0" eaLnBrk="1" fontAlgn="base" latinLnBrk="0" hangingPunct="1">
              <a:lnSpc>
                <a:spcPct val="120000"/>
              </a:lnSpc>
              <a:spcBef>
                <a:spcPct val="0"/>
              </a:spcBef>
              <a:spcAft>
                <a:spcPct val="0"/>
              </a:spcAft>
              <a:buClrTx/>
              <a:buSzTx/>
              <a:buFontTx/>
              <a:buNone/>
              <a:tabLst/>
              <a:defRPr/>
            </a:pPr>
            <a:r>
              <a:rPr kumimoji="0" lang="en-US" sz="9803" b="1" i="0" u="none" strike="noStrike" kern="0" cap="none" spc="0" normalizeH="0" baseline="0" noProof="0" dirty="0">
                <a:ln>
                  <a:noFill/>
                </a:ln>
                <a:solidFill>
                  <a:schemeClr val="bg2">
                    <a:lumMod val="50000"/>
                    <a:alpha val="15000"/>
                  </a:schemeClr>
                </a:solidFill>
                <a:effectLst/>
                <a:uLnTx/>
                <a:uFillTx/>
                <a:latin typeface="Segoe UI Semilight"/>
                <a:ea typeface="+mn-ea"/>
                <a:cs typeface="+mn-cs"/>
              </a:rPr>
              <a:t>1</a:t>
            </a:r>
          </a:p>
        </p:txBody>
      </p:sp>
      <p:sp>
        <p:nvSpPr>
          <p:cNvPr id="12" name="Rectangle 11"/>
          <p:cNvSpPr/>
          <p:nvPr/>
        </p:nvSpPr>
        <p:spPr>
          <a:xfrm>
            <a:off x="5589330" y="4516530"/>
            <a:ext cx="3294508" cy="961032"/>
          </a:xfrm>
          <a:prstGeom prst="rect">
            <a:avLst/>
          </a:prstGeom>
        </p:spPr>
        <p:txBody>
          <a:bodyPr wrap="square">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1568" b="0" i="0" u="none" strike="noStrike" kern="0" cap="none" spc="-20" normalizeH="0" baseline="0" noProof="0" dirty="0">
                <a:ln>
                  <a:noFill/>
                </a:ln>
                <a:solidFill>
                  <a:schemeClr val="bg2">
                    <a:lumMod val="25000"/>
                  </a:schemeClr>
                </a:solidFill>
                <a:effectLst/>
                <a:uLnTx/>
                <a:uFillTx/>
                <a:latin typeface="Segoe UI Semilight"/>
                <a:ea typeface="+mn-ea"/>
                <a:cs typeface="+mn-cs"/>
              </a:rPr>
              <a:t>Telemetry arrives in the diagnostics roles where</a:t>
            </a:r>
            <a:r>
              <a:rPr kumimoji="0" lang="en-US" sz="1568" b="0" i="0" u="none" strike="noStrike" kern="0" cap="none" spc="0" normalizeH="0" baseline="0" noProof="0" dirty="0">
                <a:ln>
                  <a:noFill/>
                </a:ln>
                <a:solidFill>
                  <a:schemeClr val="bg2">
                    <a:lumMod val="25000"/>
                  </a:schemeClr>
                </a:solidFill>
                <a:effectLst/>
                <a:uLnTx/>
                <a:uFillTx/>
                <a:latin typeface="Segoe UI Semilight"/>
                <a:ea typeface="+mn-ea"/>
                <a:cs typeface="+mn-cs"/>
              </a:rPr>
              <a:t> </a:t>
            </a:r>
            <a:r>
              <a:rPr kumimoji="0" lang="en-US" sz="1568" b="0" i="0" u="none" strike="noStrike" kern="0" cap="none" spc="-20" normalizeH="0" baseline="0" noProof="0" dirty="0">
                <a:ln>
                  <a:noFill/>
                </a:ln>
                <a:solidFill>
                  <a:schemeClr val="bg2">
                    <a:lumMod val="25000"/>
                  </a:schemeClr>
                </a:solidFill>
                <a:effectLst/>
                <a:uLnTx/>
                <a:uFillTx/>
                <a:latin typeface="Segoe UI Semilight"/>
                <a:ea typeface="+mn-ea"/>
                <a:cs typeface="+mn-cs"/>
              </a:rPr>
              <a:t>it is processed &amp; pattern matched (detectors)</a:t>
            </a:r>
            <a:endParaRPr kumimoji="0" lang="en-US" sz="1568" b="0" i="0" u="none" strike="noStrike" kern="0" cap="none" spc="0" normalizeH="0" baseline="0" noProof="0" dirty="0">
              <a:ln>
                <a:noFill/>
              </a:ln>
              <a:solidFill>
                <a:schemeClr val="bg2">
                  <a:lumMod val="25000"/>
                </a:schemeClr>
              </a:solidFill>
              <a:effectLst/>
              <a:uLnTx/>
              <a:uFillTx/>
              <a:latin typeface="Segoe UI Semilight"/>
              <a:ea typeface="+mn-ea"/>
              <a:cs typeface="+mn-cs"/>
            </a:endParaRPr>
          </a:p>
        </p:txBody>
      </p:sp>
      <p:sp>
        <p:nvSpPr>
          <p:cNvPr id="13" name="Rectangle 12"/>
          <p:cNvSpPr/>
          <p:nvPr/>
        </p:nvSpPr>
        <p:spPr>
          <a:xfrm>
            <a:off x="8105792" y="665269"/>
            <a:ext cx="3316190" cy="814661"/>
          </a:xfrm>
          <a:prstGeom prst="rect">
            <a:avLst/>
          </a:prstGeom>
        </p:spPr>
        <p:txBody>
          <a:bodyPr wrap="square">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lumMod val="25000"/>
                  </a:schemeClr>
                </a:solidFill>
                <a:effectLst/>
                <a:uLnTx/>
                <a:uFillTx/>
                <a:latin typeface="Segoe UI Semilight"/>
                <a:ea typeface="+mn-ea"/>
                <a:cs typeface="+mn-cs"/>
              </a:rPr>
              <a:t>Identify, understand and resolve issues with powerful out-of-the-box experience</a:t>
            </a:r>
          </a:p>
        </p:txBody>
      </p:sp>
      <p:sp>
        <p:nvSpPr>
          <p:cNvPr id="14" name="Rectangle 13"/>
          <p:cNvSpPr/>
          <p:nvPr/>
        </p:nvSpPr>
        <p:spPr>
          <a:xfrm>
            <a:off x="7285355" y="80973"/>
            <a:ext cx="886889" cy="1792903"/>
          </a:xfrm>
          <a:prstGeom prst="rect">
            <a:avLst/>
          </a:prstGeom>
        </p:spPr>
        <p:txBody>
          <a:bodyPr wrap="none">
            <a:noAutofit/>
          </a:bodyPr>
          <a:lstStyle/>
          <a:p>
            <a:pPr marL="0" marR="0" lvl="0" indent="0" algn="l" defTabSz="895554" rtl="0" eaLnBrk="1" fontAlgn="base" latinLnBrk="0" hangingPunct="1">
              <a:lnSpc>
                <a:spcPct val="120000"/>
              </a:lnSpc>
              <a:spcBef>
                <a:spcPct val="0"/>
              </a:spcBef>
              <a:spcAft>
                <a:spcPct val="0"/>
              </a:spcAft>
              <a:buClrTx/>
              <a:buSzTx/>
              <a:buFontTx/>
              <a:buNone/>
              <a:tabLst/>
              <a:defRPr/>
            </a:pPr>
            <a:r>
              <a:rPr kumimoji="0" lang="en-US" sz="9803" b="1" i="0" u="none" strike="noStrike" kern="0" cap="none" spc="0" normalizeH="0" baseline="0" noProof="0" dirty="0">
                <a:ln>
                  <a:noFill/>
                </a:ln>
                <a:solidFill>
                  <a:schemeClr val="bg2">
                    <a:lumMod val="50000"/>
                    <a:alpha val="15000"/>
                  </a:schemeClr>
                </a:solidFill>
                <a:effectLst/>
                <a:uLnTx/>
                <a:uFillTx/>
                <a:latin typeface="Segoe UI Semilight"/>
                <a:ea typeface="+mn-ea"/>
                <a:cs typeface="+mn-cs"/>
              </a:rPr>
              <a:t>3</a:t>
            </a:r>
          </a:p>
        </p:txBody>
      </p:sp>
      <p:grpSp>
        <p:nvGrpSpPr>
          <p:cNvPr id="15" name="Group 14"/>
          <p:cNvGrpSpPr/>
          <p:nvPr/>
        </p:nvGrpSpPr>
        <p:grpSpPr>
          <a:xfrm>
            <a:off x="8108094" y="1746423"/>
            <a:ext cx="3603935" cy="2872443"/>
            <a:chOff x="8238220" y="2114321"/>
            <a:chExt cx="3676201" cy="2930041"/>
          </a:xfrm>
        </p:grpSpPr>
        <p:pic>
          <p:nvPicPr>
            <p:cNvPr id="16" name="Picture 15"/>
            <p:cNvPicPr>
              <a:picLocks noChangeAspect="1"/>
            </p:cNvPicPr>
            <p:nvPr/>
          </p:nvPicPr>
          <p:blipFill>
            <a:blip r:embed="rId5"/>
            <a:stretch>
              <a:fillRect/>
            </a:stretch>
          </p:blipFill>
          <p:spPr>
            <a:xfrm>
              <a:off x="10498181" y="2736060"/>
              <a:ext cx="1416240" cy="2308302"/>
            </a:xfrm>
            <a:prstGeom prst="rect">
              <a:avLst/>
            </a:prstGeom>
          </p:spPr>
        </p:pic>
        <p:pic>
          <p:nvPicPr>
            <p:cNvPr id="17" name="Picture 16"/>
            <p:cNvPicPr>
              <a:picLocks noChangeAspect="1"/>
            </p:cNvPicPr>
            <p:nvPr/>
          </p:nvPicPr>
          <p:blipFill>
            <a:blip r:embed="rId6"/>
            <a:stretch>
              <a:fillRect/>
            </a:stretch>
          </p:blipFill>
          <p:spPr>
            <a:xfrm>
              <a:off x="9369661" y="2425191"/>
              <a:ext cx="1406394" cy="2300288"/>
            </a:xfrm>
            <a:prstGeom prst="rect">
              <a:avLst/>
            </a:prstGeom>
          </p:spPr>
        </p:pic>
        <p:pic>
          <p:nvPicPr>
            <p:cNvPr id="18" name="Picture 17"/>
            <p:cNvPicPr>
              <a:picLocks noChangeAspect="1"/>
            </p:cNvPicPr>
            <p:nvPr/>
          </p:nvPicPr>
          <p:blipFill>
            <a:blip r:embed="rId7"/>
            <a:stretch>
              <a:fillRect/>
            </a:stretch>
          </p:blipFill>
          <p:spPr>
            <a:xfrm>
              <a:off x="8238220" y="2114321"/>
              <a:ext cx="1409315" cy="2300288"/>
            </a:xfrm>
            <a:prstGeom prst="rect">
              <a:avLst/>
            </a:prstGeom>
          </p:spPr>
        </p:pic>
      </p:grpSp>
      <p:sp>
        <p:nvSpPr>
          <p:cNvPr id="19" name="Right Arrow 18"/>
          <p:cNvSpPr/>
          <p:nvPr/>
        </p:nvSpPr>
        <p:spPr bwMode="auto">
          <a:xfrm>
            <a:off x="5888635" y="2574140"/>
            <a:ext cx="2120290" cy="1221046"/>
          </a:xfrm>
          <a:prstGeom prst="rightArrow">
            <a:avLst/>
          </a:prstGeom>
          <a:solidFill>
            <a:srgbClr val="FFFFFF">
              <a:alpha val="50000"/>
            </a:srgbClr>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Freeform 95"/>
          <p:cNvSpPr>
            <a:spLocks/>
          </p:cNvSpPr>
          <p:nvPr/>
        </p:nvSpPr>
        <p:spPr bwMode="auto">
          <a:xfrm flipH="1">
            <a:off x="4108515" y="2020178"/>
            <a:ext cx="2493281" cy="161918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ctr" anchorCtr="0" compatLnSpc="1">
            <a:prstTxWarp prst="textNoShape">
              <a:avLst/>
            </a:prstTxWarp>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692B7B"/>
              </a:solidFill>
              <a:effectLst/>
              <a:uLnTx/>
              <a:uFillTx/>
              <a:latin typeface="Segoe UI Semilight"/>
              <a:ea typeface="+mn-ea"/>
              <a:cs typeface="+mn-cs"/>
            </a:endParaRPr>
          </a:p>
        </p:txBody>
      </p:sp>
      <p:sp>
        <p:nvSpPr>
          <p:cNvPr id="21" name="Rectangle 20"/>
          <p:cNvSpPr/>
          <p:nvPr/>
        </p:nvSpPr>
        <p:spPr>
          <a:xfrm>
            <a:off x="4801692" y="3881898"/>
            <a:ext cx="886889" cy="1792903"/>
          </a:xfrm>
          <a:prstGeom prst="rect">
            <a:avLst/>
          </a:prstGeom>
        </p:spPr>
        <p:txBody>
          <a:bodyPr wrap="none">
            <a:noAutofit/>
          </a:bodyPr>
          <a:lstStyle/>
          <a:p>
            <a:pPr marL="0" marR="0" lvl="0" indent="0" algn="l" defTabSz="895554" rtl="0" eaLnBrk="1" fontAlgn="base" latinLnBrk="0" hangingPunct="1">
              <a:lnSpc>
                <a:spcPct val="120000"/>
              </a:lnSpc>
              <a:spcBef>
                <a:spcPct val="0"/>
              </a:spcBef>
              <a:spcAft>
                <a:spcPct val="0"/>
              </a:spcAft>
              <a:buClrTx/>
              <a:buSzTx/>
              <a:buFontTx/>
              <a:buNone/>
              <a:tabLst/>
              <a:defRPr/>
            </a:pPr>
            <a:r>
              <a:rPr kumimoji="0" lang="en-US" sz="9803" b="1" i="0" u="none" strike="noStrike" kern="0" cap="none" spc="0" normalizeH="0" baseline="0" noProof="0" dirty="0">
                <a:ln>
                  <a:noFill/>
                </a:ln>
                <a:solidFill>
                  <a:schemeClr val="bg2">
                    <a:lumMod val="50000"/>
                    <a:alpha val="15000"/>
                  </a:schemeClr>
                </a:solidFill>
                <a:effectLst/>
                <a:uLnTx/>
                <a:uFillTx/>
                <a:latin typeface="Segoe UI Semilight"/>
                <a:ea typeface="+mn-ea"/>
                <a:cs typeface="+mn-cs"/>
              </a:rPr>
              <a:t>2</a:t>
            </a:r>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4297" y="2519927"/>
            <a:ext cx="2130392" cy="1681889"/>
          </a:xfrm>
          <a:prstGeom prst="rect">
            <a:avLst/>
          </a:prstGeom>
        </p:spPr>
      </p:pic>
      <p:grpSp>
        <p:nvGrpSpPr>
          <p:cNvPr id="23" name="Group 22"/>
          <p:cNvGrpSpPr/>
          <p:nvPr/>
        </p:nvGrpSpPr>
        <p:grpSpPr>
          <a:xfrm>
            <a:off x="8068103" y="4559073"/>
            <a:ext cx="4123897" cy="2298441"/>
            <a:chOff x="7982235" y="4513470"/>
            <a:chExt cx="4206590" cy="2344530"/>
          </a:xfrm>
        </p:grpSpPr>
        <p:sp>
          <p:nvSpPr>
            <p:cNvPr id="24"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5"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6"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7"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8"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9"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0"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1"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2"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4"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5"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6"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7"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8"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39"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40"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41"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42"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43"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grpSp>
    </p:spTree>
    <p:extLst>
      <p:ext uri="{BB962C8B-B14F-4D97-AF65-F5344CB8AC3E}">
        <p14:creationId xmlns:p14="http://schemas.microsoft.com/office/powerpoint/2010/main" val="110796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features and capabilities</a:t>
            </a:r>
          </a:p>
        </p:txBody>
      </p:sp>
      <p:sp>
        <p:nvSpPr>
          <p:cNvPr id="7" name="Rectangle 6"/>
          <p:cNvSpPr/>
          <p:nvPr/>
        </p:nvSpPr>
        <p:spPr bwMode="auto">
          <a:xfrm>
            <a:off x="269240" y="1210172"/>
            <a:ext cx="3585699"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745" dirty="0">
                <a:gradFill>
                  <a:gsLst>
                    <a:gs pos="57576">
                      <a:srgbClr val="0078D7"/>
                    </a:gs>
                    <a:gs pos="35000">
                      <a:srgbClr val="0078D7"/>
                    </a:gs>
                  </a:gsLst>
                  <a:lin ang="5400000" scaled="0"/>
                </a:gradFill>
                <a:latin typeface="Segoe UI" panose="020B0502040204020203" pitchFamily="34" charset="0"/>
                <a:cs typeface="Segoe UI" panose="020B0502040204020203" pitchFamily="34" charset="0"/>
              </a:rPr>
              <a:t>ENTERPRISE GRADE</a:t>
            </a:r>
          </a:p>
          <a:p>
            <a:pPr defTabSz="932293" fontAlgn="base">
              <a:spcBef>
                <a:spcPct val="0"/>
              </a:spcBef>
              <a:spcAft>
                <a:spcPts val="1176"/>
              </a:spcAft>
              <a:defRPr/>
            </a:pPr>
            <a:r>
              <a:rPr lang="en-US" sz="1765" dirty="0">
                <a:gradFill>
                  <a:gsLst>
                    <a:gs pos="57576">
                      <a:srgbClr val="002050"/>
                    </a:gs>
                    <a:gs pos="35000">
                      <a:srgbClr val="002050"/>
                    </a:gs>
                  </a:gsLst>
                  <a:lin ang="5400000" scaled="0"/>
                </a:gradFill>
                <a:latin typeface="Segoe UI Semilight"/>
                <a:cs typeface="Segoe UI" panose="020B0502040204020203" pitchFamily="34" charset="0"/>
              </a:rPr>
              <a:t>Designed for secure </a:t>
            </a:r>
            <a:br>
              <a:rPr lang="en-US" sz="1765" dirty="0">
                <a:gradFill>
                  <a:gsLst>
                    <a:gs pos="57576">
                      <a:srgbClr val="002050"/>
                    </a:gs>
                    <a:gs pos="35000">
                      <a:srgbClr val="002050"/>
                    </a:gs>
                  </a:gsLst>
                  <a:lin ang="5400000" scaled="0"/>
                </a:gradFill>
                <a:latin typeface="Segoe UI Semilight"/>
                <a:cs typeface="Segoe UI" panose="020B0502040204020203" pitchFamily="34" charset="0"/>
              </a:rPr>
            </a:br>
            <a:r>
              <a:rPr lang="en-US" sz="1765" dirty="0">
                <a:gradFill>
                  <a:gsLst>
                    <a:gs pos="57576">
                      <a:srgbClr val="002050"/>
                    </a:gs>
                    <a:gs pos="35000">
                      <a:srgbClr val="002050"/>
                    </a:gs>
                  </a:gsLst>
                  <a:lin ang="5400000" scaled="0"/>
                </a:gradFill>
                <a:latin typeface="Segoe UI Semilight"/>
                <a:cs typeface="Segoe UI" panose="020B0502040204020203" pitchFamily="34" charset="0"/>
              </a:rPr>
              <a:t>mission-critical applications</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Hybrid connections/VPN support</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Scheduled backup</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Azure Active Directory Integration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Site resiliency, HA, and DR</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Web jobs</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Role base access control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Audit/compliance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Enterprise migration</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Client certs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Cache</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IP restrictions/SSL</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Web sockets</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SQL, MySQL, </a:t>
            </a:r>
            <a:r>
              <a:rPr lang="en-US" sz="1372" dirty="0" err="1">
                <a:gradFill>
                  <a:gsLst>
                    <a:gs pos="57576">
                      <a:srgbClr val="353535"/>
                    </a:gs>
                    <a:gs pos="35000">
                      <a:srgbClr val="353535"/>
                    </a:gs>
                  </a:gsLst>
                  <a:lin ang="5400000" scaled="0"/>
                </a:gradFill>
                <a:latin typeface="Segoe UI Semilight"/>
                <a:cs typeface="Segoe UI" panose="020B0502040204020203" pitchFamily="34" charset="0"/>
              </a:rPr>
              <a:t>DocDB</a:t>
            </a:r>
            <a:r>
              <a:rPr lang="en-US" sz="1372" dirty="0">
                <a:gradFill>
                  <a:gsLst>
                    <a:gs pos="57576">
                      <a:srgbClr val="353535"/>
                    </a:gs>
                    <a:gs pos="35000">
                      <a:srgbClr val="353535"/>
                    </a:gs>
                  </a:gsLst>
                  <a:lin ang="5400000" scaled="0"/>
                </a:gradFill>
                <a:latin typeface="Segoe UI Semilight"/>
                <a:cs typeface="Segoe UI" panose="020B0502040204020203" pitchFamily="34" charset="0"/>
              </a:rPr>
              <a:t>, and Mongo</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Sticky sessions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Authorization/authentication</a:t>
            </a:r>
          </a:p>
          <a:p>
            <a:pPr defTabSz="932293" fontAlgn="base">
              <a:spcBef>
                <a:spcPct val="0"/>
              </a:spcBef>
              <a:spcAft>
                <a:spcPct val="0"/>
              </a:spcAft>
              <a:defRPr/>
            </a:pPr>
            <a:endParaRPr lang="en-US" sz="1372" i="1" dirty="0">
              <a:gradFill>
                <a:gsLst>
                  <a:gs pos="57576">
                    <a:srgbClr val="353535"/>
                  </a:gs>
                  <a:gs pos="35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8" name="Rectangle 7"/>
          <p:cNvSpPr/>
          <p:nvPr/>
        </p:nvSpPr>
        <p:spPr bwMode="auto">
          <a:xfrm>
            <a:off x="4124969" y="1210172"/>
            <a:ext cx="3585699"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745" dirty="0">
                <a:gradFill>
                  <a:gsLst>
                    <a:gs pos="57576">
                      <a:srgbClr val="0078D7"/>
                    </a:gs>
                    <a:gs pos="35000">
                      <a:srgbClr val="0078D7"/>
                    </a:gs>
                  </a:gsLst>
                  <a:lin ang="5400000" scaled="0"/>
                </a:gradFill>
                <a:latin typeface="Segoe UI" panose="020B0502040204020203" pitchFamily="34" charset="0"/>
                <a:cs typeface="Segoe UI" panose="020B0502040204020203" pitchFamily="34" charset="0"/>
              </a:rPr>
              <a:t>FULLY MANAGED</a:t>
            </a:r>
          </a:p>
          <a:p>
            <a:pPr defTabSz="932293" fontAlgn="base">
              <a:spcBef>
                <a:spcPct val="0"/>
              </a:spcBef>
              <a:spcAft>
                <a:spcPts val="1176"/>
              </a:spcAft>
              <a:defRPr/>
            </a:pPr>
            <a:r>
              <a:rPr lang="en-US" sz="1765" dirty="0">
                <a:gradFill>
                  <a:gsLst>
                    <a:gs pos="57576">
                      <a:srgbClr val="002050"/>
                    </a:gs>
                    <a:gs pos="35000">
                      <a:srgbClr val="002050"/>
                    </a:gs>
                  </a:gsLst>
                  <a:lin ang="5400000" scaled="0"/>
                </a:gradFill>
                <a:latin typeface="Segoe UI Semilight"/>
                <a:cs typeface="Segoe UI" panose="020B0502040204020203" pitchFamily="34" charset="0"/>
              </a:rPr>
              <a:t>Optimized for availability </a:t>
            </a:r>
            <a:br>
              <a:rPr lang="en-US" sz="1765" dirty="0">
                <a:gradFill>
                  <a:gsLst>
                    <a:gs pos="57576">
                      <a:srgbClr val="002050"/>
                    </a:gs>
                    <a:gs pos="35000">
                      <a:srgbClr val="002050"/>
                    </a:gs>
                  </a:gsLst>
                  <a:lin ang="5400000" scaled="0"/>
                </a:gradFill>
                <a:latin typeface="Segoe UI Semilight"/>
                <a:cs typeface="Segoe UI" panose="020B0502040204020203" pitchFamily="34" charset="0"/>
              </a:rPr>
            </a:br>
            <a:r>
              <a:rPr lang="en-US" sz="1765" dirty="0">
                <a:gradFill>
                  <a:gsLst>
                    <a:gs pos="57576">
                      <a:srgbClr val="002050"/>
                    </a:gs>
                    <a:gs pos="35000">
                      <a:srgbClr val="002050"/>
                    </a:gs>
                  </a:gsLst>
                  <a:lin ang="5400000" scaled="0"/>
                </a:gradFill>
                <a:latin typeface="Segoe UI Semilight"/>
                <a:cs typeface="Segoe UI" panose="020B0502040204020203" pitchFamily="34" charset="0"/>
              </a:rPr>
              <a:t>and automatic scale</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Automated deployment</a:t>
            </a:r>
            <a:br>
              <a:rPr lang="en-US" sz="1372" dirty="0">
                <a:gradFill>
                  <a:gsLst>
                    <a:gs pos="57576">
                      <a:srgbClr val="353535"/>
                    </a:gs>
                    <a:gs pos="35000">
                      <a:srgbClr val="353535"/>
                    </a:gs>
                  </a:gsLst>
                  <a:lin ang="5400000" scaled="0"/>
                </a:gradFill>
                <a:latin typeface="Segoe UI Semilight"/>
                <a:cs typeface="Segoe UI" panose="020B0502040204020203" pitchFamily="34" charset="0"/>
              </a:rPr>
            </a:br>
            <a:r>
              <a:rPr lang="en-US" sz="1372" dirty="0" err="1">
                <a:gradFill>
                  <a:gsLst>
                    <a:gs pos="57576">
                      <a:srgbClr val="353535"/>
                    </a:gs>
                    <a:gs pos="35000">
                      <a:srgbClr val="353535"/>
                    </a:gs>
                  </a:gsLst>
                  <a:lin ang="5400000" scaled="0"/>
                </a:gradFill>
                <a:latin typeface="Segoe UI Semilight"/>
                <a:cs typeface="Segoe UI" panose="020B0502040204020203" pitchFamily="34" charset="0"/>
              </a:rPr>
              <a:t>AutoScale</a:t>
            </a:r>
            <a:endParaRPr lang="en-US" sz="1372" dirty="0">
              <a:gradFill>
                <a:gsLst>
                  <a:gs pos="57576">
                    <a:srgbClr val="353535"/>
                  </a:gs>
                  <a:gs pos="35000">
                    <a:srgbClr val="353535"/>
                  </a:gs>
                </a:gsLst>
                <a:lin ang="5400000" scaled="0"/>
              </a:gradFill>
              <a:latin typeface="Segoe UI Semilight"/>
              <a:cs typeface="Segoe UI" panose="020B0502040204020203" pitchFamily="34" charset="0"/>
            </a:endParaRP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Built-in load balancing</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WW datacenter coverage</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End point monitoring and alerts</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App gallery</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DR site support</a:t>
            </a:r>
          </a:p>
          <a:p>
            <a:pPr defTabSz="914367">
              <a:spcAft>
                <a:spcPts val="300"/>
              </a:spcAft>
              <a:defRPr/>
            </a:pPr>
            <a:r>
              <a:rPr lang="en-US" sz="1372" dirty="0" err="1">
                <a:gradFill>
                  <a:gsLst>
                    <a:gs pos="57576">
                      <a:srgbClr val="353535"/>
                    </a:gs>
                    <a:gs pos="35000">
                      <a:srgbClr val="353535"/>
                    </a:gs>
                  </a:gsLst>
                  <a:lin ang="5400000" scaled="0"/>
                </a:gradFill>
                <a:latin typeface="Segoe UI Semilight"/>
                <a:cs typeface="Segoe UI" panose="020B0502040204020203" pitchFamily="34" charset="0"/>
              </a:rPr>
              <a:t>WildCard</a:t>
            </a:r>
            <a:r>
              <a:rPr lang="en-US" sz="1372" dirty="0">
                <a:gradFill>
                  <a:gsLst>
                    <a:gs pos="57576">
                      <a:srgbClr val="353535"/>
                    </a:gs>
                    <a:gs pos="35000">
                      <a:srgbClr val="353535"/>
                    </a:gs>
                  </a:gsLst>
                  <a:lin ang="5400000" scaled="0"/>
                </a:gradFill>
                <a:latin typeface="Segoe UI Semilight"/>
                <a:cs typeface="Segoe UI" panose="020B0502040204020203" pitchFamily="34" charset="0"/>
              </a:rPr>
              <a:t> support</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Dedicated IP address</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HTTP compression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CDN support for websites</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Premium WordPress</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App Services Environments </a:t>
            </a:r>
          </a:p>
          <a:p>
            <a:pPr defTabSz="914367">
              <a:spcAft>
                <a:spcPts val="300"/>
              </a:spcAft>
              <a:defRPr/>
            </a:pPr>
            <a:endParaRPr lang="en-US" sz="1568" dirty="0">
              <a:gradFill>
                <a:gsLst>
                  <a:gs pos="57576">
                    <a:srgbClr val="353535"/>
                  </a:gs>
                  <a:gs pos="35000">
                    <a:srgbClr val="353535"/>
                  </a:gs>
                </a:gsLst>
                <a:lin ang="5400000" scaled="0"/>
              </a:gradFill>
              <a:latin typeface="Segoe UI Semilight"/>
              <a:ea typeface="Calibri" panose="020F0502020204030204" pitchFamily="34" charset="0"/>
              <a:cs typeface="Segoe UI" panose="020B0502040204020203" pitchFamily="34" charset="0"/>
            </a:endParaRPr>
          </a:p>
          <a:p>
            <a:pPr defTabSz="932293" fontAlgn="base">
              <a:spcBef>
                <a:spcPct val="0"/>
              </a:spcBef>
              <a:spcAft>
                <a:spcPct val="0"/>
              </a:spcAft>
              <a:defRPr/>
            </a:pPr>
            <a:endParaRPr lang="en-US" sz="1372" i="1" dirty="0">
              <a:gradFill>
                <a:gsLst>
                  <a:gs pos="57576">
                    <a:srgbClr val="353535"/>
                  </a:gs>
                  <a:gs pos="35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9" name="Rectangle 8"/>
          <p:cNvSpPr/>
          <p:nvPr/>
        </p:nvSpPr>
        <p:spPr bwMode="auto">
          <a:xfrm>
            <a:off x="7627195" y="1210172"/>
            <a:ext cx="4265999"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745" dirty="0">
                <a:gradFill>
                  <a:gsLst>
                    <a:gs pos="57576">
                      <a:srgbClr val="0078D7"/>
                    </a:gs>
                    <a:gs pos="35000">
                      <a:srgbClr val="0078D7"/>
                    </a:gs>
                  </a:gsLst>
                  <a:lin ang="5400000" scaled="0"/>
                </a:gradFill>
                <a:latin typeface="Segoe UI" panose="020B0502040204020203" pitchFamily="34" charset="0"/>
                <a:cs typeface="Segoe UI" panose="020B0502040204020203" pitchFamily="34" charset="0"/>
              </a:rPr>
              <a:t>HIGH PRODUCTIVITY</a:t>
            </a:r>
          </a:p>
          <a:p>
            <a:pPr defTabSz="932293" fontAlgn="base">
              <a:spcBef>
                <a:spcPct val="0"/>
              </a:spcBef>
              <a:spcAft>
                <a:spcPts val="1176"/>
              </a:spcAft>
              <a:defRPr/>
            </a:pPr>
            <a:r>
              <a:rPr lang="en-US" sz="1765" dirty="0">
                <a:gradFill>
                  <a:gsLst>
                    <a:gs pos="57576">
                      <a:srgbClr val="002050"/>
                    </a:gs>
                    <a:gs pos="35000">
                      <a:srgbClr val="002050"/>
                    </a:gs>
                  </a:gsLst>
                  <a:lin ang="5400000" scaled="0"/>
                </a:gradFill>
                <a:latin typeface="Segoe UI Semilight"/>
                <a:cs typeface="Segoe UI" panose="020B0502040204020203" pitchFamily="34" charset="0"/>
              </a:rPr>
              <a:t>Built for DevOps and </a:t>
            </a:r>
            <a:br>
              <a:rPr lang="en-US" sz="1765" dirty="0">
                <a:gradFill>
                  <a:gsLst>
                    <a:gs pos="57576">
                      <a:srgbClr val="002050"/>
                    </a:gs>
                    <a:gs pos="35000">
                      <a:srgbClr val="002050"/>
                    </a:gs>
                  </a:gsLst>
                  <a:lin ang="5400000" scaled="0"/>
                </a:gradFill>
                <a:latin typeface="Segoe UI Semilight"/>
                <a:cs typeface="Segoe UI" panose="020B0502040204020203" pitchFamily="34" charset="0"/>
              </a:rPr>
            </a:br>
            <a:r>
              <a:rPr lang="en-US" sz="1765" dirty="0">
                <a:gradFill>
                  <a:gsLst>
                    <a:gs pos="57576">
                      <a:srgbClr val="002050"/>
                    </a:gs>
                    <a:gs pos="35000">
                      <a:srgbClr val="002050"/>
                    </a:gs>
                  </a:gsLst>
                  <a:lin ang="5400000" scaled="0"/>
                </a:gradFill>
                <a:latin typeface="Segoe UI Semilight"/>
                <a:cs typeface="Segoe UI" panose="020B0502040204020203" pitchFamily="34" charset="0"/>
              </a:rPr>
              <a:t>continuous deployment</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Remote debugging with Visual Studio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Site staging slots</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Testing in production</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Continuous integration/deployment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Git, Visual Studio, Docker Hub, and GitHub</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App and site diagnostics</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OS and framework patching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Site extensions gallery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NET, PHP, Python, Node, Ruby, Java</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Framework installer</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Browser-based editing</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Auto-healing</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Logging and auditing </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Admin-site</a:t>
            </a:r>
          </a:p>
          <a:p>
            <a:pPr defTabSz="914367">
              <a:spcAft>
                <a:spcPts val="300"/>
              </a:spcAft>
              <a:defRPr/>
            </a:pPr>
            <a:r>
              <a:rPr lang="en-US" sz="1372" dirty="0">
                <a:gradFill>
                  <a:gsLst>
                    <a:gs pos="57576">
                      <a:srgbClr val="353535"/>
                    </a:gs>
                    <a:gs pos="35000">
                      <a:srgbClr val="353535"/>
                    </a:gs>
                  </a:gsLst>
                  <a:lin ang="5400000" scaled="0"/>
                </a:gradFill>
                <a:latin typeface="Segoe UI Semilight"/>
                <a:cs typeface="Segoe UI" panose="020B0502040204020203" pitchFamily="34" charset="0"/>
              </a:rPr>
              <a:t>Support site extension </a:t>
            </a:r>
            <a:endParaRPr lang="en-US" sz="1568" dirty="0">
              <a:gradFill>
                <a:gsLst>
                  <a:gs pos="57576">
                    <a:srgbClr val="353535"/>
                  </a:gs>
                  <a:gs pos="35000">
                    <a:srgbClr val="353535"/>
                  </a:gs>
                </a:gsLst>
                <a:lin ang="5400000" scaled="0"/>
              </a:gradFill>
              <a:latin typeface="Segoe UI Semilight"/>
              <a:cs typeface="Segoe UI" panose="020B0502040204020203" pitchFamily="34" charset="0"/>
            </a:endParaRPr>
          </a:p>
          <a:p>
            <a:pPr defTabSz="932293" fontAlgn="base">
              <a:spcBef>
                <a:spcPct val="0"/>
              </a:spcBef>
              <a:spcAft>
                <a:spcPct val="0"/>
              </a:spcAft>
              <a:defRPr/>
            </a:pPr>
            <a:r>
              <a:rPr lang="en-US" sz="1372" i="1" dirty="0">
                <a:gradFill>
                  <a:gsLst>
                    <a:gs pos="57576">
                      <a:srgbClr val="353535"/>
                    </a:gs>
                    <a:gs pos="35000">
                      <a:srgbClr val="353535"/>
                    </a:gs>
                  </a:gsLst>
                  <a:lin ang="5400000" scaled="0"/>
                </a:gradFill>
                <a:latin typeface="Segoe UI Semilight"/>
                <a:cs typeface="Segoe UI Semilight" panose="020B0402040204020203" pitchFamily="34" charset="0"/>
              </a:rPr>
              <a:t> </a:t>
            </a:r>
          </a:p>
        </p:txBody>
      </p:sp>
      <p:cxnSp>
        <p:nvCxnSpPr>
          <p:cNvPr id="24" name="Straight Connector 23"/>
          <p:cNvCxnSpPr/>
          <p:nvPr/>
        </p:nvCxnSpPr>
        <p:spPr>
          <a:xfrm>
            <a:off x="3813203" y="1396661"/>
            <a:ext cx="0" cy="4727734"/>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430" y="1396661"/>
            <a:ext cx="0" cy="4727734"/>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94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App Service Isolated</a:t>
            </a:r>
          </a:p>
        </p:txBody>
      </p:sp>
      <p:sp>
        <p:nvSpPr>
          <p:cNvPr id="70" name="TextBox 69"/>
          <p:cNvSpPr txBox="1"/>
          <p:nvPr/>
        </p:nvSpPr>
        <p:spPr>
          <a:xfrm>
            <a:off x="269241" y="1622814"/>
            <a:ext cx="3854628" cy="4764700"/>
          </a:xfrm>
          <a:prstGeom prst="rect">
            <a:avLst/>
          </a:prstGeom>
          <a:solidFill>
            <a:schemeClr val="accent5">
              <a:lumMod val="75000"/>
            </a:schemeClr>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Layered security </a:t>
            </a:r>
          </a:p>
        </p:txBody>
      </p:sp>
      <p:sp>
        <p:nvSpPr>
          <p:cNvPr id="71" name="TextBox 70"/>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algn="ctr" defTabSz="878163">
              <a:lnSpc>
                <a:spcPct val="90000"/>
              </a:lnSpc>
              <a:tabLst>
                <a:tab pos="860864" algn="l"/>
              </a:tabLst>
              <a:defRPr/>
            </a:pPr>
            <a:r>
              <a:rPr lang="en-US" sz="2353" kern="0">
                <a:gradFill>
                  <a:gsLst>
                    <a:gs pos="0">
                      <a:srgbClr val="FFFFFF"/>
                    </a:gs>
                    <a:gs pos="100000">
                      <a:srgbClr val="FFFFFF"/>
                    </a:gs>
                  </a:gsLst>
                  <a:lin ang="5400000" scaled="1"/>
                </a:gradFill>
                <a:latin typeface="Segoe UI Semilight" charset="0"/>
                <a:ea typeface="Segoe UI Semilight" charset="0"/>
                <a:cs typeface="Segoe UI Semilight" charset="0"/>
              </a:rPr>
              <a:t>Enterprise </a:t>
            </a: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scale</a:t>
            </a:r>
          </a:p>
        </p:txBody>
      </p:sp>
      <p:sp>
        <p:nvSpPr>
          <p:cNvPr id="72" name="TextBox 71"/>
          <p:cNvSpPr txBox="1"/>
          <p:nvPr/>
        </p:nvSpPr>
        <p:spPr>
          <a:xfrm>
            <a:off x="8068135" y="1622816"/>
            <a:ext cx="3854628" cy="4764698"/>
          </a:xfrm>
          <a:prstGeom prst="rect">
            <a:avLst/>
          </a:prstGeom>
          <a:solidFill>
            <a:schemeClr val="accent5">
              <a:lumMod val="75000"/>
            </a:schemeClr>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Hybrid connectivity</a:t>
            </a:r>
          </a:p>
        </p:txBody>
      </p:sp>
      <p:grpSp>
        <p:nvGrpSpPr>
          <p:cNvPr id="30" name="Group 29"/>
          <p:cNvGrpSpPr/>
          <p:nvPr/>
        </p:nvGrpSpPr>
        <p:grpSpPr>
          <a:xfrm>
            <a:off x="512528" y="4767663"/>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0" name="TextBox 109"/>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72" dirty="0">
                  <a:latin typeface="Segoe UI"/>
                </a:rPr>
                <a:t>AAD integrated </a:t>
              </a:r>
            </a:p>
          </p:txBody>
        </p:sp>
      </p:grpSp>
      <p:grpSp>
        <p:nvGrpSpPr>
          <p:cNvPr id="33" name="Group 32"/>
          <p:cNvGrpSpPr/>
          <p:nvPr/>
        </p:nvGrpSpPr>
        <p:grpSpPr>
          <a:xfrm>
            <a:off x="4358540" y="2831380"/>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algn="ctr" defTabSz="878020">
                <a:lnSpc>
                  <a:spcPct val="90000"/>
                </a:lnSpc>
                <a:defRPr/>
              </a:pPr>
              <a:r>
                <a:rPr lang="en-US" sz="1372" kern="0" dirty="0">
                  <a:gradFill>
                    <a:gsLst>
                      <a:gs pos="0">
                        <a:srgbClr val="FFFFFF"/>
                      </a:gs>
                      <a:gs pos="100000">
                        <a:srgbClr val="FFFFFF"/>
                      </a:gs>
                    </a:gsLst>
                    <a:lin ang="5400000" scaled="1"/>
                  </a:gradFill>
                  <a:latin typeface="Segoe UI"/>
                </a:rPr>
                <a:t>Built-in auto scale</a:t>
              </a:r>
              <a:br>
                <a:rPr lang="en-US" sz="1372" kern="0" dirty="0">
                  <a:gradFill>
                    <a:gsLst>
                      <a:gs pos="0">
                        <a:srgbClr val="FFFFFF"/>
                      </a:gs>
                      <a:gs pos="100000">
                        <a:srgbClr val="FFFFFF"/>
                      </a:gs>
                    </a:gsLst>
                    <a:lin ang="5400000" scaled="1"/>
                  </a:gradFill>
                  <a:latin typeface="Segoe UI"/>
                </a:rPr>
              </a:br>
              <a:r>
                <a:rPr lang="en-US" sz="1372" kern="0" dirty="0">
                  <a:gradFill>
                    <a:gsLst>
                      <a:gs pos="0">
                        <a:srgbClr val="FFFFFF"/>
                      </a:gs>
                      <a:gs pos="100000">
                        <a:srgbClr val="FFFFFF"/>
                      </a:gs>
                    </a:gsLst>
                    <a:lin ang="5400000" scaled="1"/>
                  </a:gradFill>
                  <a:latin typeface="Segoe UI"/>
                </a:rPr>
                <a:t>and load balancing </a:t>
              </a:r>
            </a:p>
          </p:txBody>
        </p:sp>
      </p:grpSp>
      <p:sp>
        <p:nvSpPr>
          <p:cNvPr id="113" name="TextBox 112"/>
          <p:cNvSpPr txBox="1"/>
          <p:nvPr/>
        </p:nvSpPr>
        <p:spPr>
          <a:xfrm>
            <a:off x="2480416" y="5396974"/>
            <a:ext cx="1079968" cy="278790"/>
          </a:xfrm>
          <a:prstGeom prst="rect">
            <a:avLst/>
          </a:prstGeom>
          <a:noFill/>
        </p:spPr>
        <p:txBody>
          <a:bodyPr wrap="none" lIns="87880" tIns="43940" rIns="87880" bIns="43940" rtlCol="0">
            <a:spAutoFit/>
          </a:bodyPr>
          <a:lstStyle/>
          <a:p>
            <a:pPr algn="ctr" defTabSz="895665">
              <a:lnSpc>
                <a:spcPct val="90000"/>
              </a:lnSpc>
              <a:defRPr/>
            </a:pPr>
            <a:r>
              <a:rPr lang="en-US" sz="1372" kern="0" dirty="0">
                <a:gradFill>
                  <a:gsLst>
                    <a:gs pos="0">
                      <a:srgbClr val="FFFFFF"/>
                    </a:gs>
                    <a:gs pos="100000">
                      <a:srgbClr val="FFFFFF"/>
                    </a:gs>
                  </a:gsLst>
                  <a:lin ang="5400000" scaled="1"/>
                </a:gradFill>
                <a:latin typeface="Segoe UI"/>
              </a:rPr>
              <a:t>API security</a:t>
            </a:r>
          </a:p>
        </p:txBody>
      </p:sp>
      <p:grpSp>
        <p:nvGrpSpPr>
          <p:cNvPr id="8" name="Group 7">
            <a:extLst>
              <a:ext uri="{FF2B5EF4-FFF2-40B4-BE49-F238E27FC236}">
                <a16:creationId xmlns:a16="http://schemas.microsoft.com/office/drawing/2014/main" id="{D40F1309-FF79-4328-848C-D6B3C638F0E0}"/>
              </a:ext>
            </a:extLst>
          </p:cNvPr>
          <p:cNvGrpSpPr/>
          <p:nvPr/>
        </p:nvGrpSpPr>
        <p:grpSpPr>
          <a:xfrm>
            <a:off x="4488319" y="4695295"/>
            <a:ext cx="1450384" cy="1172445"/>
            <a:chOff x="4578318" y="4788948"/>
            <a:chExt cx="1479467" cy="1195955"/>
          </a:xfrm>
        </p:grpSpPr>
        <p:sp>
          <p:nvSpPr>
            <p:cNvPr id="125" name="TextBox 124"/>
            <p:cNvSpPr txBox="1"/>
            <p:nvPr/>
          </p:nvSpPr>
          <p:spPr>
            <a:xfrm>
              <a:off x="4578318" y="5506587"/>
              <a:ext cx="1479467"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78020">
                <a:defRPr/>
              </a:pPr>
              <a:r>
                <a:rPr lang="en-US" sz="1372" dirty="0">
                  <a:latin typeface="Segoe UI"/>
                </a:rPr>
                <a:t>Global data</a:t>
              </a:r>
              <a:br>
                <a:rPr lang="en-US" sz="1372" dirty="0">
                  <a:latin typeface="Segoe UI"/>
                </a:rPr>
              </a:br>
              <a:r>
                <a:rPr lang="en-US" sz="1372" dirty="0">
                  <a:latin typeface="Segoe UI"/>
                </a:rPr>
                <a:t>center footprint </a:t>
              </a:r>
            </a:p>
          </p:txBody>
        </p:sp>
        <p:sp>
          <p:nvSpPr>
            <p:cNvPr id="88" name="Freeform 90">
              <a:extLst>
                <a:ext uri="{FF2B5EF4-FFF2-40B4-BE49-F238E27FC236}">
                  <a16:creationId xmlns:a16="http://schemas.microsoft.com/office/drawing/2014/main" id="{C82553B9-F3B9-4E99-A75D-8FBBBF0C2AE2}"/>
                </a:ext>
              </a:extLst>
            </p:cNvPr>
            <p:cNvSpPr>
              <a:spLocks noChangeAspect="1" noEditPoints="1"/>
            </p:cNvSpPr>
            <p:nvPr/>
          </p:nvSpPr>
          <p:spPr bwMode="auto">
            <a:xfrm>
              <a:off x="5016131" y="4788948"/>
              <a:ext cx="603841" cy="603841"/>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dirty="0">
                <a:solidFill>
                  <a:srgbClr val="FFFF00"/>
                </a:solidFill>
                <a:latin typeface="Segoe UI"/>
              </a:endParaRPr>
            </a:p>
          </p:txBody>
        </p:sp>
      </p:grpSp>
      <p:grpSp>
        <p:nvGrpSpPr>
          <p:cNvPr id="9" name="Group 8">
            <a:extLst>
              <a:ext uri="{FF2B5EF4-FFF2-40B4-BE49-F238E27FC236}">
                <a16:creationId xmlns:a16="http://schemas.microsoft.com/office/drawing/2014/main" id="{08D08586-42F2-4947-AB00-E321A12FF153}"/>
              </a:ext>
            </a:extLst>
          </p:cNvPr>
          <p:cNvGrpSpPr/>
          <p:nvPr/>
        </p:nvGrpSpPr>
        <p:grpSpPr>
          <a:xfrm>
            <a:off x="6168903" y="4688162"/>
            <a:ext cx="1704966" cy="1179579"/>
            <a:chOff x="6292602" y="4781673"/>
            <a:chExt cx="1739154" cy="1203232"/>
          </a:xfrm>
        </p:grpSpPr>
        <p:sp>
          <p:nvSpPr>
            <p:cNvPr id="128" name="TextBox 127"/>
            <p:cNvSpPr txBox="1"/>
            <p:nvPr/>
          </p:nvSpPr>
          <p:spPr>
            <a:xfrm>
              <a:off x="6292602" y="5506589"/>
              <a:ext cx="1739154"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78020">
                <a:defRPr/>
              </a:pPr>
              <a:r>
                <a:rPr lang="en-US" sz="1372" dirty="0">
                  <a:latin typeface="Segoe UI"/>
                </a:rPr>
                <a:t>High availability</a:t>
              </a:r>
              <a:br>
                <a:rPr lang="en-US" sz="1372" dirty="0">
                  <a:latin typeface="Segoe UI"/>
                </a:rPr>
              </a:br>
              <a:r>
                <a:rPr lang="en-US" sz="1372" dirty="0">
                  <a:latin typeface="Segoe UI"/>
                </a:rPr>
                <a:t>with auto-patching </a:t>
              </a:r>
            </a:p>
          </p:txBody>
        </p:sp>
        <p:grpSp>
          <p:nvGrpSpPr>
            <p:cNvPr id="99" name="Group 538">
              <a:extLst>
                <a:ext uri="{FF2B5EF4-FFF2-40B4-BE49-F238E27FC236}">
                  <a16:creationId xmlns:a16="http://schemas.microsoft.com/office/drawing/2014/main" id="{C2E75B9C-1F83-44B2-AEE1-DC0B0B73776E}"/>
                </a:ext>
              </a:extLst>
            </p:cNvPr>
            <p:cNvGrpSpPr>
              <a:grpSpLocks noChangeAspect="1"/>
            </p:cNvGrpSpPr>
            <p:nvPr/>
          </p:nvGrpSpPr>
          <p:grpSpPr bwMode="auto">
            <a:xfrm>
              <a:off x="6866392" y="4781673"/>
              <a:ext cx="591574" cy="647584"/>
              <a:chOff x="6703" y="2838"/>
              <a:chExt cx="169" cy="185"/>
            </a:xfrm>
          </p:grpSpPr>
          <p:sp>
            <p:nvSpPr>
              <p:cNvPr id="100" name="Line 539">
                <a:extLst>
                  <a:ext uri="{FF2B5EF4-FFF2-40B4-BE49-F238E27FC236}">
                    <a16:creationId xmlns:a16="http://schemas.microsoft.com/office/drawing/2014/main" id="{98161B14-56E0-4441-B209-6BBD4E84611E}"/>
                  </a:ext>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1" name="Line 540">
                <a:extLst>
                  <a:ext uri="{FF2B5EF4-FFF2-40B4-BE49-F238E27FC236}">
                    <a16:creationId xmlns:a16="http://schemas.microsoft.com/office/drawing/2014/main" id="{37B1D936-A099-487E-91EB-5BC93295A205}"/>
                  </a:ext>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2" name="Line 541">
                <a:extLst>
                  <a:ext uri="{FF2B5EF4-FFF2-40B4-BE49-F238E27FC236}">
                    <a16:creationId xmlns:a16="http://schemas.microsoft.com/office/drawing/2014/main" id="{C354B458-43C5-468E-9E87-C0FEC2745DB7}"/>
                  </a:ext>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3" name="Line 542">
                <a:extLst>
                  <a:ext uri="{FF2B5EF4-FFF2-40B4-BE49-F238E27FC236}">
                    <a16:creationId xmlns:a16="http://schemas.microsoft.com/office/drawing/2014/main" id="{D07E8000-3ED1-4569-BDED-103BF8761538}"/>
                  </a:ext>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4" name="Line 543">
                <a:extLst>
                  <a:ext uri="{FF2B5EF4-FFF2-40B4-BE49-F238E27FC236}">
                    <a16:creationId xmlns:a16="http://schemas.microsoft.com/office/drawing/2014/main" id="{020CF40D-DB1D-44E1-A0EF-5E7F53181892}"/>
                  </a:ext>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5" name="Line 544">
                <a:extLst>
                  <a:ext uri="{FF2B5EF4-FFF2-40B4-BE49-F238E27FC236}">
                    <a16:creationId xmlns:a16="http://schemas.microsoft.com/office/drawing/2014/main" id="{537E3B03-E673-48B5-9830-A1E3D030C43E}"/>
                  </a:ext>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6" name="Line 545">
                <a:extLst>
                  <a:ext uri="{FF2B5EF4-FFF2-40B4-BE49-F238E27FC236}">
                    <a16:creationId xmlns:a16="http://schemas.microsoft.com/office/drawing/2014/main" id="{1C2E9BE4-800B-44CA-80BD-A11AD78DEB26}"/>
                  </a:ext>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8" name="Line 546">
                <a:extLst>
                  <a:ext uri="{FF2B5EF4-FFF2-40B4-BE49-F238E27FC236}">
                    <a16:creationId xmlns:a16="http://schemas.microsoft.com/office/drawing/2014/main" id="{E556200B-E42E-4A3E-92E0-16CC22124E16}"/>
                  </a:ext>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9" name="Oval 547">
                <a:extLst>
                  <a:ext uri="{FF2B5EF4-FFF2-40B4-BE49-F238E27FC236}">
                    <a16:creationId xmlns:a16="http://schemas.microsoft.com/office/drawing/2014/main" id="{99AF952B-108B-4019-9869-C8DF3EE5EF06}"/>
                  </a:ext>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1" name="Freeform 548">
                <a:extLst>
                  <a:ext uri="{FF2B5EF4-FFF2-40B4-BE49-F238E27FC236}">
                    <a16:creationId xmlns:a16="http://schemas.microsoft.com/office/drawing/2014/main" id="{23A63F62-9EC1-408F-88E3-50E5FB52ED68}"/>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2" name="Freeform 549">
                <a:extLst>
                  <a:ext uri="{FF2B5EF4-FFF2-40B4-BE49-F238E27FC236}">
                    <a16:creationId xmlns:a16="http://schemas.microsoft.com/office/drawing/2014/main" id="{858EAB2D-7057-41B6-861D-C0F5920DFAEE}"/>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4" name="Freeform 550">
                <a:extLst>
                  <a:ext uri="{FF2B5EF4-FFF2-40B4-BE49-F238E27FC236}">
                    <a16:creationId xmlns:a16="http://schemas.microsoft.com/office/drawing/2014/main" id="{938800A9-97FB-4917-9B21-FA543160CA4D}"/>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5" name="Freeform 551">
                <a:extLst>
                  <a:ext uri="{FF2B5EF4-FFF2-40B4-BE49-F238E27FC236}">
                    <a16:creationId xmlns:a16="http://schemas.microsoft.com/office/drawing/2014/main" id="{A6D1B890-88EB-4429-BFE8-7520B3DEBC5C}"/>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grpSp>
        <p:nvGrpSpPr>
          <p:cNvPr id="17" name="Group 16">
            <a:extLst>
              <a:ext uri="{FF2B5EF4-FFF2-40B4-BE49-F238E27FC236}">
                <a16:creationId xmlns:a16="http://schemas.microsoft.com/office/drawing/2014/main" id="{B72E83F7-5665-4EE8-82B6-30F299F8DF9B}"/>
              </a:ext>
            </a:extLst>
          </p:cNvPr>
          <p:cNvGrpSpPr/>
          <p:nvPr/>
        </p:nvGrpSpPr>
        <p:grpSpPr>
          <a:xfrm>
            <a:off x="6329981" y="2638922"/>
            <a:ext cx="1382811" cy="1383746"/>
            <a:chOff x="6456909" y="2691341"/>
            <a:chExt cx="1410539" cy="1411493"/>
          </a:xfrm>
        </p:grpSpPr>
        <p:sp>
          <p:nvSpPr>
            <p:cNvPr id="122" name="TextBox 121"/>
            <p:cNvSpPr txBox="1"/>
            <p:nvPr/>
          </p:nvSpPr>
          <p:spPr>
            <a:xfrm>
              <a:off x="6456909" y="3624518"/>
              <a:ext cx="1410539" cy="478316"/>
            </a:xfrm>
            <a:prstGeom prst="rect">
              <a:avLst/>
            </a:prstGeom>
            <a:noFill/>
          </p:spPr>
          <p:txBody>
            <a:bodyPr wrap="none" lIns="87880" tIns="43940" rIns="87880" bIns="43940" rtlCol="0">
              <a:spAutoFit/>
            </a:bodyPr>
            <a:lstStyle/>
            <a:p>
              <a:pPr algn="ctr" defTabSz="878020">
                <a:lnSpc>
                  <a:spcPct val="90000"/>
                </a:lnSpc>
                <a:defRPr/>
              </a:pPr>
              <a:r>
                <a:rPr lang="en-US" sz="1372" kern="0" dirty="0">
                  <a:gradFill>
                    <a:gsLst>
                      <a:gs pos="0">
                        <a:srgbClr val="FFFFFF"/>
                      </a:gs>
                      <a:gs pos="100000">
                        <a:srgbClr val="FFFFFF"/>
                      </a:gs>
                    </a:gsLst>
                    <a:lin ang="5400000" scaled="1"/>
                  </a:gradFill>
                  <a:latin typeface="Segoe UI"/>
                </a:rPr>
                <a:t>Upgraded CPU </a:t>
              </a:r>
            </a:p>
            <a:p>
              <a:pPr algn="ctr" defTabSz="878020">
                <a:lnSpc>
                  <a:spcPct val="90000"/>
                </a:lnSpc>
                <a:defRPr/>
              </a:pPr>
              <a:r>
                <a:rPr lang="en-US" sz="1372" kern="0" dirty="0">
                  <a:gradFill>
                    <a:gsLst>
                      <a:gs pos="0">
                        <a:srgbClr val="FFFFFF"/>
                      </a:gs>
                      <a:gs pos="100000">
                        <a:srgbClr val="FFFFFF"/>
                      </a:gs>
                    </a:gsLst>
                    <a:lin ang="5400000" scaled="1"/>
                  </a:gradFill>
                  <a:latin typeface="Segoe UI"/>
                </a:rPr>
                <a:t>and capacity</a:t>
              </a:r>
            </a:p>
          </p:txBody>
        </p:sp>
        <p:grpSp>
          <p:nvGrpSpPr>
            <p:cNvPr id="132" name="Group 777">
              <a:extLst>
                <a:ext uri="{FF2B5EF4-FFF2-40B4-BE49-F238E27FC236}">
                  <a16:creationId xmlns:a16="http://schemas.microsoft.com/office/drawing/2014/main" id="{BECC8EE0-0C91-41EE-9857-C449F54427F8}"/>
                </a:ext>
              </a:extLst>
            </p:cNvPr>
            <p:cNvGrpSpPr>
              <a:grpSpLocks noChangeAspect="1"/>
            </p:cNvGrpSpPr>
            <p:nvPr/>
          </p:nvGrpSpPr>
          <p:grpSpPr bwMode="auto">
            <a:xfrm>
              <a:off x="6937603" y="2691341"/>
              <a:ext cx="449151" cy="717934"/>
              <a:chOff x="3788" y="3539"/>
              <a:chExt cx="254" cy="406"/>
            </a:xfrm>
          </p:grpSpPr>
          <p:sp>
            <p:nvSpPr>
              <p:cNvPr id="133" name="Rectangle 778">
                <a:extLst>
                  <a:ext uri="{FF2B5EF4-FFF2-40B4-BE49-F238E27FC236}">
                    <a16:creationId xmlns:a16="http://schemas.microsoft.com/office/drawing/2014/main" id="{17C1B6A4-D886-44F7-8770-7C0137A527FA}"/>
                  </a:ext>
                </a:extLst>
              </p:cNvPr>
              <p:cNvSpPr>
                <a:spLocks noChangeArrowheads="1"/>
              </p:cNvSpPr>
              <p:nvPr/>
            </p:nvSpPr>
            <p:spPr bwMode="auto">
              <a:xfrm>
                <a:off x="3817" y="3539"/>
                <a:ext cx="225" cy="406"/>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5" name="Rectangle 779">
                <a:extLst>
                  <a:ext uri="{FF2B5EF4-FFF2-40B4-BE49-F238E27FC236}">
                    <a16:creationId xmlns:a16="http://schemas.microsoft.com/office/drawing/2014/main" id="{85EC42BA-5721-4C08-83B7-C65F9A4B72DC}"/>
                  </a:ext>
                </a:extLst>
              </p:cNvPr>
              <p:cNvSpPr>
                <a:spLocks noChangeArrowheads="1"/>
              </p:cNvSpPr>
              <p:nvPr/>
            </p:nvSpPr>
            <p:spPr bwMode="auto">
              <a:xfrm>
                <a:off x="3850" y="3569"/>
                <a:ext cx="159" cy="42"/>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6" name="Rectangle 780">
                <a:extLst>
                  <a:ext uri="{FF2B5EF4-FFF2-40B4-BE49-F238E27FC236}">
                    <a16:creationId xmlns:a16="http://schemas.microsoft.com/office/drawing/2014/main" id="{1740D746-6BF7-4F6D-A0F9-50EC4919A6FB}"/>
                  </a:ext>
                </a:extLst>
              </p:cNvPr>
              <p:cNvSpPr>
                <a:spLocks noChangeArrowheads="1"/>
              </p:cNvSpPr>
              <p:nvPr/>
            </p:nvSpPr>
            <p:spPr bwMode="auto">
              <a:xfrm>
                <a:off x="3850" y="3656"/>
                <a:ext cx="159" cy="41"/>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8" name="Rectangle 781">
                <a:extLst>
                  <a:ext uri="{FF2B5EF4-FFF2-40B4-BE49-F238E27FC236}">
                    <a16:creationId xmlns:a16="http://schemas.microsoft.com/office/drawing/2014/main" id="{13413E96-A07B-42F6-9117-85AB98429DE6}"/>
                  </a:ext>
                </a:extLst>
              </p:cNvPr>
              <p:cNvSpPr>
                <a:spLocks noChangeArrowheads="1"/>
              </p:cNvSpPr>
              <p:nvPr/>
            </p:nvSpPr>
            <p:spPr bwMode="auto">
              <a:xfrm>
                <a:off x="3850" y="3742"/>
                <a:ext cx="159" cy="42"/>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39" name="Freeform 782">
                <a:extLst>
                  <a:ext uri="{FF2B5EF4-FFF2-40B4-BE49-F238E27FC236}">
                    <a16:creationId xmlns:a16="http://schemas.microsoft.com/office/drawing/2014/main" id="{3DE8F91D-F849-4559-829A-AF3C8751E22D}"/>
                  </a:ext>
                </a:extLst>
              </p:cNvPr>
              <p:cNvSpPr>
                <a:spLocks/>
              </p:cNvSpPr>
              <p:nvPr/>
            </p:nvSpPr>
            <p:spPr bwMode="auto">
              <a:xfrm>
                <a:off x="3788" y="3589"/>
                <a:ext cx="29" cy="7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1" name="Freeform 783">
                <a:extLst>
                  <a:ext uri="{FF2B5EF4-FFF2-40B4-BE49-F238E27FC236}">
                    <a16:creationId xmlns:a16="http://schemas.microsoft.com/office/drawing/2014/main" id="{301FF8D1-62CB-452F-AA72-D5E59273A6C6}"/>
                  </a:ext>
                </a:extLst>
              </p:cNvPr>
              <p:cNvSpPr>
                <a:spLocks/>
              </p:cNvSpPr>
              <p:nvPr/>
            </p:nvSpPr>
            <p:spPr bwMode="auto">
              <a:xfrm>
                <a:off x="3788" y="3736"/>
                <a:ext cx="29" cy="70"/>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2" name="Oval 784">
                <a:extLst>
                  <a:ext uri="{FF2B5EF4-FFF2-40B4-BE49-F238E27FC236}">
                    <a16:creationId xmlns:a16="http://schemas.microsoft.com/office/drawing/2014/main" id="{60CEA6A6-5E42-465E-8EF4-31E0DDEB5E70}"/>
                  </a:ext>
                </a:extLst>
              </p:cNvPr>
              <p:cNvSpPr>
                <a:spLocks noChangeArrowheads="1"/>
              </p:cNvSpPr>
              <p:nvPr/>
            </p:nvSpPr>
            <p:spPr bwMode="auto">
              <a:xfrm>
                <a:off x="3850" y="3870"/>
                <a:ext cx="34" cy="33"/>
              </a:xfrm>
              <a:prstGeom prst="ellipse">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3" name="Oval 785">
                <a:extLst>
                  <a:ext uri="{FF2B5EF4-FFF2-40B4-BE49-F238E27FC236}">
                    <a16:creationId xmlns:a16="http://schemas.microsoft.com/office/drawing/2014/main" id="{263F86CD-95F3-4D61-B6CA-16C02CA0A9F1}"/>
                  </a:ext>
                </a:extLst>
              </p:cNvPr>
              <p:cNvSpPr>
                <a:spLocks noChangeArrowheads="1"/>
              </p:cNvSpPr>
              <p:nvPr/>
            </p:nvSpPr>
            <p:spPr bwMode="auto">
              <a:xfrm>
                <a:off x="3913" y="3870"/>
                <a:ext cx="33" cy="33"/>
              </a:xfrm>
              <a:prstGeom prst="ellipse">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44" name="Rectangle 786">
                <a:extLst>
                  <a:ext uri="{FF2B5EF4-FFF2-40B4-BE49-F238E27FC236}">
                    <a16:creationId xmlns:a16="http://schemas.microsoft.com/office/drawing/2014/main" id="{3A290026-39C1-4B94-903C-CFB28341020B}"/>
                  </a:ext>
                </a:extLst>
              </p:cNvPr>
              <p:cNvSpPr>
                <a:spLocks noChangeArrowheads="1"/>
              </p:cNvSpPr>
              <p:nvPr/>
            </p:nvSpPr>
            <p:spPr bwMode="auto">
              <a:xfrm>
                <a:off x="3977" y="3870"/>
                <a:ext cx="32" cy="30"/>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pic>
        <p:nvPicPr>
          <p:cNvPr id="148" name="Picture 147">
            <a:extLst>
              <a:ext uri="{FF2B5EF4-FFF2-40B4-BE49-F238E27FC236}">
                <a16:creationId xmlns:a16="http://schemas.microsoft.com/office/drawing/2014/main" id="{9E2D8BCE-0DC4-443E-95F1-E358DA17C033}"/>
              </a:ext>
            </a:extLst>
          </p:cNvPr>
          <p:cNvPicPr>
            <a:picLocks noChangeAspect="1"/>
          </p:cNvPicPr>
          <p:nvPr/>
        </p:nvPicPr>
        <p:blipFill>
          <a:blip r:embed="rId3"/>
          <a:stretch>
            <a:fillRect/>
          </a:stretch>
        </p:blipFill>
        <p:spPr>
          <a:xfrm>
            <a:off x="460184" y="303200"/>
            <a:ext cx="896117" cy="896117"/>
          </a:xfrm>
          <a:prstGeom prst="rect">
            <a:avLst/>
          </a:prstGeom>
        </p:spPr>
      </p:pic>
      <p:grpSp>
        <p:nvGrpSpPr>
          <p:cNvPr id="13" name="Group 12">
            <a:extLst>
              <a:ext uri="{FF2B5EF4-FFF2-40B4-BE49-F238E27FC236}">
                <a16:creationId xmlns:a16="http://schemas.microsoft.com/office/drawing/2014/main" id="{082BF5DE-4798-4DB9-8D25-8ECBBC87100C}"/>
              </a:ext>
            </a:extLst>
          </p:cNvPr>
          <p:cNvGrpSpPr/>
          <p:nvPr/>
        </p:nvGrpSpPr>
        <p:grpSpPr>
          <a:xfrm>
            <a:off x="456951" y="2690928"/>
            <a:ext cx="1549389" cy="1141654"/>
            <a:chOff x="466113" y="2744389"/>
            <a:chExt cx="1580457" cy="1164547"/>
          </a:xfrm>
        </p:grpSpPr>
        <p:sp>
          <p:nvSpPr>
            <p:cNvPr id="107" name="TextBox 106"/>
            <p:cNvSpPr txBox="1"/>
            <p:nvPr/>
          </p:nvSpPr>
          <p:spPr>
            <a:xfrm>
              <a:off x="466113" y="3624519"/>
              <a:ext cx="1580457" cy="284417"/>
            </a:xfrm>
            <a:prstGeom prst="rect">
              <a:avLst/>
            </a:prstGeom>
            <a:noFill/>
          </p:spPr>
          <p:txBody>
            <a:bodyPr wrap="none" lIns="87880" tIns="43940" rIns="87880" bIns="43940" rtlCol="0">
              <a:spAutoFit/>
            </a:bodyPr>
            <a:lstStyle/>
            <a:p>
              <a:pPr algn="ctr" defTabSz="895665">
                <a:lnSpc>
                  <a:spcPct val="90000"/>
                </a:lnSpc>
                <a:defRPr/>
              </a:pPr>
              <a:r>
                <a:rPr lang="en-US" sz="1372" kern="0" dirty="0">
                  <a:gradFill>
                    <a:gsLst>
                      <a:gs pos="0">
                        <a:srgbClr val="FFFFFF"/>
                      </a:gs>
                      <a:gs pos="100000">
                        <a:srgbClr val="FFFFFF"/>
                      </a:gs>
                    </a:gsLst>
                    <a:lin ang="5400000" scaled="1"/>
                  </a:gradFill>
                  <a:latin typeface="Segoe UI"/>
                </a:rPr>
                <a:t>Network isolation</a:t>
              </a:r>
            </a:p>
          </p:txBody>
        </p:sp>
        <p:grpSp>
          <p:nvGrpSpPr>
            <p:cNvPr id="12" name="Group 11">
              <a:extLst>
                <a:ext uri="{FF2B5EF4-FFF2-40B4-BE49-F238E27FC236}">
                  <a16:creationId xmlns:a16="http://schemas.microsoft.com/office/drawing/2014/main" id="{026E3FEC-B2F7-49FF-B324-9CF94E624DA1}"/>
                </a:ext>
              </a:extLst>
            </p:cNvPr>
            <p:cNvGrpSpPr/>
            <p:nvPr/>
          </p:nvGrpSpPr>
          <p:grpSpPr>
            <a:xfrm>
              <a:off x="921905" y="2744389"/>
              <a:ext cx="668872" cy="748809"/>
              <a:chOff x="2614389" y="3017044"/>
              <a:chExt cx="1643498" cy="1839912"/>
            </a:xfrm>
          </p:grpSpPr>
          <p:sp>
            <p:nvSpPr>
              <p:cNvPr id="169" name="Oval 168">
                <a:extLst>
                  <a:ext uri="{FF2B5EF4-FFF2-40B4-BE49-F238E27FC236}">
                    <a16:creationId xmlns:a16="http://schemas.microsoft.com/office/drawing/2014/main" id="{F14B9CE3-149C-4924-8BDF-2B37BFB42257}"/>
                  </a:ext>
                </a:extLst>
              </p:cNvPr>
              <p:cNvSpPr/>
              <p:nvPr/>
            </p:nvSpPr>
            <p:spPr>
              <a:xfrm>
                <a:off x="3080538" y="3581400"/>
                <a:ext cx="711200" cy="711200"/>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0" name="Oval 169">
                <a:extLst>
                  <a:ext uri="{FF2B5EF4-FFF2-40B4-BE49-F238E27FC236}">
                    <a16:creationId xmlns:a16="http://schemas.microsoft.com/office/drawing/2014/main" id="{999CE609-A5CD-4D7F-A5A0-EDE458C20439}"/>
                  </a:ext>
                </a:extLst>
              </p:cNvPr>
              <p:cNvSpPr/>
              <p:nvPr/>
            </p:nvSpPr>
            <p:spPr>
              <a:xfrm>
                <a:off x="3249210" y="3017044"/>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1" name="Oval 170">
                <a:extLst>
                  <a:ext uri="{FF2B5EF4-FFF2-40B4-BE49-F238E27FC236}">
                    <a16:creationId xmlns:a16="http://schemas.microsoft.com/office/drawing/2014/main" id="{81BDEEBA-2C54-4971-BCB8-40456FB9096E}"/>
                  </a:ext>
                </a:extLst>
              </p:cNvPr>
              <p:cNvSpPr/>
              <p:nvPr/>
            </p:nvSpPr>
            <p:spPr>
              <a:xfrm>
                <a:off x="3249210" y="4483100"/>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2" name="Oval 171">
                <a:extLst>
                  <a:ext uri="{FF2B5EF4-FFF2-40B4-BE49-F238E27FC236}">
                    <a16:creationId xmlns:a16="http://schemas.microsoft.com/office/drawing/2014/main" id="{3A75DBE8-AA44-45E3-B6B1-ACE6597A2A2A}"/>
                  </a:ext>
                </a:extLst>
              </p:cNvPr>
              <p:cNvSpPr/>
              <p:nvPr/>
            </p:nvSpPr>
            <p:spPr>
              <a:xfrm>
                <a:off x="2614389" y="3383558"/>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3" name="Oval 172">
                <a:extLst>
                  <a:ext uri="{FF2B5EF4-FFF2-40B4-BE49-F238E27FC236}">
                    <a16:creationId xmlns:a16="http://schemas.microsoft.com/office/drawing/2014/main" id="{2088A4F2-107E-481A-8B5C-5E1B59D7B99F}"/>
                  </a:ext>
                </a:extLst>
              </p:cNvPr>
              <p:cNvSpPr/>
              <p:nvPr/>
            </p:nvSpPr>
            <p:spPr>
              <a:xfrm>
                <a:off x="3884031" y="4116586"/>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4" name="Oval 173">
                <a:extLst>
                  <a:ext uri="{FF2B5EF4-FFF2-40B4-BE49-F238E27FC236}">
                    <a16:creationId xmlns:a16="http://schemas.microsoft.com/office/drawing/2014/main" id="{2130A0F7-B243-4308-892B-F6E753B6941E}"/>
                  </a:ext>
                </a:extLst>
              </p:cNvPr>
              <p:cNvSpPr/>
              <p:nvPr/>
            </p:nvSpPr>
            <p:spPr>
              <a:xfrm>
                <a:off x="2614389" y="4116586"/>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5" name="Oval 174">
                <a:extLst>
                  <a:ext uri="{FF2B5EF4-FFF2-40B4-BE49-F238E27FC236}">
                    <a16:creationId xmlns:a16="http://schemas.microsoft.com/office/drawing/2014/main" id="{74479ABB-6321-4BF7-90F9-FCE36875C67D}"/>
                  </a:ext>
                </a:extLst>
              </p:cNvPr>
              <p:cNvSpPr/>
              <p:nvPr/>
            </p:nvSpPr>
            <p:spPr>
              <a:xfrm>
                <a:off x="3884031" y="3383558"/>
                <a:ext cx="373856" cy="373856"/>
              </a:xfrm>
              <a:prstGeom prst="ellipse">
                <a:avLst/>
              </a:prstGeom>
              <a:solidFill>
                <a:srgbClr val="FFFFFF"/>
              </a:solidFill>
              <a:ln w="4445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cxnSp>
            <p:nvCxnSpPr>
              <p:cNvPr id="176" name="Straight Connector 175">
                <a:extLst>
                  <a:ext uri="{FF2B5EF4-FFF2-40B4-BE49-F238E27FC236}">
                    <a16:creationId xmlns:a16="http://schemas.microsoft.com/office/drawing/2014/main" id="{CB83E64E-D9A2-4914-A318-514A352E364B}"/>
                  </a:ext>
                </a:extLst>
              </p:cNvPr>
              <p:cNvCxnSpPr>
                <a:cxnSpLocks/>
                <a:stCxn id="170" idx="4"/>
                <a:endCxn id="169" idx="0"/>
              </p:cNvCxnSpPr>
              <p:nvPr/>
            </p:nvCxnSpPr>
            <p:spPr>
              <a:xfrm>
                <a:off x="3436138" y="3390900"/>
                <a:ext cx="0" cy="190500"/>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7" name="Straight Connector 176">
                <a:extLst>
                  <a:ext uri="{FF2B5EF4-FFF2-40B4-BE49-F238E27FC236}">
                    <a16:creationId xmlns:a16="http://schemas.microsoft.com/office/drawing/2014/main" id="{40F9CC90-AF66-4816-9225-12214F67B4E7}"/>
                  </a:ext>
                </a:extLst>
              </p:cNvPr>
              <p:cNvCxnSpPr>
                <a:cxnSpLocks/>
              </p:cNvCxnSpPr>
              <p:nvPr/>
            </p:nvCxnSpPr>
            <p:spPr>
              <a:xfrm>
                <a:off x="3436138" y="4292600"/>
                <a:ext cx="0" cy="190500"/>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8" name="Straight Connector 177">
                <a:extLst>
                  <a:ext uri="{FF2B5EF4-FFF2-40B4-BE49-F238E27FC236}">
                    <a16:creationId xmlns:a16="http://schemas.microsoft.com/office/drawing/2014/main" id="{13EE12EF-B9AA-4D92-B264-EED868CBAEE6}"/>
                  </a:ext>
                </a:extLst>
              </p:cNvPr>
              <p:cNvCxnSpPr>
                <a:cxnSpLocks/>
              </p:cNvCxnSpPr>
              <p:nvPr/>
            </p:nvCxnSpPr>
            <p:spPr>
              <a:xfrm>
                <a:off x="2971800" y="3667125"/>
                <a:ext cx="147638" cy="104775"/>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9" name="Straight Connector 178">
                <a:extLst>
                  <a:ext uri="{FF2B5EF4-FFF2-40B4-BE49-F238E27FC236}">
                    <a16:creationId xmlns:a16="http://schemas.microsoft.com/office/drawing/2014/main" id="{84919CEB-7AC0-46A6-8EBF-49677DEED0A3}"/>
                  </a:ext>
                </a:extLst>
              </p:cNvPr>
              <p:cNvCxnSpPr>
                <a:cxnSpLocks/>
              </p:cNvCxnSpPr>
              <p:nvPr/>
            </p:nvCxnSpPr>
            <p:spPr>
              <a:xfrm flipH="1" flipV="1">
                <a:off x="3752838" y="4131072"/>
                <a:ext cx="147638" cy="104775"/>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0" name="Straight Connector 179">
                <a:extLst>
                  <a:ext uri="{FF2B5EF4-FFF2-40B4-BE49-F238E27FC236}">
                    <a16:creationId xmlns:a16="http://schemas.microsoft.com/office/drawing/2014/main" id="{B646C295-CBC3-4BA6-A29C-07209FFD94C5}"/>
                  </a:ext>
                </a:extLst>
              </p:cNvPr>
              <p:cNvCxnSpPr>
                <a:cxnSpLocks/>
              </p:cNvCxnSpPr>
              <p:nvPr/>
            </p:nvCxnSpPr>
            <p:spPr>
              <a:xfrm flipV="1">
                <a:off x="2971800" y="4090390"/>
                <a:ext cx="147638" cy="104775"/>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5" name="Group 14">
            <a:extLst>
              <a:ext uri="{FF2B5EF4-FFF2-40B4-BE49-F238E27FC236}">
                <a16:creationId xmlns:a16="http://schemas.microsoft.com/office/drawing/2014/main" id="{65B6B632-B2A8-4A7A-BA90-E60EF8C60CBE}"/>
              </a:ext>
            </a:extLst>
          </p:cNvPr>
          <p:cNvGrpSpPr/>
          <p:nvPr/>
        </p:nvGrpSpPr>
        <p:grpSpPr>
          <a:xfrm>
            <a:off x="8629513" y="4766491"/>
            <a:ext cx="857258" cy="1101250"/>
            <a:chOff x="8748765" y="4861573"/>
            <a:chExt cx="874448" cy="1123332"/>
          </a:xfrm>
        </p:grpSpPr>
        <p:sp>
          <p:nvSpPr>
            <p:cNvPr id="137" name="TextBox 136"/>
            <p:cNvSpPr txBox="1"/>
            <p:nvPr/>
          </p:nvSpPr>
          <p:spPr>
            <a:xfrm>
              <a:off x="8802580" y="5506589"/>
              <a:ext cx="820633" cy="478316"/>
            </a:xfrm>
            <a:prstGeom prst="rect">
              <a:avLst/>
            </a:prstGeom>
            <a:noFill/>
            <a:ln w="44450">
              <a:noFill/>
            </a:ln>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78020">
                <a:defRPr/>
              </a:pPr>
              <a:r>
                <a:rPr lang="en-US" sz="1372" dirty="0">
                  <a:latin typeface="Segoe UI"/>
                </a:rPr>
                <a:t>Express </a:t>
              </a:r>
              <a:br>
                <a:rPr lang="en-US" sz="1372" dirty="0">
                  <a:latin typeface="Segoe UI"/>
                </a:rPr>
              </a:br>
              <a:r>
                <a:rPr lang="en-US" sz="1372" dirty="0">
                  <a:latin typeface="Segoe UI"/>
                </a:rPr>
                <a:t>routes</a:t>
              </a:r>
            </a:p>
          </p:txBody>
        </p:sp>
        <p:pic>
          <p:nvPicPr>
            <p:cNvPr id="14" name="Picture 13">
              <a:extLst>
                <a:ext uri="{FF2B5EF4-FFF2-40B4-BE49-F238E27FC236}">
                  <a16:creationId xmlns:a16="http://schemas.microsoft.com/office/drawing/2014/main" id="{6154A857-783D-4E00-97C1-9ADD5C99F2D7}"/>
                </a:ext>
              </a:extLst>
            </p:cNvPr>
            <p:cNvPicPr>
              <a:picLocks noChangeAspect="1"/>
            </p:cNvPicPr>
            <p:nvPr/>
          </p:nvPicPr>
          <p:blipFill>
            <a:blip r:embed="rId4"/>
            <a:stretch>
              <a:fillRect/>
            </a:stretch>
          </p:blipFill>
          <p:spPr>
            <a:xfrm>
              <a:off x="8748765" y="4861573"/>
              <a:ext cx="874448" cy="539410"/>
            </a:xfrm>
            <a:prstGeom prst="rect">
              <a:avLst/>
            </a:prstGeom>
          </p:spPr>
        </p:pic>
      </p:grpSp>
      <p:grpSp>
        <p:nvGrpSpPr>
          <p:cNvPr id="18" name="Group 17">
            <a:extLst>
              <a:ext uri="{FF2B5EF4-FFF2-40B4-BE49-F238E27FC236}">
                <a16:creationId xmlns:a16="http://schemas.microsoft.com/office/drawing/2014/main" id="{E1A21B44-B97F-4E63-B518-7EB46C6DC2C5}"/>
              </a:ext>
            </a:extLst>
          </p:cNvPr>
          <p:cNvGrpSpPr/>
          <p:nvPr/>
        </p:nvGrpSpPr>
        <p:grpSpPr>
          <a:xfrm>
            <a:off x="10343841" y="2782824"/>
            <a:ext cx="1138095" cy="1239844"/>
            <a:chOff x="10587114" y="2838129"/>
            <a:chExt cx="1160916" cy="1264705"/>
          </a:xfrm>
        </p:grpSpPr>
        <p:sp>
          <p:nvSpPr>
            <p:cNvPr id="134" name="TextBox 133"/>
            <p:cNvSpPr txBox="1"/>
            <p:nvPr/>
          </p:nvSpPr>
          <p:spPr>
            <a:xfrm>
              <a:off x="10598558" y="3624518"/>
              <a:ext cx="1138028" cy="478316"/>
            </a:xfrm>
            <a:prstGeom prst="rect">
              <a:avLst/>
            </a:prstGeom>
            <a:noFill/>
          </p:spPr>
          <p:txBody>
            <a:bodyPr wrap="none" lIns="87880" tIns="43940" rIns="87880" bIns="43940" rtlCol="0">
              <a:spAutoFit/>
            </a:bodyPr>
            <a:lstStyle/>
            <a:p>
              <a:pPr algn="ctr" defTabSz="878020">
                <a:lnSpc>
                  <a:spcPct val="90000"/>
                </a:lnSpc>
                <a:defRPr/>
              </a:pPr>
              <a:r>
                <a:rPr lang="en-US" sz="1372" kern="0" dirty="0">
                  <a:gradFill>
                    <a:gsLst>
                      <a:gs pos="0">
                        <a:srgbClr val="FFFFFF"/>
                      </a:gs>
                      <a:gs pos="100000">
                        <a:srgbClr val="FFFFFF"/>
                      </a:gs>
                    </a:gsLst>
                    <a:lin ang="5400000" scaled="1"/>
                  </a:gradFill>
                  <a:latin typeface="Segoe UI"/>
                </a:rPr>
                <a:t>Hybrid </a:t>
              </a:r>
              <a:br>
                <a:rPr lang="en-US" sz="1372" kern="0" dirty="0">
                  <a:gradFill>
                    <a:gsLst>
                      <a:gs pos="0">
                        <a:srgbClr val="FFFFFF"/>
                      </a:gs>
                      <a:gs pos="100000">
                        <a:srgbClr val="FFFFFF"/>
                      </a:gs>
                    </a:gsLst>
                    <a:lin ang="5400000" scaled="1"/>
                  </a:gradFill>
                  <a:latin typeface="Segoe UI"/>
                </a:rPr>
              </a:br>
              <a:r>
                <a:rPr lang="en-US" sz="1372" kern="0" dirty="0">
                  <a:gradFill>
                    <a:gsLst>
                      <a:gs pos="0">
                        <a:srgbClr val="FFFFFF"/>
                      </a:gs>
                      <a:gs pos="100000">
                        <a:srgbClr val="FFFFFF"/>
                      </a:gs>
                    </a:gsLst>
                    <a:lin ang="5400000" scaled="1"/>
                  </a:gradFill>
                  <a:latin typeface="Segoe UI"/>
                </a:rPr>
                <a:t>connections</a:t>
              </a:r>
            </a:p>
          </p:txBody>
        </p:sp>
        <p:sp>
          <p:nvSpPr>
            <p:cNvPr id="194" name="Freeform: Shape 193">
              <a:extLst>
                <a:ext uri="{FF2B5EF4-FFF2-40B4-BE49-F238E27FC236}">
                  <a16:creationId xmlns:a16="http://schemas.microsoft.com/office/drawing/2014/main" id="{02ED0296-97A6-4C0A-AEB2-8323AEC1953B}"/>
                </a:ext>
              </a:extLst>
            </p:cNvPr>
            <p:cNvSpPr/>
            <p:nvPr/>
          </p:nvSpPr>
          <p:spPr>
            <a:xfrm>
              <a:off x="10587114" y="2838129"/>
              <a:ext cx="1160916" cy="680784"/>
            </a:xfrm>
            <a:custGeom>
              <a:avLst/>
              <a:gdLst>
                <a:gd name="connsiteX0" fmla="*/ 89044 w 2057400"/>
                <a:gd name="connsiteY0" fmla="*/ 514206 h 1206500"/>
                <a:gd name="connsiteX1" fmla="*/ 584056 w 2057400"/>
                <a:gd name="connsiteY1" fmla="*/ 514206 h 1206500"/>
                <a:gd name="connsiteX2" fmla="*/ 673100 w 2057400"/>
                <a:gd name="connsiteY2" fmla="*/ 603250 h 1206500"/>
                <a:gd name="connsiteX3" fmla="*/ 584056 w 2057400"/>
                <a:gd name="connsiteY3" fmla="*/ 692294 h 1206500"/>
                <a:gd name="connsiteX4" fmla="*/ 89044 w 2057400"/>
                <a:gd name="connsiteY4" fmla="*/ 692294 h 1206500"/>
                <a:gd name="connsiteX5" fmla="*/ 0 w 2057400"/>
                <a:gd name="connsiteY5" fmla="*/ 603250 h 1206500"/>
                <a:gd name="connsiteX6" fmla="*/ 89044 w 2057400"/>
                <a:gd name="connsiteY6" fmla="*/ 514206 h 1206500"/>
                <a:gd name="connsiteX7" fmla="*/ 1035050 w 2057400"/>
                <a:gd name="connsiteY7" fmla="*/ 330200 h 1206500"/>
                <a:gd name="connsiteX8" fmla="*/ 1308100 w 2057400"/>
                <a:gd name="connsiteY8" fmla="*/ 603250 h 1206500"/>
                <a:gd name="connsiteX9" fmla="*/ 1035050 w 2057400"/>
                <a:gd name="connsiteY9" fmla="*/ 876300 h 1206500"/>
                <a:gd name="connsiteX10" fmla="*/ 762000 w 2057400"/>
                <a:gd name="connsiteY10" fmla="*/ 603250 h 1206500"/>
                <a:gd name="connsiteX11" fmla="*/ 1035050 w 2057400"/>
                <a:gd name="connsiteY11" fmla="*/ 330200 h 1206500"/>
                <a:gd name="connsiteX12" fmla="*/ 1035051 w 2057400"/>
                <a:gd name="connsiteY12" fmla="*/ 0 h 1206500"/>
                <a:gd name="connsiteX13" fmla="*/ 1626045 w 2057400"/>
                <a:gd name="connsiteY13" fmla="*/ 481674 h 1206500"/>
                <a:gd name="connsiteX14" fmla="*/ 1629325 w 2057400"/>
                <a:gd name="connsiteY14" fmla="*/ 514206 h 1206500"/>
                <a:gd name="connsiteX15" fmla="*/ 1968356 w 2057400"/>
                <a:gd name="connsiteY15" fmla="*/ 514206 h 1206500"/>
                <a:gd name="connsiteX16" fmla="*/ 2057400 w 2057400"/>
                <a:gd name="connsiteY16" fmla="*/ 603250 h 1206500"/>
                <a:gd name="connsiteX17" fmla="*/ 1968356 w 2057400"/>
                <a:gd name="connsiteY17" fmla="*/ 692294 h 1206500"/>
                <a:gd name="connsiteX18" fmla="*/ 1629325 w 2057400"/>
                <a:gd name="connsiteY18" fmla="*/ 692294 h 1206500"/>
                <a:gd name="connsiteX19" fmla="*/ 1626045 w 2057400"/>
                <a:gd name="connsiteY19" fmla="*/ 724826 h 1206500"/>
                <a:gd name="connsiteX20" fmla="*/ 1035051 w 2057400"/>
                <a:gd name="connsiteY20" fmla="*/ 1206500 h 1206500"/>
                <a:gd name="connsiteX21" fmla="*/ 534827 w 2057400"/>
                <a:gd name="connsiteY21" fmla="*/ 940533 h 1206500"/>
                <a:gd name="connsiteX22" fmla="*/ 499962 w 2057400"/>
                <a:gd name="connsiteY22" fmla="*/ 876300 h 1206500"/>
                <a:gd name="connsiteX23" fmla="*/ 672346 w 2057400"/>
                <a:gd name="connsiteY23" fmla="*/ 876300 h 1206500"/>
                <a:gd name="connsiteX24" fmla="*/ 712877 w 2057400"/>
                <a:gd name="connsiteY24" fmla="*/ 925425 h 1206500"/>
                <a:gd name="connsiteX25" fmla="*/ 1035051 w 2057400"/>
                <a:gd name="connsiteY25" fmla="*/ 1058873 h 1206500"/>
                <a:gd name="connsiteX26" fmla="*/ 1490674 w 2057400"/>
                <a:gd name="connsiteY26" fmla="*/ 603250 h 1206500"/>
                <a:gd name="connsiteX27" fmla="*/ 1035051 w 2057400"/>
                <a:gd name="connsiteY27" fmla="*/ 147627 h 1206500"/>
                <a:gd name="connsiteX28" fmla="*/ 712877 w 2057400"/>
                <a:gd name="connsiteY28" fmla="*/ 281076 h 1206500"/>
                <a:gd name="connsiteX29" fmla="*/ 672346 w 2057400"/>
                <a:gd name="connsiteY29" fmla="*/ 330200 h 1206500"/>
                <a:gd name="connsiteX30" fmla="*/ 499962 w 2057400"/>
                <a:gd name="connsiteY30" fmla="*/ 330200 h 1206500"/>
                <a:gd name="connsiteX31" fmla="*/ 534827 w 2057400"/>
                <a:gd name="connsiteY31" fmla="*/ 265967 h 1206500"/>
                <a:gd name="connsiteX32" fmla="*/ 1035051 w 2057400"/>
                <a:gd name="connsiteY32" fmla="*/ 0 h 120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7400" h="1206500">
                  <a:moveTo>
                    <a:pt x="89044" y="514206"/>
                  </a:moveTo>
                  <a:lnTo>
                    <a:pt x="584056" y="514206"/>
                  </a:lnTo>
                  <a:cubicBezTo>
                    <a:pt x="633234" y="514206"/>
                    <a:pt x="673100" y="554072"/>
                    <a:pt x="673100" y="603250"/>
                  </a:cubicBezTo>
                  <a:cubicBezTo>
                    <a:pt x="673100" y="652428"/>
                    <a:pt x="633234" y="692294"/>
                    <a:pt x="584056" y="692294"/>
                  </a:cubicBezTo>
                  <a:lnTo>
                    <a:pt x="89044" y="692294"/>
                  </a:lnTo>
                  <a:cubicBezTo>
                    <a:pt x="39866" y="692294"/>
                    <a:pt x="0" y="652428"/>
                    <a:pt x="0" y="603250"/>
                  </a:cubicBezTo>
                  <a:cubicBezTo>
                    <a:pt x="0" y="554072"/>
                    <a:pt x="39866" y="514206"/>
                    <a:pt x="89044" y="514206"/>
                  </a:cubicBezTo>
                  <a:close/>
                  <a:moveTo>
                    <a:pt x="1035050" y="330200"/>
                  </a:moveTo>
                  <a:cubicBezTo>
                    <a:pt x="1185851" y="330200"/>
                    <a:pt x="1308100" y="452449"/>
                    <a:pt x="1308100" y="603250"/>
                  </a:cubicBezTo>
                  <a:cubicBezTo>
                    <a:pt x="1308100" y="754051"/>
                    <a:pt x="1185851" y="876300"/>
                    <a:pt x="1035050" y="876300"/>
                  </a:cubicBezTo>
                  <a:cubicBezTo>
                    <a:pt x="884249" y="876300"/>
                    <a:pt x="762000" y="754051"/>
                    <a:pt x="762000" y="603250"/>
                  </a:cubicBezTo>
                  <a:cubicBezTo>
                    <a:pt x="762000" y="452449"/>
                    <a:pt x="884249" y="330200"/>
                    <a:pt x="1035050" y="330200"/>
                  </a:cubicBezTo>
                  <a:close/>
                  <a:moveTo>
                    <a:pt x="1035051" y="0"/>
                  </a:moveTo>
                  <a:cubicBezTo>
                    <a:pt x="1326571" y="0"/>
                    <a:pt x="1569795" y="206783"/>
                    <a:pt x="1626045" y="481674"/>
                  </a:cubicBezTo>
                  <a:lnTo>
                    <a:pt x="1629325" y="514206"/>
                  </a:lnTo>
                  <a:lnTo>
                    <a:pt x="1968356" y="514206"/>
                  </a:lnTo>
                  <a:cubicBezTo>
                    <a:pt x="2017534" y="514206"/>
                    <a:pt x="2057400" y="554072"/>
                    <a:pt x="2057400" y="603250"/>
                  </a:cubicBezTo>
                  <a:cubicBezTo>
                    <a:pt x="2057400" y="652428"/>
                    <a:pt x="2017534" y="692294"/>
                    <a:pt x="1968356" y="692294"/>
                  </a:cubicBezTo>
                  <a:lnTo>
                    <a:pt x="1629325" y="692294"/>
                  </a:lnTo>
                  <a:lnTo>
                    <a:pt x="1626045" y="724826"/>
                  </a:lnTo>
                  <a:cubicBezTo>
                    <a:pt x="1569795" y="999717"/>
                    <a:pt x="1326571" y="1206500"/>
                    <a:pt x="1035051" y="1206500"/>
                  </a:cubicBezTo>
                  <a:cubicBezTo>
                    <a:pt x="826823" y="1206500"/>
                    <a:pt x="643235" y="1100999"/>
                    <a:pt x="534827" y="940533"/>
                  </a:cubicBezTo>
                  <a:lnTo>
                    <a:pt x="499962" y="876300"/>
                  </a:lnTo>
                  <a:lnTo>
                    <a:pt x="672346" y="876300"/>
                  </a:lnTo>
                  <a:lnTo>
                    <a:pt x="712877" y="925425"/>
                  </a:lnTo>
                  <a:cubicBezTo>
                    <a:pt x="795329" y="1007876"/>
                    <a:pt x="909234" y="1058873"/>
                    <a:pt x="1035051" y="1058873"/>
                  </a:cubicBezTo>
                  <a:cubicBezTo>
                    <a:pt x="1286685" y="1058873"/>
                    <a:pt x="1490674" y="854884"/>
                    <a:pt x="1490674" y="603250"/>
                  </a:cubicBezTo>
                  <a:cubicBezTo>
                    <a:pt x="1490674" y="351616"/>
                    <a:pt x="1286685" y="147627"/>
                    <a:pt x="1035051" y="147627"/>
                  </a:cubicBezTo>
                  <a:cubicBezTo>
                    <a:pt x="909234" y="147627"/>
                    <a:pt x="795329" y="198625"/>
                    <a:pt x="712877" y="281076"/>
                  </a:cubicBezTo>
                  <a:lnTo>
                    <a:pt x="672346" y="330200"/>
                  </a:lnTo>
                  <a:lnTo>
                    <a:pt x="499962" y="330200"/>
                  </a:lnTo>
                  <a:lnTo>
                    <a:pt x="534827" y="265967"/>
                  </a:lnTo>
                  <a:cubicBezTo>
                    <a:pt x="643235" y="105502"/>
                    <a:pt x="826823" y="0"/>
                    <a:pt x="1035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srgbClr val="FFFFFF"/>
                </a:solidFill>
                <a:latin typeface="Segoe UI Semilight"/>
              </a:endParaRPr>
            </a:p>
          </p:txBody>
        </p:sp>
      </p:grpSp>
      <p:grpSp>
        <p:nvGrpSpPr>
          <p:cNvPr id="20" name="Group 19">
            <a:extLst>
              <a:ext uri="{FF2B5EF4-FFF2-40B4-BE49-F238E27FC236}">
                <a16:creationId xmlns:a16="http://schemas.microsoft.com/office/drawing/2014/main" id="{2469F0A6-FE1F-4457-BE9A-4086743EA25A}"/>
              </a:ext>
            </a:extLst>
          </p:cNvPr>
          <p:cNvGrpSpPr/>
          <p:nvPr/>
        </p:nvGrpSpPr>
        <p:grpSpPr>
          <a:xfrm>
            <a:off x="8389290" y="2731825"/>
            <a:ext cx="1502244" cy="1100756"/>
            <a:chOff x="8503725" y="2786107"/>
            <a:chExt cx="1532367" cy="1122828"/>
          </a:xfrm>
        </p:grpSpPr>
        <p:sp>
          <p:nvSpPr>
            <p:cNvPr id="131" name="TextBox 130"/>
            <p:cNvSpPr txBox="1"/>
            <p:nvPr/>
          </p:nvSpPr>
          <p:spPr>
            <a:xfrm>
              <a:off x="8503725" y="3624518"/>
              <a:ext cx="1532367" cy="284417"/>
            </a:xfrm>
            <a:prstGeom prst="rect">
              <a:avLst/>
            </a:prstGeom>
            <a:noFill/>
          </p:spPr>
          <p:txBody>
            <a:bodyPr wrap="none" lIns="87880" tIns="43940" rIns="87880" bIns="43940" rtlCol="0">
              <a:spAutoFit/>
            </a:bodyPr>
            <a:lstStyle/>
            <a:p>
              <a:pPr algn="ctr" defTabSz="878020">
                <a:lnSpc>
                  <a:spcPct val="90000"/>
                </a:lnSpc>
                <a:defRPr/>
              </a:pPr>
              <a:r>
                <a:rPr lang="en-US" sz="1372" kern="0" dirty="0">
                  <a:gradFill>
                    <a:gsLst>
                      <a:gs pos="0">
                        <a:srgbClr val="FFFFFF"/>
                      </a:gs>
                      <a:gs pos="100000">
                        <a:srgbClr val="FFFFFF"/>
                      </a:gs>
                    </a:gsLst>
                    <a:lin ang="5400000" scaled="1"/>
                  </a:gradFill>
                  <a:latin typeface="Segoe UI"/>
                </a:rPr>
                <a:t>Point to site VPN</a:t>
              </a:r>
            </a:p>
          </p:txBody>
        </p:sp>
        <p:grpSp>
          <p:nvGrpSpPr>
            <p:cNvPr id="196" name="Group 195">
              <a:extLst>
                <a:ext uri="{FF2B5EF4-FFF2-40B4-BE49-F238E27FC236}">
                  <a16:creationId xmlns:a16="http://schemas.microsoft.com/office/drawing/2014/main" id="{C742B44C-3D39-41A5-A586-5ABFEA20643F}"/>
                </a:ext>
              </a:extLst>
            </p:cNvPr>
            <p:cNvGrpSpPr/>
            <p:nvPr/>
          </p:nvGrpSpPr>
          <p:grpSpPr>
            <a:xfrm>
              <a:off x="9015252" y="2786107"/>
              <a:ext cx="509313" cy="689070"/>
              <a:chOff x="4962101" y="5825486"/>
              <a:chExt cx="371712" cy="502904"/>
            </a:xfrm>
          </p:grpSpPr>
          <p:grpSp>
            <p:nvGrpSpPr>
              <p:cNvPr id="197" name="Group 640">
                <a:extLst>
                  <a:ext uri="{FF2B5EF4-FFF2-40B4-BE49-F238E27FC236}">
                    <a16:creationId xmlns:a16="http://schemas.microsoft.com/office/drawing/2014/main" id="{F15CD725-B87B-4864-800C-5002F09C998C}"/>
                  </a:ext>
                </a:extLst>
              </p:cNvPr>
              <p:cNvGrpSpPr>
                <a:grpSpLocks noChangeAspect="1"/>
              </p:cNvGrpSpPr>
              <p:nvPr/>
            </p:nvGrpSpPr>
            <p:grpSpPr bwMode="auto">
              <a:xfrm>
                <a:off x="4962101" y="5825486"/>
                <a:ext cx="371712" cy="502904"/>
                <a:chOff x="4358" y="3128"/>
                <a:chExt cx="170" cy="230"/>
              </a:xfrm>
            </p:grpSpPr>
            <p:sp>
              <p:nvSpPr>
                <p:cNvPr id="202" name="Rectangle 641">
                  <a:extLst>
                    <a:ext uri="{FF2B5EF4-FFF2-40B4-BE49-F238E27FC236}">
                      <a16:creationId xmlns:a16="http://schemas.microsoft.com/office/drawing/2014/main" id="{D881CDF5-076B-4CB1-BAEA-76E7B29CDCE6}"/>
                    </a:ext>
                  </a:extLst>
                </p:cNvPr>
                <p:cNvSpPr>
                  <a:spLocks noChangeArrowheads="1"/>
                </p:cNvSpPr>
                <p:nvPr/>
              </p:nvSpPr>
              <p:spPr bwMode="auto">
                <a:xfrm>
                  <a:off x="4358" y="3235"/>
                  <a:ext cx="170" cy="123"/>
                </a:xfrm>
                <a:prstGeom prst="rect">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3" name="Freeform 642">
                  <a:extLst>
                    <a:ext uri="{FF2B5EF4-FFF2-40B4-BE49-F238E27FC236}">
                      <a16:creationId xmlns:a16="http://schemas.microsoft.com/office/drawing/2014/main" id="{B5E79779-BCB2-44FD-99E0-84CC474DBD47}"/>
                    </a:ext>
                  </a:extLst>
                </p:cNvPr>
                <p:cNvSpPr>
                  <a:spLocks/>
                </p:cNvSpPr>
                <p:nvPr/>
              </p:nvSpPr>
              <p:spPr bwMode="auto">
                <a:xfrm>
                  <a:off x="4383" y="3128"/>
                  <a:ext cx="120" cy="107"/>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nvGrpSpPr>
              <p:cNvPr id="198" name="Group 72">
                <a:extLst>
                  <a:ext uri="{FF2B5EF4-FFF2-40B4-BE49-F238E27FC236}">
                    <a16:creationId xmlns:a16="http://schemas.microsoft.com/office/drawing/2014/main" id="{BD2F43E3-00B7-4AA4-92E7-D18D7B3072DE}"/>
                  </a:ext>
                </a:extLst>
              </p:cNvPr>
              <p:cNvGrpSpPr>
                <a:grpSpLocks noChangeAspect="1"/>
              </p:cNvGrpSpPr>
              <p:nvPr/>
            </p:nvGrpSpPr>
            <p:grpSpPr bwMode="auto">
              <a:xfrm>
                <a:off x="5058264" y="6102711"/>
                <a:ext cx="179386" cy="179386"/>
                <a:chOff x="3681" y="1967"/>
                <a:chExt cx="468" cy="468"/>
              </a:xfrm>
            </p:grpSpPr>
            <p:sp>
              <p:nvSpPr>
                <p:cNvPr id="199" name="Line 73">
                  <a:extLst>
                    <a:ext uri="{FF2B5EF4-FFF2-40B4-BE49-F238E27FC236}">
                      <a16:creationId xmlns:a16="http://schemas.microsoft.com/office/drawing/2014/main" id="{939428EF-E863-4A01-904B-BAF168354438}"/>
                    </a:ext>
                  </a:extLst>
                </p:cNvPr>
                <p:cNvSpPr>
                  <a:spLocks noChangeShapeType="1"/>
                </p:cNvSpPr>
                <p:nvPr/>
              </p:nvSpPr>
              <p:spPr bwMode="auto">
                <a:xfrm>
                  <a:off x="3793" y="2200"/>
                  <a:ext cx="225" cy="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0" name="Freeform 74">
                  <a:extLst>
                    <a:ext uri="{FF2B5EF4-FFF2-40B4-BE49-F238E27FC236}">
                      <a16:creationId xmlns:a16="http://schemas.microsoft.com/office/drawing/2014/main" id="{2ED52E46-BA00-47D8-A0B9-DA6F2358EA1C}"/>
                    </a:ext>
                  </a:extLst>
                </p:cNvPr>
                <p:cNvSpPr>
                  <a:spLocks/>
                </p:cNvSpPr>
                <p:nvPr/>
              </p:nvSpPr>
              <p:spPr bwMode="auto">
                <a:xfrm>
                  <a:off x="3912" y="2086"/>
                  <a:ext cx="114" cy="228"/>
                </a:xfrm>
                <a:custGeom>
                  <a:avLst/>
                  <a:gdLst>
                    <a:gd name="T0" fmla="*/ 0 w 114"/>
                    <a:gd name="T1" fmla="*/ 0 h 228"/>
                    <a:gd name="T2" fmla="*/ 114 w 114"/>
                    <a:gd name="T3" fmla="*/ 114 h 228"/>
                    <a:gd name="T4" fmla="*/ 0 w 114"/>
                    <a:gd name="T5" fmla="*/ 228 h 228"/>
                  </a:gdLst>
                  <a:ahLst/>
                  <a:cxnLst>
                    <a:cxn ang="0">
                      <a:pos x="T0" y="T1"/>
                    </a:cxn>
                    <a:cxn ang="0">
                      <a:pos x="T2" y="T3"/>
                    </a:cxn>
                    <a:cxn ang="0">
                      <a:pos x="T4" y="T5"/>
                    </a:cxn>
                  </a:cxnLst>
                  <a:rect l="0" t="0" r="r" b="b"/>
                  <a:pathLst>
                    <a:path w="114" h="228">
                      <a:moveTo>
                        <a:pt x="0" y="0"/>
                      </a:moveTo>
                      <a:lnTo>
                        <a:pt x="114" y="114"/>
                      </a:lnTo>
                      <a:lnTo>
                        <a:pt x="0" y="22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1" name="Oval 75">
                  <a:extLst>
                    <a:ext uri="{FF2B5EF4-FFF2-40B4-BE49-F238E27FC236}">
                      <a16:creationId xmlns:a16="http://schemas.microsoft.com/office/drawing/2014/main" id="{B19A4154-F5BF-4D92-966C-8FDE04F15B55}"/>
                    </a:ext>
                  </a:extLst>
                </p:cNvPr>
                <p:cNvSpPr>
                  <a:spLocks noChangeArrowheads="1"/>
                </p:cNvSpPr>
                <p:nvPr/>
              </p:nvSpPr>
              <p:spPr bwMode="auto">
                <a:xfrm>
                  <a:off x="3681" y="1967"/>
                  <a:ext cx="468" cy="468"/>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grpSp>
      <p:grpSp>
        <p:nvGrpSpPr>
          <p:cNvPr id="4" name="Group 3"/>
          <p:cNvGrpSpPr/>
          <p:nvPr/>
        </p:nvGrpSpPr>
        <p:grpSpPr>
          <a:xfrm>
            <a:off x="10397492" y="4773622"/>
            <a:ext cx="1030795" cy="1094117"/>
            <a:chOff x="12429898" y="4868847"/>
            <a:chExt cx="1051465" cy="1116056"/>
          </a:xfrm>
        </p:grpSpPr>
        <p:pic>
          <p:nvPicPr>
            <p:cNvPr id="117" name="Picture 116">
              <a:extLst/>
            </p:cNvPr>
            <p:cNvPicPr>
              <a:picLocks noChangeAspect="1"/>
            </p:cNvPicPr>
            <p:nvPr/>
          </p:nvPicPr>
          <p:blipFill>
            <a:blip r:embed="rId5">
              <a:lum bright="100000"/>
            </a:blip>
            <a:stretch>
              <a:fillRect/>
            </a:stretch>
          </p:blipFill>
          <p:spPr>
            <a:xfrm>
              <a:off x="12568010" y="4868847"/>
              <a:ext cx="775240" cy="457200"/>
            </a:xfrm>
            <a:prstGeom prst="rect">
              <a:avLst/>
            </a:prstGeom>
          </p:spPr>
        </p:pic>
        <p:sp>
          <p:nvSpPr>
            <p:cNvPr id="120" name="TextBox 119"/>
            <p:cNvSpPr txBox="1"/>
            <p:nvPr/>
          </p:nvSpPr>
          <p:spPr>
            <a:xfrm>
              <a:off x="12429898" y="5506587"/>
              <a:ext cx="1051465"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78020">
                <a:defRPr/>
              </a:pPr>
              <a:r>
                <a:rPr lang="en-US" sz="1372" dirty="0">
                  <a:latin typeface="Segoe UI"/>
                </a:rPr>
                <a:t>VNET </a:t>
              </a:r>
              <a:br>
                <a:rPr lang="en-US" sz="1372" dirty="0">
                  <a:latin typeface="Segoe UI"/>
                </a:rPr>
              </a:br>
              <a:r>
                <a:rPr lang="en-US" sz="1372" dirty="0">
                  <a:latin typeface="Segoe UI"/>
                </a:rPr>
                <a:t>integration</a:t>
              </a:r>
            </a:p>
          </p:txBody>
        </p:sp>
      </p:grpSp>
      <p:pic>
        <p:nvPicPr>
          <p:cNvPr id="91" name="Picture 90">
            <a:extLst>
              <a:ext uri="{FF2B5EF4-FFF2-40B4-BE49-F238E27FC236}">
                <a16:creationId xmlns:a16="http://schemas.microsoft.com/office/drawing/2014/main" id="{4D3B9F69-B722-4BA3-89C5-DECC13DDD7AD}"/>
              </a:ext>
            </a:extLst>
          </p:cNvPr>
          <p:cNvPicPr>
            <a:picLocks noChangeAspect="1"/>
          </p:cNvPicPr>
          <p:nvPr/>
        </p:nvPicPr>
        <p:blipFill>
          <a:blip r:embed="rId6">
            <a:duotone>
              <a:prstClr val="black"/>
              <a:schemeClr val="accent6">
                <a:tint val="45000"/>
                <a:satMod val="400000"/>
              </a:schemeClr>
            </a:duotone>
            <a:lum bright="-20000" contrast="40000"/>
          </a:blip>
          <a:stretch>
            <a:fillRect/>
          </a:stretch>
        </p:blipFill>
        <p:spPr>
          <a:xfrm>
            <a:off x="2769146" y="2627305"/>
            <a:ext cx="660450" cy="660960"/>
          </a:xfrm>
          <a:prstGeom prst="rect">
            <a:avLst/>
          </a:prstGeom>
        </p:spPr>
      </p:pic>
      <p:sp>
        <p:nvSpPr>
          <p:cNvPr id="92" name="TextBox 91">
            <a:extLst>
              <a:ext uri="{FF2B5EF4-FFF2-40B4-BE49-F238E27FC236}">
                <a16:creationId xmlns:a16="http://schemas.microsoft.com/office/drawing/2014/main" id="{150B6B12-E7B6-4845-860A-A612E9B29F70}"/>
              </a:ext>
            </a:extLst>
          </p:cNvPr>
          <p:cNvSpPr txBox="1"/>
          <p:nvPr/>
        </p:nvSpPr>
        <p:spPr>
          <a:xfrm>
            <a:off x="2557799" y="3536709"/>
            <a:ext cx="1110424" cy="46884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72" dirty="0">
                <a:latin typeface="Segoe UI"/>
              </a:rPr>
              <a:t>Application </a:t>
            </a:r>
          </a:p>
          <a:p>
            <a:pPr defTabSz="895665">
              <a:defRPr/>
            </a:pPr>
            <a:r>
              <a:rPr lang="en-US" sz="1372" dirty="0">
                <a:latin typeface="Segoe UI"/>
              </a:rPr>
              <a:t>Gateway</a:t>
            </a:r>
          </a:p>
        </p:txBody>
      </p:sp>
      <p:pic>
        <p:nvPicPr>
          <p:cNvPr id="89" name="Picture 88">
            <a:extLst>
              <a:ext uri="{FF2B5EF4-FFF2-40B4-BE49-F238E27FC236}">
                <a16:creationId xmlns:a16="http://schemas.microsoft.com/office/drawing/2014/main" id="{18E577AE-3D8F-4B81-831C-5907049DE93F}"/>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2748945" y="4659935"/>
            <a:ext cx="643621" cy="643621"/>
          </a:xfrm>
          <a:prstGeom prst="rect">
            <a:avLst/>
          </a:prstGeom>
        </p:spPr>
      </p:pic>
    </p:spTree>
    <p:extLst>
      <p:ext uri="{BB962C8B-B14F-4D97-AF65-F5344CB8AC3E}">
        <p14:creationId xmlns:p14="http://schemas.microsoft.com/office/powerpoint/2010/main" val="3643628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35" presetClass="path" presetSubtype="0" decel="100000" fill="hold" nodeType="withEffect">
                                  <p:stCondLst>
                                    <p:cond delay="400"/>
                                  </p:stCondLst>
                                  <p:childTnLst>
                                    <p:animMotion origin="layout" path="M 2.77556E-17 -3.7037E-6 L 2.77556E-17 0.02616 " pathEditMode="relative" rAng="0" ptsTypes="AA">
                                      <p:cBhvr>
                                        <p:cTn id="9" dur="500" spd="-100000" fill="hold"/>
                                        <p:tgtEl>
                                          <p:spTgt spid="30"/>
                                        </p:tgtEl>
                                        <p:attrNameLst>
                                          <p:attrName>ppt_x</p:attrName>
                                          <p:attrName>ppt_y</p:attrName>
                                        </p:attrNameLst>
                                      </p:cBhvr>
                                      <p:rCtr x="0" y="1296"/>
                                    </p:animMotion>
                                  </p:childTnLst>
                                </p:cTn>
                              </p:par>
                              <p:par>
                                <p:cTn id="10" presetID="10" presetClass="entr" presetSubtype="0" fill="hold" nodeType="withEffect">
                                  <p:stCondLst>
                                    <p:cond delay="6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35" presetClass="path" presetSubtype="0" decel="100000" fill="hold" nodeType="withEffect">
                                  <p:stCondLst>
                                    <p:cond delay="600"/>
                                  </p:stCondLst>
                                  <p:childTnLst>
                                    <p:animMotion origin="layout" path="M 2.77556E-17 -3.7037E-6 L 2.77556E-17 0.02616 " pathEditMode="relative" rAng="0" ptsTypes="AA">
                                      <p:cBhvr>
                                        <p:cTn id="14" dur="500" spd="-100000" fill="hold"/>
                                        <p:tgtEl>
                                          <p:spTgt spid="33"/>
                                        </p:tgtEl>
                                        <p:attrNameLst>
                                          <p:attrName>ppt_x</p:attrName>
                                          <p:attrName>ppt_y</p:attrName>
                                        </p:attrNameLst>
                                      </p:cBhvr>
                                      <p:rCtr x="0" y="1296"/>
                                    </p:animMotion>
                                  </p:childTnLst>
                                </p:cTn>
                              </p:par>
                              <p:par>
                                <p:cTn id="15" presetID="10" presetClass="entr" presetSubtype="0" fill="hold" nodeType="withEffect">
                                  <p:stCondLst>
                                    <p:cond delay="7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700"/>
                                  </p:stCondLst>
                                  <p:childTnLst>
                                    <p:animMotion origin="layout" path="M 7.45468E-7 4.97049E-6 L 7.45468E-7 0.0261 " pathEditMode="relative" rAng="0" ptsTypes="AA">
                                      <p:cBhvr>
                                        <p:cTn id="19" dur="500" spd="-100000" fill="hold"/>
                                        <p:tgtEl>
                                          <p:spTgt spid="17"/>
                                        </p:tgtEl>
                                        <p:attrNameLst>
                                          <p:attrName>ppt_x</p:attrName>
                                          <p:attrName>ppt_y</p:attrName>
                                        </p:attrNameLst>
                                      </p:cBhvr>
                                      <p:rCtr x="0" y="1294"/>
                                    </p:animMotion>
                                  </p:childTnLst>
                                </p:cTn>
                              </p:par>
                              <p:par>
                                <p:cTn id="20" presetID="10" presetClass="entr" presetSubtype="0" fill="hold" nodeType="withEffect">
                                  <p:stCondLst>
                                    <p:cond delay="8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35" presetClass="path" presetSubtype="0" decel="100000" fill="hold" nodeType="withEffect">
                                  <p:stCondLst>
                                    <p:cond delay="800"/>
                                  </p:stCondLst>
                                  <p:childTnLst>
                                    <p:animMotion origin="layout" path="M 2.20066E-6 -2.31956E-6 L 2.20066E-6 0.0261 " pathEditMode="relative" rAng="0" ptsTypes="AA">
                                      <p:cBhvr>
                                        <p:cTn id="24" dur="500" spd="-100000" fill="hold"/>
                                        <p:tgtEl>
                                          <p:spTgt spid="8"/>
                                        </p:tgtEl>
                                        <p:attrNameLst>
                                          <p:attrName>ppt_x</p:attrName>
                                          <p:attrName>ppt_y</p:attrName>
                                        </p:attrNameLst>
                                      </p:cBhvr>
                                      <p:rCtr x="0" y="1294"/>
                                    </p:animMotion>
                                  </p:childTnLst>
                                </p:cTn>
                              </p:par>
                              <p:par>
                                <p:cTn id="25" presetID="10" presetClass="entr" presetSubtype="0" fill="hold" nodeType="withEffect">
                                  <p:stCondLst>
                                    <p:cond delay="9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35" presetClass="path" presetSubtype="0" decel="100000" fill="hold" nodeType="withEffect">
                                  <p:stCondLst>
                                    <p:cond delay="900"/>
                                  </p:stCondLst>
                                  <p:childTnLst>
                                    <p:animMotion origin="layout" path="M 7.45468E-7 -1.81571E-8 L 7.45468E-7 0.0261 " pathEditMode="relative" rAng="0" ptsTypes="AA">
                                      <p:cBhvr>
                                        <p:cTn id="29" dur="500" spd="-100000" fill="hold"/>
                                        <p:tgtEl>
                                          <p:spTgt spid="9"/>
                                        </p:tgtEl>
                                        <p:attrNameLst>
                                          <p:attrName>ppt_x</p:attrName>
                                          <p:attrName>ppt_y</p:attrName>
                                        </p:attrNameLst>
                                      </p:cBhvr>
                                      <p:rCtr x="0" y="1294"/>
                                    </p:animMotion>
                                  </p:childTnLst>
                                </p:cTn>
                              </p:par>
                              <p:par>
                                <p:cTn id="30" presetID="10" presetClass="entr" presetSubtype="0" fill="hold" nodeType="withEffect">
                                  <p:stCondLst>
                                    <p:cond delay="2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35" presetClass="path" presetSubtype="0" decel="100000" fill="hold" nodeType="withEffect">
                                  <p:stCondLst>
                                    <p:cond delay="200"/>
                                  </p:stCondLst>
                                  <p:childTnLst>
                                    <p:animMotion origin="layout" path="M 2.5785E-6 3.65411E-6 L 2.5785E-6 0.0261 " pathEditMode="relative" rAng="0" ptsTypes="AA">
                                      <p:cBhvr>
                                        <p:cTn id="34" dur="500" spd="-100000" fill="hold"/>
                                        <p:tgtEl>
                                          <p:spTgt spid="13"/>
                                        </p:tgtEl>
                                        <p:attrNameLst>
                                          <p:attrName>ppt_x</p:attrName>
                                          <p:attrName>ppt_y</p:attrName>
                                        </p:attrNameLst>
                                      </p:cBhvr>
                                      <p:rCtr x="0" y="1294"/>
                                    </p:animMotion>
                                  </p:childTnLst>
                                </p:cTn>
                              </p:par>
                              <p:par>
                                <p:cTn id="35" presetID="10" presetClass="entr" presetSubtype="0" fill="hold" nodeType="withEffect">
                                  <p:stCondLst>
                                    <p:cond delay="12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35" presetClass="path" presetSubtype="0" decel="100000" fill="hold" nodeType="withEffect">
                                  <p:stCondLst>
                                    <p:cond delay="1200"/>
                                  </p:stCondLst>
                                  <p:childTnLst>
                                    <p:animMotion origin="layout" path="M 4.50345E-6 3.59964E-6 L 4.50345E-6 0.0261 " pathEditMode="relative" rAng="0" ptsTypes="AA">
                                      <p:cBhvr>
                                        <p:cTn id="39" dur="500" spd="-100000" fill="hold"/>
                                        <p:tgtEl>
                                          <p:spTgt spid="15"/>
                                        </p:tgtEl>
                                        <p:attrNameLst>
                                          <p:attrName>ppt_x</p:attrName>
                                          <p:attrName>ppt_y</p:attrName>
                                        </p:attrNameLst>
                                      </p:cBhvr>
                                      <p:rCtr x="0" y="1294"/>
                                    </p:animMotion>
                                  </p:childTnLst>
                                </p:cTn>
                              </p:par>
                              <p:par>
                                <p:cTn id="40" presetID="10" presetClass="entr" presetSubtype="0" fill="hold" nodeType="withEffect">
                                  <p:stCondLst>
                                    <p:cond delay="11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35" presetClass="path" presetSubtype="0" decel="100000" fill="hold" nodeType="withEffect">
                                  <p:stCondLst>
                                    <p:cond delay="1100"/>
                                  </p:stCondLst>
                                  <p:childTnLst>
                                    <p:animMotion origin="layout" path="M -2.75977E-6 -1.62506E-6 L -2.75977E-6 0.0261 " pathEditMode="relative" rAng="0" ptsTypes="AA">
                                      <p:cBhvr>
                                        <p:cTn id="44" dur="500" spd="-100000" fill="hold"/>
                                        <p:tgtEl>
                                          <p:spTgt spid="18"/>
                                        </p:tgtEl>
                                        <p:attrNameLst>
                                          <p:attrName>ppt_x</p:attrName>
                                          <p:attrName>ppt_y</p:attrName>
                                        </p:attrNameLst>
                                      </p:cBhvr>
                                      <p:rCtr x="0" y="1294"/>
                                    </p:animMotion>
                                  </p:childTnLst>
                                </p:cTn>
                              </p:par>
                              <p:par>
                                <p:cTn id="45" presetID="10" presetClass="entr" presetSubtype="0" fill="hold" nodeType="withEffect">
                                  <p:stCondLst>
                                    <p:cond delay="10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35" presetClass="path" presetSubtype="0" decel="100000" fill="hold" nodeType="withEffect">
                                  <p:stCondLst>
                                    <p:cond delay="1000"/>
                                  </p:stCondLst>
                                  <p:childTnLst>
                                    <p:animMotion origin="layout" path="M -8.78223E-7 1.50704E-6 L -8.78223E-7 0.0261 " pathEditMode="relative" rAng="0" ptsTypes="AA">
                                      <p:cBhvr>
                                        <p:cTn id="49" dur="500" spd="-100000" fill="hold"/>
                                        <p:tgtEl>
                                          <p:spTgt spid="20"/>
                                        </p:tgtEl>
                                        <p:attrNameLst>
                                          <p:attrName>ppt_x</p:attrName>
                                          <p:attrName>ppt_y</p:attrName>
                                        </p:attrNameLst>
                                      </p:cBhvr>
                                      <p:rCtr x="0" y="1294"/>
                                    </p:animMotion>
                                  </p:childTnLst>
                                </p:cTn>
                              </p:par>
                              <p:par>
                                <p:cTn id="50" presetID="10" presetClass="entr" presetSubtype="0" fill="hold" nodeType="withEffect">
                                  <p:stCondLst>
                                    <p:cond delay="13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35" presetClass="path" presetSubtype="0" decel="100000" fill="hold" nodeType="withEffect">
                                  <p:stCondLst>
                                    <p:cond delay="1300"/>
                                  </p:stCondLst>
                                  <p:childTnLst>
                                    <p:animMotion origin="layout" path="M -2.75977E-6 -3.26827E-7 L -2.75977E-6 0.0261 " pathEditMode="relative" rAng="0" ptsTypes="AA">
                                      <p:cBhvr>
                                        <p:cTn id="54" dur="500" spd="-100000" fill="hold"/>
                                        <p:tgtEl>
                                          <p:spTgt spid="4"/>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05DE541-8A16-4F93-BB8E-DC081DF665FB}"/>
              </a:ext>
            </a:extLst>
          </p:cNvPr>
          <p:cNvSpPr/>
          <p:nvPr/>
        </p:nvSpPr>
        <p:spPr bwMode="auto">
          <a:xfrm>
            <a:off x="667107" y="2121725"/>
            <a:ext cx="10808998" cy="28901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961" dirty="0">
                <a:gradFill>
                  <a:gsLst>
                    <a:gs pos="0">
                      <a:srgbClr val="353535"/>
                    </a:gs>
                    <a:gs pos="100000">
                      <a:srgbClr val="353535"/>
                    </a:gs>
                  </a:gsLst>
                  <a:lin ang="5400000" scaled="0"/>
                </a:gradFill>
                <a:latin typeface="Segoe UI Semilight"/>
                <a:ea typeface="Segoe UI" pitchFamily="34" charset="0"/>
                <a:cs typeface="Segoe UI" pitchFamily="34" charset="0"/>
              </a:rPr>
              <a:t>Virtual network</a:t>
            </a:r>
          </a:p>
        </p:txBody>
      </p:sp>
      <p:sp>
        <p:nvSpPr>
          <p:cNvPr id="28" name="AutoShape 2" descr="Home"/>
          <p:cNvSpPr>
            <a:spLocks noChangeAspect="1" noChangeArrowheads="1"/>
          </p:cNvSpPr>
          <p:nvPr/>
        </p:nvSpPr>
        <p:spPr bwMode="auto">
          <a:xfrm>
            <a:off x="271009" y="-69960"/>
            <a:ext cx="292851" cy="292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2">
              <a:defRPr/>
            </a:pPr>
            <a:endParaRPr lang="en-US" sz="1730">
              <a:solidFill>
                <a:srgbClr val="00B0F0"/>
              </a:solidFill>
              <a:latin typeface="Segoe UI"/>
            </a:endParaRPr>
          </a:p>
        </p:txBody>
      </p:sp>
      <p:sp>
        <p:nvSpPr>
          <p:cNvPr id="4" name="Title 3">
            <a:extLst>
              <a:ext uri="{FF2B5EF4-FFF2-40B4-BE49-F238E27FC236}">
                <a16:creationId xmlns:a16="http://schemas.microsoft.com/office/drawing/2014/main" id="{C6F9D07B-2834-423B-B1DE-05F8E660045A}"/>
              </a:ext>
            </a:extLst>
          </p:cNvPr>
          <p:cNvSpPr>
            <a:spLocks noGrp="1"/>
          </p:cNvSpPr>
          <p:nvPr>
            <p:ph type="title"/>
          </p:nvPr>
        </p:nvSpPr>
        <p:spPr>
          <a:xfrm>
            <a:off x="269239" y="289511"/>
            <a:ext cx="11978341" cy="899665"/>
          </a:xfrm>
        </p:spPr>
        <p:txBody>
          <a:bodyPr vert="horz" wrap="square" lIns="146304" tIns="91440" rIns="146304" bIns="91440" rtlCol="0" anchor="t">
            <a:noAutofit/>
          </a:bodyPr>
          <a:lstStyle/>
          <a:p>
            <a:r>
              <a:rPr lang="en-US" sz="4000" dirty="0"/>
              <a:t>Ecommerce app with scalable and secure architecture </a:t>
            </a:r>
          </a:p>
        </p:txBody>
      </p:sp>
      <p:sp>
        <p:nvSpPr>
          <p:cNvPr id="5" name="TextBox 4">
            <a:extLst>
              <a:ext uri="{FF2B5EF4-FFF2-40B4-BE49-F238E27FC236}">
                <a16:creationId xmlns:a16="http://schemas.microsoft.com/office/drawing/2014/main" id="{4643BF32-69E2-4579-B995-4491D23B512F}"/>
              </a:ext>
            </a:extLst>
          </p:cNvPr>
          <p:cNvSpPr txBox="1"/>
          <p:nvPr/>
        </p:nvSpPr>
        <p:spPr>
          <a:xfrm>
            <a:off x="4296184" y="1653773"/>
            <a:ext cx="1083631" cy="325730"/>
          </a:xfrm>
          <a:prstGeom prst="rect">
            <a:avLst/>
          </a:prstGeom>
          <a:noFill/>
        </p:spPr>
        <p:txBody>
          <a:bodyPr wrap="none" lIns="0" tIns="0" rIns="0" bIns="0" rtlCol="0">
            <a:spAutoFit/>
          </a:bodyPr>
          <a:lstStyle/>
          <a:p>
            <a:pPr algn="ct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Traffic Manager </a:t>
            </a:r>
            <a:b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profile</a:t>
            </a:r>
          </a:p>
        </p:txBody>
      </p:sp>
      <p:sp>
        <p:nvSpPr>
          <p:cNvPr id="7" name="TextBox 6">
            <a:extLst>
              <a:ext uri="{FF2B5EF4-FFF2-40B4-BE49-F238E27FC236}">
                <a16:creationId xmlns:a16="http://schemas.microsoft.com/office/drawing/2014/main" id="{30C7F5FA-CD73-47C8-961A-D945551CA402}"/>
              </a:ext>
            </a:extLst>
          </p:cNvPr>
          <p:cNvSpPr txBox="1"/>
          <p:nvPr/>
        </p:nvSpPr>
        <p:spPr>
          <a:xfrm>
            <a:off x="7492618" y="1639116"/>
            <a:ext cx="1319613" cy="325865"/>
          </a:xfrm>
          <a:prstGeom prst="rect">
            <a:avLst/>
          </a:prstGeom>
          <a:noFill/>
        </p:spPr>
        <p:txBody>
          <a:bodyPr wrap="none" lIns="0" tIns="0" rIns="0" bIns="0" rtlCol="0">
            <a:spAutoFit/>
          </a:bodyPr>
          <a:lstStyle/>
          <a:p>
            <a:pP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Expose ecommerce </a:t>
            </a:r>
            <a:b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APIs to 3</a:t>
            </a:r>
            <a:r>
              <a:rPr lang="en-US" sz="1176" baseline="300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rd</a:t>
            </a: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parties</a:t>
            </a:r>
          </a:p>
        </p:txBody>
      </p:sp>
      <p:sp>
        <p:nvSpPr>
          <p:cNvPr id="10" name="TextBox 9">
            <a:extLst>
              <a:ext uri="{FF2B5EF4-FFF2-40B4-BE49-F238E27FC236}">
                <a16:creationId xmlns:a16="http://schemas.microsoft.com/office/drawing/2014/main" id="{B665743C-5242-4FF9-88A5-6A5C9CB07EBB}"/>
              </a:ext>
            </a:extLst>
          </p:cNvPr>
          <p:cNvSpPr txBox="1"/>
          <p:nvPr/>
        </p:nvSpPr>
        <p:spPr>
          <a:xfrm>
            <a:off x="4047187" y="2368081"/>
            <a:ext cx="1428863" cy="325865"/>
          </a:xfrm>
          <a:prstGeom prst="rect">
            <a:avLst/>
          </a:prstGeom>
          <a:noFill/>
        </p:spPr>
        <p:txBody>
          <a:bodyPr wrap="none" lIns="0" tIns="0" rIns="0" bIns="0" rtlCol="0">
            <a:spAutoFit/>
          </a:bodyPr>
          <a:lstStyle/>
          <a:p>
            <a:pPr algn="ct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Upstream 3</a:t>
            </a:r>
            <a:r>
              <a:rPr lang="en-US" sz="1176" baseline="300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rd</a:t>
            </a: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party </a:t>
            </a:r>
            <a:b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firewalls/WAF devices</a:t>
            </a:r>
          </a:p>
        </p:txBody>
      </p:sp>
      <p:sp>
        <p:nvSpPr>
          <p:cNvPr id="18" name="Rectangle 17">
            <a:extLst>
              <a:ext uri="{FF2B5EF4-FFF2-40B4-BE49-F238E27FC236}">
                <a16:creationId xmlns:a16="http://schemas.microsoft.com/office/drawing/2014/main" id="{73B17759-9CA7-4555-978E-0B92482F4DBC}"/>
              </a:ext>
            </a:extLst>
          </p:cNvPr>
          <p:cNvSpPr/>
          <p:nvPr/>
        </p:nvSpPr>
        <p:spPr bwMode="auto">
          <a:xfrm>
            <a:off x="9525292" y="3106703"/>
            <a:ext cx="1742480" cy="70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 tIns="143428" rIns="17928" bIns="44821" numCol="1" spcCol="0" rtlCol="0" fromWordArt="0" anchor="b" anchorCtr="0" forceAA="0" compatLnSpc="1">
            <a:prstTxWarp prst="textNoShape">
              <a:avLst/>
            </a:prstTxWarp>
            <a:noAutofit/>
          </a:bodyPr>
          <a:lstStyle/>
          <a:p>
            <a:pPr algn="ctr" defTabSz="914314" fontAlgn="base">
              <a:lnSpc>
                <a:spcPct val="90000"/>
              </a:lnSpc>
              <a:spcBef>
                <a:spcPct val="0"/>
              </a:spcBef>
              <a:spcAft>
                <a:spcPts val="588"/>
              </a:spcAft>
            </a:pPr>
            <a:endPar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4D4276B4-6E7D-4793-8207-CF160D69CFFB}"/>
              </a:ext>
            </a:extLst>
          </p:cNvPr>
          <p:cNvSpPr/>
          <p:nvPr/>
        </p:nvSpPr>
        <p:spPr bwMode="auto">
          <a:xfrm>
            <a:off x="7272064" y="4151162"/>
            <a:ext cx="1742480" cy="70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 tIns="143428" rIns="17928" bIns="44821" numCol="1" spcCol="0" rtlCol="0" fromWordArt="0" anchor="b" anchorCtr="0" forceAA="0" compatLnSpc="1">
            <a:prstTxWarp prst="textNoShape">
              <a:avLst/>
            </a:prstTxWarp>
            <a:noAutofit/>
          </a:bodyPr>
          <a:lstStyle/>
          <a:p>
            <a:pPr algn="ctr" defTabSz="914314" fontAlgn="base">
              <a:lnSpc>
                <a:spcPct val="90000"/>
              </a:lnSpc>
              <a:spcBef>
                <a:spcPct val="0"/>
              </a:spcBef>
              <a:spcAft>
                <a:spcPts val="588"/>
              </a:spcAft>
            </a:pPr>
            <a:endPar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EA2F5D84-A7BA-4CDB-937B-4201FFD700B9}"/>
              </a:ext>
            </a:extLst>
          </p:cNvPr>
          <p:cNvSpPr txBox="1"/>
          <p:nvPr/>
        </p:nvSpPr>
        <p:spPr>
          <a:xfrm>
            <a:off x="9925079" y="4544456"/>
            <a:ext cx="985444" cy="325865"/>
          </a:xfrm>
          <a:prstGeom prst="rect">
            <a:avLst/>
          </a:prstGeom>
          <a:noFill/>
        </p:spPr>
        <p:txBody>
          <a:bodyPr wrap="square" lIns="0" tIns="0" rIns="0" bIns="0" rtlCol="0">
            <a:spAutoFit/>
          </a:bodyPr>
          <a:lstStyle/>
          <a:p>
            <a:pPr algn="ct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Active </a:t>
            </a:r>
            <a:b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Directory</a:t>
            </a:r>
          </a:p>
        </p:txBody>
      </p:sp>
      <p:sp>
        <p:nvSpPr>
          <p:cNvPr id="22" name="Rectangle 21">
            <a:extLst>
              <a:ext uri="{FF2B5EF4-FFF2-40B4-BE49-F238E27FC236}">
                <a16:creationId xmlns:a16="http://schemas.microsoft.com/office/drawing/2014/main" id="{B79DC6E3-48A5-4E1F-9A26-B832BF88F91F}"/>
              </a:ext>
            </a:extLst>
          </p:cNvPr>
          <p:cNvSpPr/>
          <p:nvPr/>
        </p:nvSpPr>
        <p:spPr bwMode="auto">
          <a:xfrm>
            <a:off x="2328215" y="4151162"/>
            <a:ext cx="1060133" cy="70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17928" bIns="44821" numCol="1" spcCol="0" rtlCol="0" fromWordArt="0" anchor="ctr" anchorCtr="0" forceAA="0" compatLnSpc="1">
            <a:prstTxWarp prst="textNoShape">
              <a:avLst/>
            </a:prstTxWarp>
            <a:noAutofit/>
          </a:bodyPr>
          <a:lstStyle/>
          <a:p>
            <a:pPr algn="ctr" defTabSz="914314" fontAlgn="base">
              <a:lnSpc>
                <a:spcPct val="90000"/>
              </a:lnSpc>
              <a:spcBef>
                <a:spcPct val="0"/>
              </a:spcBef>
              <a:spcAft>
                <a:spcPts val="588"/>
              </a:spcAft>
            </a:pPr>
            <a:endPar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a:p>
            <a:pPr algn="ctr" defTabSz="914314" fontAlgn="base">
              <a:lnSpc>
                <a:spcPct val="90000"/>
              </a:lnSpc>
              <a:spcBef>
                <a:spcPct val="0"/>
              </a:spcBef>
              <a:spcAft>
                <a:spcPts val="588"/>
              </a:spcAft>
            </a:pPr>
            <a:endPar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a:p>
            <a:pPr algn="ctr" defTabSz="914314" fontAlgn="base">
              <a:lnSpc>
                <a:spcPct val="90000"/>
              </a:lnSpc>
              <a:spcBef>
                <a:spcPct val="0"/>
              </a:spcBef>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a:t>
            </a:r>
            <a:b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cache</a:t>
            </a:r>
          </a:p>
        </p:txBody>
      </p:sp>
      <p:sp>
        <p:nvSpPr>
          <p:cNvPr id="23" name="TextBox 22">
            <a:extLst>
              <a:ext uri="{FF2B5EF4-FFF2-40B4-BE49-F238E27FC236}">
                <a16:creationId xmlns:a16="http://schemas.microsoft.com/office/drawing/2014/main" id="{9F66557E-87AB-4736-8518-B16443572090}"/>
              </a:ext>
            </a:extLst>
          </p:cNvPr>
          <p:cNvSpPr txBox="1"/>
          <p:nvPr/>
        </p:nvSpPr>
        <p:spPr>
          <a:xfrm>
            <a:off x="4066625" y="5017976"/>
            <a:ext cx="878778" cy="162932"/>
          </a:xfrm>
          <a:prstGeom prst="rect">
            <a:avLst/>
          </a:prstGeom>
          <a:noFill/>
        </p:spPr>
        <p:txBody>
          <a:bodyPr wrap="none" lIns="0" tIns="0" rIns="0" bIns="0" rtlCol="0">
            <a:spAutoFit/>
          </a:bodyPr>
          <a:lstStyle/>
          <a:p>
            <a:pP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ExpressRoute</a:t>
            </a:r>
          </a:p>
        </p:txBody>
      </p:sp>
      <p:sp>
        <p:nvSpPr>
          <p:cNvPr id="24" name="TextBox 23">
            <a:extLst>
              <a:ext uri="{FF2B5EF4-FFF2-40B4-BE49-F238E27FC236}">
                <a16:creationId xmlns:a16="http://schemas.microsoft.com/office/drawing/2014/main" id="{6F36BCB9-E41F-4B1B-9FC2-D5C15F476FD3}"/>
              </a:ext>
            </a:extLst>
          </p:cNvPr>
          <p:cNvSpPr txBox="1"/>
          <p:nvPr/>
        </p:nvSpPr>
        <p:spPr>
          <a:xfrm>
            <a:off x="5110422" y="4936511"/>
            <a:ext cx="900842" cy="162932"/>
          </a:xfrm>
          <a:prstGeom prst="rect">
            <a:avLst/>
          </a:prstGeom>
          <a:noFill/>
        </p:spPr>
        <p:txBody>
          <a:bodyPr wrap="none" lIns="0" tIns="0" rIns="0" bIns="0" rtlCol="0">
            <a:spAutoFit/>
          </a:bodyPr>
          <a:lstStyle/>
          <a:p>
            <a:pP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VPN Gateway</a:t>
            </a:r>
          </a:p>
        </p:txBody>
      </p:sp>
      <p:sp>
        <p:nvSpPr>
          <p:cNvPr id="26" name="TextBox 25">
            <a:extLst>
              <a:ext uri="{FF2B5EF4-FFF2-40B4-BE49-F238E27FC236}">
                <a16:creationId xmlns:a16="http://schemas.microsoft.com/office/drawing/2014/main" id="{093D7BB0-8120-48AD-BA37-5D0324D689BB}"/>
              </a:ext>
            </a:extLst>
          </p:cNvPr>
          <p:cNvSpPr txBox="1"/>
          <p:nvPr/>
        </p:nvSpPr>
        <p:spPr>
          <a:xfrm>
            <a:off x="7057012" y="5521613"/>
            <a:ext cx="1038047" cy="488595"/>
          </a:xfrm>
          <a:prstGeom prst="rect">
            <a:avLst/>
          </a:prstGeom>
          <a:noFill/>
        </p:spPr>
        <p:txBody>
          <a:bodyPr wrap="square" lIns="0" tIns="0" rIns="0" bIns="0" rtlCol="0">
            <a:spAutoFit/>
          </a:bodyPr>
          <a:lstStyle/>
          <a:p>
            <a:pPr algn="ct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On-premises Active Directory</a:t>
            </a:r>
          </a:p>
        </p:txBody>
      </p:sp>
      <p:sp>
        <p:nvSpPr>
          <p:cNvPr id="27" name="TextBox 26">
            <a:extLst>
              <a:ext uri="{FF2B5EF4-FFF2-40B4-BE49-F238E27FC236}">
                <a16:creationId xmlns:a16="http://schemas.microsoft.com/office/drawing/2014/main" id="{F34DC323-F820-4070-B81F-98A016F236F7}"/>
              </a:ext>
            </a:extLst>
          </p:cNvPr>
          <p:cNvSpPr txBox="1"/>
          <p:nvPr/>
        </p:nvSpPr>
        <p:spPr>
          <a:xfrm>
            <a:off x="4259389" y="5783272"/>
            <a:ext cx="2834004" cy="488797"/>
          </a:xfrm>
          <a:prstGeom prst="rect">
            <a:avLst/>
          </a:prstGeom>
          <a:noFill/>
        </p:spPr>
        <p:txBody>
          <a:bodyPr wrap="square" lIns="0" tIns="0" rIns="0" bIns="0" rtlCol="0">
            <a:spAutoFit/>
          </a:bodyPr>
          <a:lstStyle/>
          <a:p>
            <a:pPr algn="ct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On-premises </a:t>
            </a:r>
            <a:b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transactional </a:t>
            </a:r>
            <a:b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data stores</a:t>
            </a:r>
          </a:p>
        </p:txBody>
      </p:sp>
      <p:cxnSp>
        <p:nvCxnSpPr>
          <p:cNvPr id="31" name="Straight Arrow Connector 30">
            <a:extLst>
              <a:ext uri="{FF2B5EF4-FFF2-40B4-BE49-F238E27FC236}">
                <a16:creationId xmlns:a16="http://schemas.microsoft.com/office/drawing/2014/main" id="{2032D6DD-8002-49BF-B0E0-080C4E052842}"/>
              </a:ext>
            </a:extLst>
          </p:cNvPr>
          <p:cNvCxnSpPr>
            <a:cxnSpLocks/>
          </p:cNvCxnSpPr>
          <p:nvPr/>
        </p:nvCxnSpPr>
        <p:spPr>
          <a:xfrm>
            <a:off x="8140129" y="3538320"/>
            <a:ext cx="3175" cy="539459"/>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79505C4-6616-4E62-9268-387DA2477356}"/>
              </a:ext>
            </a:extLst>
          </p:cNvPr>
          <p:cNvCxnSpPr>
            <a:cxnSpLocks/>
          </p:cNvCxnSpPr>
          <p:nvPr/>
        </p:nvCxnSpPr>
        <p:spPr>
          <a:xfrm rot="10800000" flipV="1">
            <a:off x="8136804" y="1307985"/>
            <a:ext cx="1479257" cy="22477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DEA2328-EBFD-45AD-B781-DF4B7752932E}"/>
              </a:ext>
            </a:extLst>
          </p:cNvPr>
          <p:cNvCxnSpPr>
            <a:cxnSpLocks/>
          </p:cNvCxnSpPr>
          <p:nvPr/>
        </p:nvCxnSpPr>
        <p:spPr>
          <a:xfrm rot="10800000" flipV="1">
            <a:off x="4819041" y="1307985"/>
            <a:ext cx="1479257" cy="22477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34" name="Freeform 80">
            <a:extLst>
              <a:ext uri="{FF2B5EF4-FFF2-40B4-BE49-F238E27FC236}">
                <a16:creationId xmlns:a16="http://schemas.microsoft.com/office/drawing/2014/main" id="{03E0194D-6D27-497B-9526-0A72DA6348AF}"/>
              </a:ext>
            </a:extLst>
          </p:cNvPr>
          <p:cNvSpPr>
            <a:spLocks/>
          </p:cNvSpPr>
          <p:nvPr/>
        </p:nvSpPr>
        <p:spPr bwMode="auto">
          <a:xfrm>
            <a:off x="9305387" y="1195220"/>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algn="ctr" defTabSz="896182">
              <a:defRPr/>
            </a:pPr>
            <a:r>
              <a:rPr lang="en-US" sz="1372" dirty="0">
                <a:gradFill>
                  <a:gsLst>
                    <a:gs pos="0">
                      <a:srgbClr val="FFFFFF"/>
                    </a:gs>
                    <a:gs pos="100000">
                      <a:srgbClr val="FFFFFF"/>
                    </a:gs>
                  </a:gsLst>
                  <a:lin ang="5400000" scaled="0"/>
                </a:gradFill>
                <a:latin typeface="Segoe UI"/>
              </a:rPr>
              <a:t>Internet</a:t>
            </a:r>
          </a:p>
        </p:txBody>
      </p:sp>
      <p:sp>
        <p:nvSpPr>
          <p:cNvPr id="35" name="Freeform 80">
            <a:extLst>
              <a:ext uri="{FF2B5EF4-FFF2-40B4-BE49-F238E27FC236}">
                <a16:creationId xmlns:a16="http://schemas.microsoft.com/office/drawing/2014/main" id="{92912BC1-81EE-49F9-920B-1F2B01CA1245}"/>
              </a:ext>
            </a:extLst>
          </p:cNvPr>
          <p:cNvSpPr>
            <a:spLocks/>
          </p:cNvSpPr>
          <p:nvPr/>
        </p:nvSpPr>
        <p:spPr bwMode="auto">
          <a:xfrm>
            <a:off x="5808345" y="1195220"/>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algn="ctr" defTabSz="896182">
              <a:defRPr/>
            </a:pPr>
            <a:r>
              <a:rPr lang="en-US" sz="1372" dirty="0">
                <a:gradFill>
                  <a:gsLst>
                    <a:gs pos="0">
                      <a:srgbClr val="FFFFFF"/>
                    </a:gs>
                    <a:gs pos="100000">
                      <a:srgbClr val="FFFFFF"/>
                    </a:gs>
                  </a:gsLst>
                  <a:lin ang="5400000" scaled="0"/>
                </a:gradFill>
                <a:latin typeface="Segoe UI"/>
              </a:rPr>
              <a:t>Internet</a:t>
            </a:r>
          </a:p>
        </p:txBody>
      </p:sp>
      <p:cxnSp>
        <p:nvCxnSpPr>
          <p:cNvPr id="44" name="Straight Arrow Connector 43">
            <a:extLst>
              <a:ext uri="{FF2B5EF4-FFF2-40B4-BE49-F238E27FC236}">
                <a16:creationId xmlns:a16="http://schemas.microsoft.com/office/drawing/2014/main" id="{BF49A958-441D-479C-B901-0029BB098962}"/>
              </a:ext>
            </a:extLst>
          </p:cNvPr>
          <p:cNvCxnSpPr>
            <a:cxnSpLocks/>
          </p:cNvCxnSpPr>
          <p:nvPr/>
        </p:nvCxnSpPr>
        <p:spPr>
          <a:xfrm>
            <a:off x="4819041" y="2800597"/>
            <a:ext cx="0" cy="296857"/>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C8A13B-36FE-4BF5-A70A-2A9D9181C4FD}"/>
              </a:ext>
            </a:extLst>
          </p:cNvPr>
          <p:cNvCxnSpPr>
            <a:cxnSpLocks/>
          </p:cNvCxnSpPr>
          <p:nvPr/>
        </p:nvCxnSpPr>
        <p:spPr>
          <a:xfrm>
            <a:off x="4819041" y="2033166"/>
            <a:ext cx="0" cy="248069"/>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9D7E83C-B20E-485B-B484-654B81F47F7F}"/>
              </a:ext>
            </a:extLst>
          </p:cNvPr>
          <p:cNvCxnSpPr>
            <a:cxnSpLocks/>
          </p:cNvCxnSpPr>
          <p:nvPr/>
        </p:nvCxnSpPr>
        <p:spPr>
          <a:xfrm>
            <a:off x="3022660" y="2936374"/>
            <a:ext cx="0" cy="1610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1BCCCB-8DE1-4AE2-BF41-DB5BC7904426}"/>
              </a:ext>
            </a:extLst>
          </p:cNvPr>
          <p:cNvCxnSpPr>
            <a:cxnSpLocks/>
          </p:cNvCxnSpPr>
          <p:nvPr/>
        </p:nvCxnSpPr>
        <p:spPr>
          <a:xfrm>
            <a:off x="6621378" y="2936374"/>
            <a:ext cx="0" cy="1610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1EB0E9-9604-4BFA-914E-33507CD91483}"/>
              </a:ext>
            </a:extLst>
          </p:cNvPr>
          <p:cNvCxnSpPr/>
          <p:nvPr/>
        </p:nvCxnSpPr>
        <p:spPr>
          <a:xfrm>
            <a:off x="3022661" y="2936373"/>
            <a:ext cx="3597811" cy="0"/>
          </a:xfrm>
          <a:prstGeom prst="line">
            <a:avLst/>
          </a:prstGeom>
          <a:ln w="28575" cap="rnd">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48E576E-CBA9-4B7B-9AC4-908B0FB7A064}"/>
              </a:ext>
            </a:extLst>
          </p:cNvPr>
          <p:cNvCxnSpPr>
            <a:cxnSpLocks/>
            <a:endCxn id="22" idx="3"/>
          </p:cNvCxnSpPr>
          <p:nvPr/>
        </p:nvCxnSpPr>
        <p:spPr>
          <a:xfrm rot="10800000" flipV="1">
            <a:off x="3388349" y="3810101"/>
            <a:ext cx="1260505" cy="692761"/>
          </a:xfrm>
          <a:prstGeom prst="bentConnector3">
            <a:avLst>
              <a:gd name="adj1" fmla="val 219"/>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FC8C09DA-B231-44AE-AA93-34AF6FF737B8}"/>
              </a:ext>
            </a:extLst>
          </p:cNvPr>
          <p:cNvCxnSpPr>
            <a:cxnSpLocks/>
          </p:cNvCxnSpPr>
          <p:nvPr/>
        </p:nvCxnSpPr>
        <p:spPr>
          <a:xfrm>
            <a:off x="4972357" y="3810102"/>
            <a:ext cx="2189407" cy="535919"/>
          </a:xfrm>
          <a:prstGeom prst="bentConnector3">
            <a:avLst>
              <a:gd name="adj1" fmla="val 5000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95BAFC-B71E-44E5-9891-78647F9554B1}"/>
              </a:ext>
            </a:extLst>
          </p:cNvPr>
          <p:cNvCxnSpPr>
            <a:cxnSpLocks/>
            <a:stCxn id="19" idx="1"/>
            <a:endCxn id="22" idx="3"/>
          </p:cNvCxnSpPr>
          <p:nvPr/>
        </p:nvCxnSpPr>
        <p:spPr>
          <a:xfrm flipH="1">
            <a:off x="3388347" y="4502862"/>
            <a:ext cx="388371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9BE536D6-6306-4E10-8978-B3A182639F2C}"/>
              </a:ext>
            </a:extLst>
          </p:cNvPr>
          <p:cNvCxnSpPr>
            <a:cxnSpLocks/>
            <a:endCxn id="19" idx="3"/>
          </p:cNvCxnSpPr>
          <p:nvPr/>
        </p:nvCxnSpPr>
        <p:spPr>
          <a:xfrm rot="5400000">
            <a:off x="9023072" y="3801573"/>
            <a:ext cx="692761" cy="709817"/>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4FFE34E-24F9-49E3-9EC6-E813EB1DB5CD}"/>
              </a:ext>
            </a:extLst>
          </p:cNvPr>
          <p:cNvCxnSpPr>
            <a:cxnSpLocks/>
          </p:cNvCxnSpPr>
          <p:nvPr/>
        </p:nvCxnSpPr>
        <p:spPr>
          <a:xfrm>
            <a:off x="10396532" y="3828434"/>
            <a:ext cx="0" cy="467422"/>
          </a:xfrm>
          <a:prstGeom prst="straightConnector1">
            <a:avLst/>
          </a:prstGeom>
          <a:ln w="28575" cap="rnd">
            <a:solidFill>
              <a:schemeClr val="tx1"/>
            </a:solidFill>
            <a:prstDash val="sysDot"/>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81836E-B31A-4739-A04B-307EFA53A723}"/>
              </a:ext>
            </a:extLst>
          </p:cNvPr>
          <p:cNvCxnSpPr>
            <a:cxnSpLocks/>
          </p:cNvCxnSpPr>
          <p:nvPr/>
        </p:nvCxnSpPr>
        <p:spPr>
          <a:xfrm>
            <a:off x="5528745" y="5210956"/>
            <a:ext cx="0" cy="45793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CA7ED25-C4AA-4AD9-9BCD-A9910C466D7D}"/>
              </a:ext>
            </a:extLst>
          </p:cNvPr>
          <p:cNvCxnSpPr>
            <a:cxnSpLocks/>
          </p:cNvCxnSpPr>
          <p:nvPr/>
        </p:nvCxnSpPr>
        <p:spPr>
          <a:xfrm>
            <a:off x="4503913" y="5210956"/>
            <a:ext cx="640961" cy="730661"/>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6B6E3FF7-CD3E-4390-A951-A4DCE8076466}"/>
              </a:ext>
            </a:extLst>
          </p:cNvPr>
          <p:cNvCxnSpPr>
            <a:cxnSpLocks/>
          </p:cNvCxnSpPr>
          <p:nvPr/>
        </p:nvCxnSpPr>
        <p:spPr>
          <a:xfrm rot="5400000">
            <a:off x="8696232" y="3724710"/>
            <a:ext cx="581149" cy="2819452"/>
          </a:xfrm>
          <a:prstGeom prst="bentConnector3">
            <a:avLst>
              <a:gd name="adj1" fmla="val 50000"/>
            </a:avLst>
          </a:prstGeom>
          <a:ln w="28575" cap="rnd">
            <a:solidFill>
              <a:schemeClr val="tx1"/>
            </a:solidFill>
            <a:prstDash val="sysDot"/>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50D1B931-710E-4435-9327-E16146C29E04}"/>
              </a:ext>
            </a:extLst>
          </p:cNvPr>
          <p:cNvCxnSpPr>
            <a:cxnSpLocks/>
          </p:cNvCxnSpPr>
          <p:nvPr/>
        </p:nvCxnSpPr>
        <p:spPr>
          <a:xfrm rot="10800000" flipV="1">
            <a:off x="5516943" y="4634056"/>
            <a:ext cx="1746806" cy="143683"/>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F2B7608-E66F-4CA9-A67C-102FB991622E}"/>
              </a:ext>
            </a:extLst>
          </p:cNvPr>
          <p:cNvCxnSpPr>
            <a:cxnSpLocks/>
          </p:cNvCxnSpPr>
          <p:nvPr/>
        </p:nvCxnSpPr>
        <p:spPr>
          <a:xfrm rot="10800000" flipV="1">
            <a:off x="4498653" y="4630102"/>
            <a:ext cx="2765094" cy="147637"/>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1AF612E5-60AF-4698-8A93-EC2EBCFAC47D}"/>
              </a:ext>
            </a:extLst>
          </p:cNvPr>
          <p:cNvGrpSpPr/>
          <p:nvPr/>
        </p:nvGrpSpPr>
        <p:grpSpPr>
          <a:xfrm>
            <a:off x="9675730" y="3260851"/>
            <a:ext cx="1405886" cy="395103"/>
            <a:chOff x="2616065" y="3261548"/>
            <a:chExt cx="1434077" cy="403026"/>
          </a:xfrm>
        </p:grpSpPr>
        <p:pic>
          <p:nvPicPr>
            <p:cNvPr id="120" name="Picture 119">
              <a:extLst>
                <a:ext uri="{FF2B5EF4-FFF2-40B4-BE49-F238E27FC236}">
                  <a16:creationId xmlns:a16="http://schemas.microsoft.com/office/drawing/2014/main" id="{5D3F1F07-35BF-4A5A-B19E-8DDC4D5FDCAC}"/>
                </a:ext>
              </a:extLst>
            </p:cNvPr>
            <p:cNvPicPr>
              <a:picLocks noChangeAspect="1"/>
            </p:cNvPicPr>
            <p:nvPr/>
          </p:nvPicPr>
          <p:blipFill>
            <a:blip r:embed="rId3"/>
            <a:stretch>
              <a:fillRect/>
            </a:stretch>
          </p:blipFill>
          <p:spPr>
            <a:xfrm>
              <a:off x="2616065" y="3261548"/>
              <a:ext cx="402715" cy="403026"/>
            </a:xfrm>
            <a:prstGeom prst="rect">
              <a:avLst/>
            </a:prstGeom>
          </p:spPr>
        </p:pic>
        <p:sp>
          <p:nvSpPr>
            <p:cNvPr id="121" name="TextBox 120">
              <a:extLst>
                <a:ext uri="{FF2B5EF4-FFF2-40B4-BE49-F238E27FC236}">
                  <a16:creationId xmlns:a16="http://schemas.microsoft.com/office/drawing/2014/main" id="{CBE32388-D7B2-48AD-AC3A-7098DA1CECCE}"/>
                </a:ext>
              </a:extLst>
            </p:cNvPr>
            <p:cNvSpPr txBox="1"/>
            <p:nvPr/>
          </p:nvSpPr>
          <p:spPr>
            <a:xfrm>
              <a:off x="3071197" y="3324562"/>
              <a:ext cx="978945" cy="332399"/>
            </a:xfrm>
            <a:prstGeom prst="rect">
              <a:avLst/>
            </a:prstGeom>
            <a:noFill/>
          </p:spPr>
          <p:txBody>
            <a:bodyPr wrap="square" lIns="0" tIns="0" rIns="0" bIns="0" rtlCol="0">
              <a:spAutoFit/>
            </a:bodyPr>
            <a:lstStyle/>
            <a:p>
              <a:pP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Administrative apps</a:t>
              </a:r>
            </a:p>
          </p:txBody>
        </p:sp>
      </p:grpSp>
      <p:grpSp>
        <p:nvGrpSpPr>
          <p:cNvPr id="122" name="Group 121">
            <a:extLst>
              <a:ext uri="{FF2B5EF4-FFF2-40B4-BE49-F238E27FC236}">
                <a16:creationId xmlns:a16="http://schemas.microsoft.com/office/drawing/2014/main" id="{84F14D40-CA06-47F8-BC3C-20C0F6D70FF5}"/>
              </a:ext>
            </a:extLst>
          </p:cNvPr>
          <p:cNvGrpSpPr/>
          <p:nvPr/>
        </p:nvGrpSpPr>
        <p:grpSpPr>
          <a:xfrm>
            <a:off x="7521754" y="4324704"/>
            <a:ext cx="1298729" cy="395103"/>
            <a:chOff x="2616065" y="3261548"/>
            <a:chExt cx="1324771" cy="403026"/>
          </a:xfrm>
        </p:grpSpPr>
        <p:pic>
          <p:nvPicPr>
            <p:cNvPr id="123" name="Picture 122">
              <a:extLst>
                <a:ext uri="{FF2B5EF4-FFF2-40B4-BE49-F238E27FC236}">
                  <a16:creationId xmlns:a16="http://schemas.microsoft.com/office/drawing/2014/main" id="{2ED8E9EC-B470-4714-99CA-D31ECA2E39FB}"/>
                </a:ext>
              </a:extLst>
            </p:cNvPr>
            <p:cNvPicPr>
              <a:picLocks noChangeAspect="1"/>
            </p:cNvPicPr>
            <p:nvPr/>
          </p:nvPicPr>
          <p:blipFill>
            <a:blip r:embed="rId3"/>
            <a:stretch>
              <a:fillRect/>
            </a:stretch>
          </p:blipFill>
          <p:spPr>
            <a:xfrm>
              <a:off x="2616065" y="3261548"/>
              <a:ext cx="402715" cy="403026"/>
            </a:xfrm>
            <a:prstGeom prst="rect">
              <a:avLst/>
            </a:prstGeom>
          </p:spPr>
        </p:pic>
        <p:sp>
          <p:nvSpPr>
            <p:cNvPr id="124" name="TextBox 123">
              <a:extLst>
                <a:ext uri="{FF2B5EF4-FFF2-40B4-BE49-F238E27FC236}">
                  <a16:creationId xmlns:a16="http://schemas.microsoft.com/office/drawing/2014/main" id="{A359AC97-4DF1-4019-9DBF-76573AF6986F}"/>
                </a:ext>
              </a:extLst>
            </p:cNvPr>
            <p:cNvSpPr txBox="1"/>
            <p:nvPr/>
          </p:nvSpPr>
          <p:spPr>
            <a:xfrm>
              <a:off x="3071197" y="3393812"/>
              <a:ext cx="869639" cy="166199"/>
            </a:xfrm>
            <a:prstGeom prst="rect">
              <a:avLst/>
            </a:prstGeom>
            <a:noFill/>
          </p:spPr>
          <p:txBody>
            <a:bodyPr wrap="square" lIns="0" tIns="0" rIns="0" bIns="0" rtlCol="0">
              <a:spAutoFit/>
            </a:bodyPr>
            <a:lstStyle/>
            <a:p>
              <a:pPr defTabSz="914314">
                <a:lnSpc>
                  <a:spcPct val="90000"/>
                </a:lnSpc>
                <a:spcAft>
                  <a:spcPts val="588"/>
                </a:spcAft>
              </a:pPr>
              <a:r>
                <a:rPr lang="en-US" sz="1176"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Backend API</a:t>
              </a:r>
            </a:p>
          </p:txBody>
        </p:sp>
      </p:grpSp>
      <p:grpSp>
        <p:nvGrpSpPr>
          <p:cNvPr id="49" name="Group 48"/>
          <p:cNvGrpSpPr/>
          <p:nvPr/>
        </p:nvGrpSpPr>
        <p:grpSpPr>
          <a:xfrm>
            <a:off x="2619054" y="2217911"/>
            <a:ext cx="394183" cy="358570"/>
            <a:chOff x="13037520" y="3442458"/>
            <a:chExt cx="402087" cy="365760"/>
          </a:xfrm>
        </p:grpSpPr>
        <p:grpSp>
          <p:nvGrpSpPr>
            <p:cNvPr id="50" name="Group 49"/>
            <p:cNvGrpSpPr/>
            <p:nvPr/>
          </p:nvGrpSpPr>
          <p:grpSpPr>
            <a:xfrm>
              <a:off x="13037520" y="3442458"/>
              <a:ext cx="402087" cy="365760"/>
              <a:chOff x="13037520" y="3442458"/>
              <a:chExt cx="402087" cy="365760"/>
            </a:xfrm>
          </p:grpSpPr>
          <p:sp>
            <p:nvSpPr>
              <p:cNvPr id="54"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56"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57"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grpSp>
        <p:pic>
          <p:nvPicPr>
            <p:cNvPr id="52" name="Picture 51">
              <a:extLst/>
            </p:cNvPr>
            <p:cNvPicPr>
              <a:picLocks noChangeAspect="1"/>
            </p:cNvPicPr>
            <p:nvPr/>
          </p:nvPicPr>
          <p:blipFill>
            <a:blip r:embed="rId4"/>
            <a:stretch>
              <a:fillRect/>
            </a:stretch>
          </p:blipFill>
          <p:spPr>
            <a:xfrm>
              <a:off x="13128913" y="3521334"/>
              <a:ext cx="219300" cy="129333"/>
            </a:xfrm>
            <a:prstGeom prst="rect">
              <a:avLst/>
            </a:prstGeom>
          </p:spPr>
        </p:pic>
      </p:grpSp>
      <p:sp>
        <p:nvSpPr>
          <p:cNvPr id="11" name="Rectangle 10">
            <a:extLst>
              <a:ext uri="{FF2B5EF4-FFF2-40B4-BE49-F238E27FC236}">
                <a16:creationId xmlns:a16="http://schemas.microsoft.com/office/drawing/2014/main" id="{75ABF4EB-7A8B-4363-97B4-595664E3742A}"/>
              </a:ext>
            </a:extLst>
          </p:cNvPr>
          <p:cNvSpPr/>
          <p:nvPr/>
        </p:nvSpPr>
        <p:spPr bwMode="auto">
          <a:xfrm>
            <a:off x="2958548" y="3078461"/>
            <a:ext cx="3696832" cy="1009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1C7F3C42-2A69-4FE9-98ED-B4C7DEE140E0}"/>
              </a:ext>
            </a:extLst>
          </p:cNvPr>
          <p:cNvGrpSpPr/>
          <p:nvPr/>
        </p:nvGrpSpPr>
        <p:grpSpPr>
          <a:xfrm>
            <a:off x="3678149" y="3078461"/>
            <a:ext cx="2271058" cy="988722"/>
            <a:chOff x="2060910" y="4521888"/>
            <a:chExt cx="2316597" cy="1008548"/>
          </a:xfrm>
        </p:grpSpPr>
        <p:sp>
          <p:nvSpPr>
            <p:cNvPr id="64" name="Rounded Rectangle 75">
              <a:extLst>
                <a:ext uri="{FF2B5EF4-FFF2-40B4-BE49-F238E27FC236}">
                  <a16:creationId xmlns:a16="http://schemas.microsoft.com/office/drawing/2014/main" id="{4ECBB559-67F6-4FD7-ABC1-3C1EF57BB0C0}"/>
                </a:ext>
              </a:extLst>
            </p:cNvPr>
            <p:cNvSpPr/>
            <p:nvPr/>
          </p:nvSpPr>
          <p:spPr>
            <a:xfrm>
              <a:off x="2060910" y="4521888"/>
              <a:ext cx="2316597" cy="1005838"/>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66" name="TextBox 65">
              <a:extLst>
                <a:ext uri="{FF2B5EF4-FFF2-40B4-BE49-F238E27FC236}">
                  <a16:creationId xmlns:a16="http://schemas.microsoft.com/office/drawing/2014/main" id="{01475E06-FEF4-42D5-9FDF-071F15FABD9A}"/>
                </a:ext>
              </a:extLst>
            </p:cNvPr>
            <p:cNvSpPr txBox="1"/>
            <p:nvPr/>
          </p:nvSpPr>
          <p:spPr>
            <a:xfrm>
              <a:off x="2493942" y="5265465"/>
              <a:ext cx="1450533" cy="264971"/>
            </a:xfrm>
            <a:prstGeom prst="rect">
              <a:avLst/>
            </a:prstGeom>
            <a:noFill/>
          </p:spPr>
          <p:txBody>
            <a:bodyPr wrap="square" rtlCol="0">
              <a:spAutoFit/>
            </a:bodyPr>
            <a:lstStyle/>
            <a:p>
              <a:pPr algn="ct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Web apps</a:t>
              </a:r>
            </a:p>
          </p:txBody>
        </p:sp>
        <p:grpSp>
          <p:nvGrpSpPr>
            <p:cNvPr id="67" name="Group 66">
              <a:extLst>
                <a:ext uri="{FF2B5EF4-FFF2-40B4-BE49-F238E27FC236}">
                  <a16:creationId xmlns:a16="http://schemas.microsoft.com/office/drawing/2014/main" id="{E16700E1-2B1B-4469-98D0-F300BE10A2C9}"/>
                </a:ext>
              </a:extLst>
            </p:cNvPr>
            <p:cNvGrpSpPr/>
            <p:nvPr/>
          </p:nvGrpSpPr>
          <p:grpSpPr>
            <a:xfrm>
              <a:off x="2524383" y="4936510"/>
              <a:ext cx="1389651" cy="292608"/>
              <a:chOff x="183263" y="4975016"/>
              <a:chExt cx="1389651" cy="292608"/>
            </a:xfrm>
          </p:grpSpPr>
          <p:pic>
            <p:nvPicPr>
              <p:cNvPr id="71" name="Picture 70">
                <a:extLst>
                  <a:ext uri="{FF2B5EF4-FFF2-40B4-BE49-F238E27FC236}">
                    <a16:creationId xmlns:a16="http://schemas.microsoft.com/office/drawing/2014/main" id="{3685DF78-91BD-49D6-88D2-921F3661F07F}"/>
                  </a:ext>
                </a:extLst>
              </p:cNvPr>
              <p:cNvPicPr>
                <a:picLocks noChangeAspect="1"/>
              </p:cNvPicPr>
              <p:nvPr/>
            </p:nvPicPr>
            <p:blipFill>
              <a:blip r:embed="rId5"/>
              <a:stretch>
                <a:fillRect/>
              </a:stretch>
            </p:blipFill>
            <p:spPr>
              <a:xfrm>
                <a:off x="549019" y="4975016"/>
                <a:ext cx="292383" cy="292608"/>
              </a:xfrm>
              <a:prstGeom prst="rect">
                <a:avLst/>
              </a:prstGeom>
            </p:spPr>
          </p:pic>
          <p:pic>
            <p:nvPicPr>
              <p:cNvPr id="73" name="Picture 72">
                <a:extLst>
                  <a:ext uri="{FF2B5EF4-FFF2-40B4-BE49-F238E27FC236}">
                    <a16:creationId xmlns:a16="http://schemas.microsoft.com/office/drawing/2014/main" id="{DAB06AF3-A0DC-4051-9203-02649EAD27BA}"/>
                  </a:ext>
                </a:extLst>
              </p:cNvPr>
              <p:cNvPicPr>
                <a:picLocks noChangeAspect="1"/>
              </p:cNvPicPr>
              <p:nvPr/>
            </p:nvPicPr>
            <p:blipFill>
              <a:blip r:embed="rId5"/>
              <a:stretch>
                <a:fillRect/>
              </a:stretch>
            </p:blipFill>
            <p:spPr>
              <a:xfrm>
                <a:off x="183263" y="4975016"/>
                <a:ext cx="292383" cy="292608"/>
              </a:xfrm>
              <a:prstGeom prst="rect">
                <a:avLst/>
              </a:prstGeom>
            </p:spPr>
          </p:pic>
          <p:pic>
            <p:nvPicPr>
              <p:cNvPr id="74" name="Picture 73">
                <a:extLst>
                  <a:ext uri="{FF2B5EF4-FFF2-40B4-BE49-F238E27FC236}">
                    <a16:creationId xmlns:a16="http://schemas.microsoft.com/office/drawing/2014/main" id="{F74D9AC2-BA92-4AC3-8447-0ABD8EEBB1C8}"/>
                  </a:ext>
                </a:extLst>
              </p:cNvPr>
              <p:cNvPicPr>
                <a:picLocks noChangeAspect="1"/>
              </p:cNvPicPr>
              <p:nvPr/>
            </p:nvPicPr>
            <p:blipFill>
              <a:blip r:embed="rId5"/>
              <a:stretch>
                <a:fillRect/>
              </a:stretch>
            </p:blipFill>
            <p:spPr>
              <a:xfrm>
                <a:off x="1280531" y="4975016"/>
                <a:ext cx="292383" cy="292608"/>
              </a:xfrm>
              <a:prstGeom prst="rect">
                <a:avLst/>
              </a:prstGeom>
            </p:spPr>
          </p:pic>
          <p:pic>
            <p:nvPicPr>
              <p:cNvPr id="75" name="Picture 74">
                <a:extLst>
                  <a:ext uri="{FF2B5EF4-FFF2-40B4-BE49-F238E27FC236}">
                    <a16:creationId xmlns:a16="http://schemas.microsoft.com/office/drawing/2014/main" id="{A2D5B7D9-806C-44BF-8AF9-BA15DDD52912}"/>
                  </a:ext>
                </a:extLst>
              </p:cNvPr>
              <p:cNvPicPr>
                <a:picLocks noChangeAspect="1"/>
              </p:cNvPicPr>
              <p:nvPr/>
            </p:nvPicPr>
            <p:blipFill>
              <a:blip r:embed="rId5"/>
              <a:stretch>
                <a:fillRect/>
              </a:stretch>
            </p:blipFill>
            <p:spPr>
              <a:xfrm>
                <a:off x="914775" y="4975016"/>
                <a:ext cx="292383" cy="292608"/>
              </a:xfrm>
              <a:prstGeom prst="rect">
                <a:avLst/>
              </a:prstGeom>
            </p:spPr>
          </p:pic>
        </p:grpSp>
        <p:grpSp>
          <p:nvGrpSpPr>
            <p:cNvPr id="68" name="Group 67">
              <a:extLst>
                <a:ext uri="{FF2B5EF4-FFF2-40B4-BE49-F238E27FC236}">
                  <a16:creationId xmlns:a16="http://schemas.microsoft.com/office/drawing/2014/main" id="{614BD9A8-4E19-4077-9537-B3DFB63D9D80}"/>
                </a:ext>
              </a:extLst>
            </p:cNvPr>
            <p:cNvGrpSpPr/>
            <p:nvPr/>
          </p:nvGrpSpPr>
          <p:grpSpPr>
            <a:xfrm>
              <a:off x="2272563" y="4584187"/>
              <a:ext cx="1893291" cy="261610"/>
              <a:chOff x="2263014" y="4584187"/>
              <a:chExt cx="1893291" cy="261610"/>
            </a:xfrm>
          </p:grpSpPr>
          <p:pic>
            <p:nvPicPr>
              <p:cNvPr id="69" name="Picture 68">
                <a:extLst>
                  <a:ext uri="{FF2B5EF4-FFF2-40B4-BE49-F238E27FC236}">
                    <a16:creationId xmlns:a16="http://schemas.microsoft.com/office/drawing/2014/main" id="{7E1FA14C-CAE3-4555-9F0C-0DF72D947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70" name="TextBox 69">
                <a:extLst>
                  <a:ext uri="{FF2B5EF4-FFF2-40B4-BE49-F238E27FC236}">
                    <a16:creationId xmlns:a16="http://schemas.microsoft.com/office/drawing/2014/main" id="{E1EB1A6C-428B-473B-A0A4-CE4F6787989D}"/>
                  </a:ext>
                </a:extLst>
              </p:cNvPr>
              <p:cNvSpPr txBox="1"/>
              <p:nvPr/>
            </p:nvSpPr>
            <p:spPr>
              <a:xfrm>
                <a:off x="2499441" y="4584187"/>
                <a:ext cx="1656864" cy="261610"/>
              </a:xfrm>
              <a:prstGeom prst="rect">
                <a:avLst/>
              </a:prstGeom>
              <a:noFill/>
            </p:spPr>
            <p:txBody>
              <a:bodyPr wrap="none" rIns="0" rtlCol="0" anchor="ctr" anchorCtr="0">
                <a:spAutoFit/>
              </a:bodyPr>
              <a:lstStyle/>
              <a:p>
                <a:pP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App Service Environment</a:t>
                </a:r>
              </a:p>
            </p:txBody>
          </p:sp>
        </p:grpSp>
      </p:grpSp>
      <p:grpSp>
        <p:nvGrpSpPr>
          <p:cNvPr id="79" name="Group 78">
            <a:extLst>
              <a:ext uri="{FF2B5EF4-FFF2-40B4-BE49-F238E27FC236}">
                <a16:creationId xmlns:a16="http://schemas.microsoft.com/office/drawing/2014/main" id="{F67D7696-D283-4760-8517-18C2A8317E35}"/>
              </a:ext>
            </a:extLst>
          </p:cNvPr>
          <p:cNvGrpSpPr/>
          <p:nvPr/>
        </p:nvGrpSpPr>
        <p:grpSpPr>
          <a:xfrm>
            <a:off x="7164444" y="4086780"/>
            <a:ext cx="1861229" cy="848088"/>
            <a:chOff x="9205102" y="4543660"/>
            <a:chExt cx="2316597" cy="1069070"/>
          </a:xfrm>
        </p:grpSpPr>
        <p:grpSp>
          <p:nvGrpSpPr>
            <p:cNvPr id="80" name="Group 79">
              <a:extLst>
                <a:ext uri="{FF2B5EF4-FFF2-40B4-BE49-F238E27FC236}">
                  <a16:creationId xmlns:a16="http://schemas.microsoft.com/office/drawing/2014/main" id="{4B9CBAF1-B07F-46BA-AA1E-6B001A4FB0D3}"/>
                </a:ext>
              </a:extLst>
            </p:cNvPr>
            <p:cNvGrpSpPr/>
            <p:nvPr/>
          </p:nvGrpSpPr>
          <p:grpSpPr>
            <a:xfrm>
              <a:off x="9205102" y="4543660"/>
              <a:ext cx="2316597" cy="1069070"/>
              <a:chOff x="2060910" y="4521888"/>
              <a:chExt cx="2316597" cy="1069070"/>
            </a:xfrm>
          </p:grpSpPr>
          <p:sp>
            <p:nvSpPr>
              <p:cNvPr id="140" name="Rounded Rectangle 75">
                <a:extLst>
                  <a:ext uri="{FF2B5EF4-FFF2-40B4-BE49-F238E27FC236}">
                    <a16:creationId xmlns:a16="http://schemas.microsoft.com/office/drawing/2014/main" id="{069A7A9A-8677-47E2-9F1B-2DE6E9CF7803}"/>
                  </a:ext>
                </a:extLst>
              </p:cNvPr>
              <p:cNvSpPr/>
              <p:nvPr/>
            </p:nvSpPr>
            <p:spPr>
              <a:xfrm>
                <a:off x="2060910" y="4521888"/>
                <a:ext cx="2316597" cy="1005838"/>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41" name="TextBox 140">
                <a:extLst>
                  <a:ext uri="{FF2B5EF4-FFF2-40B4-BE49-F238E27FC236}">
                    <a16:creationId xmlns:a16="http://schemas.microsoft.com/office/drawing/2014/main" id="{6017DC89-30A7-4F3C-A292-505C4B179556}"/>
                  </a:ext>
                </a:extLst>
              </p:cNvPr>
              <p:cNvSpPr txBox="1"/>
              <p:nvPr/>
            </p:nvSpPr>
            <p:spPr>
              <a:xfrm>
                <a:off x="2493942" y="5265465"/>
                <a:ext cx="1450533" cy="325493"/>
              </a:xfrm>
              <a:prstGeom prst="rect">
                <a:avLst/>
              </a:prstGeom>
              <a:noFill/>
            </p:spPr>
            <p:txBody>
              <a:bodyPr wrap="square" rtlCol="0">
                <a:spAutoFit/>
              </a:bodyPr>
              <a:lstStyle/>
              <a:p>
                <a:pPr algn="ct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API apps</a:t>
                </a:r>
              </a:p>
            </p:txBody>
          </p:sp>
          <p:grpSp>
            <p:nvGrpSpPr>
              <p:cNvPr id="142" name="Group 141">
                <a:extLst>
                  <a:ext uri="{FF2B5EF4-FFF2-40B4-BE49-F238E27FC236}">
                    <a16:creationId xmlns:a16="http://schemas.microsoft.com/office/drawing/2014/main" id="{B19DE807-10F7-42A6-BBBF-60ED6D098394}"/>
                  </a:ext>
                </a:extLst>
              </p:cNvPr>
              <p:cNvGrpSpPr/>
              <p:nvPr/>
            </p:nvGrpSpPr>
            <p:grpSpPr>
              <a:xfrm>
                <a:off x="2065034" y="4535069"/>
                <a:ext cx="2274167" cy="325492"/>
                <a:chOff x="2055485" y="4535069"/>
                <a:chExt cx="2274167" cy="325492"/>
              </a:xfrm>
            </p:grpSpPr>
            <p:pic>
              <p:nvPicPr>
                <p:cNvPr id="143" name="Picture 142">
                  <a:extLst>
                    <a:ext uri="{FF2B5EF4-FFF2-40B4-BE49-F238E27FC236}">
                      <a16:creationId xmlns:a16="http://schemas.microsoft.com/office/drawing/2014/main" id="{E4C87528-4CE8-4FF5-B8AC-F8131EF4D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5485" y="4600966"/>
                  <a:ext cx="228053" cy="228053"/>
                </a:xfrm>
                <a:prstGeom prst="rect">
                  <a:avLst/>
                </a:prstGeom>
              </p:spPr>
            </p:pic>
            <p:sp>
              <p:nvSpPr>
                <p:cNvPr id="144" name="TextBox 143">
                  <a:extLst>
                    <a:ext uri="{FF2B5EF4-FFF2-40B4-BE49-F238E27FC236}">
                      <a16:creationId xmlns:a16="http://schemas.microsoft.com/office/drawing/2014/main" id="{F6E91518-6A3E-49D6-867C-CB40DE90C445}"/>
                    </a:ext>
                  </a:extLst>
                </p:cNvPr>
                <p:cNvSpPr txBox="1"/>
                <p:nvPr/>
              </p:nvSpPr>
              <p:spPr>
                <a:xfrm>
                  <a:off x="2307324" y="4535069"/>
                  <a:ext cx="2022328" cy="325492"/>
                </a:xfrm>
                <a:prstGeom prst="rect">
                  <a:avLst/>
                </a:prstGeom>
                <a:noFill/>
              </p:spPr>
              <p:txBody>
                <a:bodyPr wrap="none" rIns="0" rtlCol="0" anchor="ctr" anchorCtr="0">
                  <a:spAutoFit/>
                </a:bodyPr>
                <a:lstStyle/>
                <a:p>
                  <a:pP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App Service Environment</a:t>
                  </a:r>
                </a:p>
              </p:txBody>
            </p:sp>
          </p:grpSp>
        </p:grpSp>
        <p:grpSp>
          <p:nvGrpSpPr>
            <p:cNvPr id="82" name="Group 81">
              <a:extLst>
                <a:ext uri="{FF2B5EF4-FFF2-40B4-BE49-F238E27FC236}">
                  <a16:creationId xmlns:a16="http://schemas.microsoft.com/office/drawing/2014/main" id="{6A92D6E0-62B7-48D3-A64B-E7E6FF9F48EA}"/>
                </a:ext>
              </a:extLst>
            </p:cNvPr>
            <p:cNvGrpSpPr/>
            <p:nvPr/>
          </p:nvGrpSpPr>
          <p:grpSpPr>
            <a:xfrm>
              <a:off x="9637709" y="4944154"/>
              <a:ext cx="1451382" cy="286169"/>
              <a:chOff x="9507988" y="4944154"/>
              <a:chExt cx="1451382" cy="286169"/>
            </a:xfrm>
          </p:grpSpPr>
          <p:grpSp>
            <p:nvGrpSpPr>
              <p:cNvPr id="84" name="Group 83">
                <a:extLst>
                  <a:ext uri="{FF2B5EF4-FFF2-40B4-BE49-F238E27FC236}">
                    <a16:creationId xmlns:a16="http://schemas.microsoft.com/office/drawing/2014/main" id="{2F26AF5E-1998-4EF1-90BF-547289C888C4}"/>
                  </a:ext>
                </a:extLst>
              </p:cNvPr>
              <p:cNvGrpSpPr/>
              <p:nvPr/>
            </p:nvGrpSpPr>
            <p:grpSpPr>
              <a:xfrm>
                <a:off x="9507988" y="4944154"/>
                <a:ext cx="286556" cy="286169"/>
                <a:chOff x="497252" y="2269518"/>
                <a:chExt cx="3759508" cy="3754415"/>
              </a:xfrm>
            </p:grpSpPr>
            <p:sp>
              <p:nvSpPr>
                <p:cNvPr id="130" name="Rectangle: Rounded Corners 129">
                  <a:extLst>
                    <a:ext uri="{FF2B5EF4-FFF2-40B4-BE49-F238E27FC236}">
                      <a16:creationId xmlns:a16="http://schemas.microsoft.com/office/drawing/2014/main" id="{5BBF7048-3121-470E-9698-477938141550}"/>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131" name="Group 130">
                  <a:extLst>
                    <a:ext uri="{FF2B5EF4-FFF2-40B4-BE49-F238E27FC236}">
                      <a16:creationId xmlns:a16="http://schemas.microsoft.com/office/drawing/2014/main" id="{973D536B-3A67-4016-9745-7D9A56BFF959}"/>
                    </a:ext>
                  </a:extLst>
                </p:cNvPr>
                <p:cNvGrpSpPr/>
                <p:nvPr/>
              </p:nvGrpSpPr>
              <p:grpSpPr>
                <a:xfrm>
                  <a:off x="706190" y="2487916"/>
                  <a:ext cx="3341632" cy="3326411"/>
                  <a:chOff x="827088" y="-3463925"/>
                  <a:chExt cx="3833812" cy="3816350"/>
                </a:xfrm>
              </p:grpSpPr>
              <p:sp>
                <p:nvSpPr>
                  <p:cNvPr id="132" name="Freeform 5">
                    <a:extLst>
                      <a:ext uri="{FF2B5EF4-FFF2-40B4-BE49-F238E27FC236}">
                        <a16:creationId xmlns:a16="http://schemas.microsoft.com/office/drawing/2014/main" id="{D5BD3933-C6FB-4748-A052-B23980AD5BAF}"/>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3" name="Freeform 6">
                    <a:extLst>
                      <a:ext uri="{FF2B5EF4-FFF2-40B4-BE49-F238E27FC236}">
                        <a16:creationId xmlns:a16="http://schemas.microsoft.com/office/drawing/2014/main" id="{4A933F10-55F9-49A2-943D-6C867F5468E3}"/>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4" name="Freeform 7">
                    <a:extLst>
                      <a:ext uri="{FF2B5EF4-FFF2-40B4-BE49-F238E27FC236}">
                        <a16:creationId xmlns:a16="http://schemas.microsoft.com/office/drawing/2014/main" id="{783ACBFA-BF18-436E-B914-F16A1E786DBD}"/>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5" name="Freeform 8">
                    <a:extLst>
                      <a:ext uri="{FF2B5EF4-FFF2-40B4-BE49-F238E27FC236}">
                        <a16:creationId xmlns:a16="http://schemas.microsoft.com/office/drawing/2014/main" id="{09AEC53F-B026-4B7C-B32A-70640C820646}"/>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6" name="Freeform 9">
                    <a:extLst>
                      <a:ext uri="{FF2B5EF4-FFF2-40B4-BE49-F238E27FC236}">
                        <a16:creationId xmlns:a16="http://schemas.microsoft.com/office/drawing/2014/main" id="{487A535D-C802-4DEE-BA8E-FD30A458CFE7}"/>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7" name="Freeform 10">
                    <a:extLst>
                      <a:ext uri="{FF2B5EF4-FFF2-40B4-BE49-F238E27FC236}">
                        <a16:creationId xmlns:a16="http://schemas.microsoft.com/office/drawing/2014/main" id="{3DB9EBFF-E198-4032-B734-1FAA098D9ED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8" name="Freeform 11">
                    <a:extLst>
                      <a:ext uri="{FF2B5EF4-FFF2-40B4-BE49-F238E27FC236}">
                        <a16:creationId xmlns:a16="http://schemas.microsoft.com/office/drawing/2014/main" id="{B37A9D92-0B70-4E25-BF15-0C0EFF7AA7F9}"/>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9" name="Freeform 12">
                    <a:extLst>
                      <a:ext uri="{FF2B5EF4-FFF2-40B4-BE49-F238E27FC236}">
                        <a16:creationId xmlns:a16="http://schemas.microsoft.com/office/drawing/2014/main" id="{D2E37771-57E7-411F-A966-B2F1B29B0F19}"/>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nvGrpSpPr>
              <p:cNvPr id="85" name="Group 84">
                <a:extLst>
                  <a:ext uri="{FF2B5EF4-FFF2-40B4-BE49-F238E27FC236}">
                    <a16:creationId xmlns:a16="http://schemas.microsoft.com/office/drawing/2014/main" id="{A658A47B-E7D3-4F42-83DE-EF8ACC9500D5}"/>
                  </a:ext>
                </a:extLst>
              </p:cNvPr>
              <p:cNvGrpSpPr/>
              <p:nvPr/>
            </p:nvGrpSpPr>
            <p:grpSpPr>
              <a:xfrm>
                <a:off x="9895046" y="4944154"/>
                <a:ext cx="286556" cy="286169"/>
                <a:chOff x="497252" y="2269518"/>
                <a:chExt cx="3759508" cy="3754415"/>
              </a:xfrm>
            </p:grpSpPr>
            <p:sp>
              <p:nvSpPr>
                <p:cNvPr id="112" name="Rectangle: Rounded Corners 111">
                  <a:extLst>
                    <a:ext uri="{FF2B5EF4-FFF2-40B4-BE49-F238E27FC236}">
                      <a16:creationId xmlns:a16="http://schemas.microsoft.com/office/drawing/2014/main" id="{73DB5E3C-080A-4C2C-AF0D-8E1675A203D6}"/>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113" name="Group 112">
                  <a:extLst>
                    <a:ext uri="{FF2B5EF4-FFF2-40B4-BE49-F238E27FC236}">
                      <a16:creationId xmlns:a16="http://schemas.microsoft.com/office/drawing/2014/main" id="{231E1DE0-B8D5-474C-AD25-0E9D60AD05D5}"/>
                    </a:ext>
                  </a:extLst>
                </p:cNvPr>
                <p:cNvGrpSpPr/>
                <p:nvPr/>
              </p:nvGrpSpPr>
              <p:grpSpPr>
                <a:xfrm>
                  <a:off x="706190" y="2487916"/>
                  <a:ext cx="3341632" cy="3326411"/>
                  <a:chOff x="827088" y="-3463925"/>
                  <a:chExt cx="3833812" cy="3816350"/>
                </a:xfrm>
              </p:grpSpPr>
              <p:sp>
                <p:nvSpPr>
                  <p:cNvPr id="115" name="Freeform 5">
                    <a:extLst>
                      <a:ext uri="{FF2B5EF4-FFF2-40B4-BE49-F238E27FC236}">
                        <a16:creationId xmlns:a16="http://schemas.microsoft.com/office/drawing/2014/main" id="{DB067492-DC7B-4A75-B6B3-CA37A3048FBA}"/>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6" name="Freeform 6">
                    <a:extLst>
                      <a:ext uri="{FF2B5EF4-FFF2-40B4-BE49-F238E27FC236}">
                        <a16:creationId xmlns:a16="http://schemas.microsoft.com/office/drawing/2014/main" id="{33246247-CDE0-4DB7-B685-361DBFD1E121}"/>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8" name="Freeform 7">
                    <a:extLst>
                      <a:ext uri="{FF2B5EF4-FFF2-40B4-BE49-F238E27FC236}">
                        <a16:creationId xmlns:a16="http://schemas.microsoft.com/office/drawing/2014/main" id="{25636EFC-7594-41E8-94F2-F54F294F5D7F}"/>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5" name="Freeform 8">
                    <a:extLst>
                      <a:ext uri="{FF2B5EF4-FFF2-40B4-BE49-F238E27FC236}">
                        <a16:creationId xmlns:a16="http://schemas.microsoft.com/office/drawing/2014/main" id="{63DEDB70-AEFE-486C-8F0B-76CF15282788}"/>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6" name="Freeform 9">
                    <a:extLst>
                      <a:ext uri="{FF2B5EF4-FFF2-40B4-BE49-F238E27FC236}">
                        <a16:creationId xmlns:a16="http://schemas.microsoft.com/office/drawing/2014/main" id="{205B123F-8F99-4129-916F-8C64D5FC3E36}"/>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7" name="Freeform 10">
                    <a:extLst>
                      <a:ext uri="{FF2B5EF4-FFF2-40B4-BE49-F238E27FC236}">
                        <a16:creationId xmlns:a16="http://schemas.microsoft.com/office/drawing/2014/main" id="{4AB53EDE-2B4E-4D94-A6B8-2B54B457F190}"/>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8" name="Freeform 11">
                    <a:extLst>
                      <a:ext uri="{FF2B5EF4-FFF2-40B4-BE49-F238E27FC236}">
                        <a16:creationId xmlns:a16="http://schemas.microsoft.com/office/drawing/2014/main" id="{7652E005-A026-441D-BB42-3F16679D6EE3}"/>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9" name="Freeform 12">
                    <a:extLst>
                      <a:ext uri="{FF2B5EF4-FFF2-40B4-BE49-F238E27FC236}">
                        <a16:creationId xmlns:a16="http://schemas.microsoft.com/office/drawing/2014/main" id="{99757DB2-4CDF-4565-8CD6-CCFA9BA00B91}"/>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nvGrpSpPr>
              <p:cNvPr id="86" name="Group 85">
                <a:extLst>
                  <a:ext uri="{FF2B5EF4-FFF2-40B4-BE49-F238E27FC236}">
                    <a16:creationId xmlns:a16="http://schemas.microsoft.com/office/drawing/2014/main" id="{B949B877-A281-454E-BF12-17286F278202}"/>
                  </a:ext>
                </a:extLst>
              </p:cNvPr>
              <p:cNvGrpSpPr/>
              <p:nvPr/>
            </p:nvGrpSpPr>
            <p:grpSpPr>
              <a:xfrm>
                <a:off x="10285754" y="4944154"/>
                <a:ext cx="286556" cy="286169"/>
                <a:chOff x="497252" y="2269518"/>
                <a:chExt cx="3759508" cy="3754415"/>
              </a:xfrm>
            </p:grpSpPr>
            <p:sp>
              <p:nvSpPr>
                <p:cNvPr id="101" name="Rectangle: Rounded Corners 100">
                  <a:extLst>
                    <a:ext uri="{FF2B5EF4-FFF2-40B4-BE49-F238E27FC236}">
                      <a16:creationId xmlns:a16="http://schemas.microsoft.com/office/drawing/2014/main" id="{9337B918-FCA6-4D98-B443-5339CCACCF4A}"/>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3640E2E7-27A1-497F-93DE-4934B70A25EF}"/>
                    </a:ext>
                  </a:extLst>
                </p:cNvPr>
                <p:cNvGrpSpPr/>
                <p:nvPr/>
              </p:nvGrpSpPr>
              <p:grpSpPr>
                <a:xfrm>
                  <a:off x="706190" y="2487916"/>
                  <a:ext cx="3341632" cy="3326411"/>
                  <a:chOff x="827088" y="-3463925"/>
                  <a:chExt cx="3833812" cy="3816350"/>
                </a:xfrm>
              </p:grpSpPr>
              <p:sp>
                <p:nvSpPr>
                  <p:cNvPr id="103" name="Freeform 5">
                    <a:extLst>
                      <a:ext uri="{FF2B5EF4-FFF2-40B4-BE49-F238E27FC236}">
                        <a16:creationId xmlns:a16="http://schemas.microsoft.com/office/drawing/2014/main" id="{841E71DC-D9D6-4AB4-94EB-A3DA8CC24D1B}"/>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4" name="Freeform 6">
                    <a:extLst>
                      <a:ext uri="{FF2B5EF4-FFF2-40B4-BE49-F238E27FC236}">
                        <a16:creationId xmlns:a16="http://schemas.microsoft.com/office/drawing/2014/main" id="{66C54821-4423-491C-A143-92744983C151}"/>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5" name="Freeform 7">
                    <a:extLst>
                      <a:ext uri="{FF2B5EF4-FFF2-40B4-BE49-F238E27FC236}">
                        <a16:creationId xmlns:a16="http://schemas.microsoft.com/office/drawing/2014/main" id="{E7D1DA6B-5B51-40F2-9F03-ECF938E49FAD}"/>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6" name="Freeform 8">
                    <a:extLst>
                      <a:ext uri="{FF2B5EF4-FFF2-40B4-BE49-F238E27FC236}">
                        <a16:creationId xmlns:a16="http://schemas.microsoft.com/office/drawing/2014/main" id="{2EA1F11C-B7F7-45B9-BD35-E0BE863F2422}"/>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7" name="Freeform 9">
                    <a:extLst>
                      <a:ext uri="{FF2B5EF4-FFF2-40B4-BE49-F238E27FC236}">
                        <a16:creationId xmlns:a16="http://schemas.microsoft.com/office/drawing/2014/main" id="{64C7AD6C-C46D-46B6-A324-90C19E4F7ACE}"/>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8" name="Freeform 10">
                    <a:extLst>
                      <a:ext uri="{FF2B5EF4-FFF2-40B4-BE49-F238E27FC236}">
                        <a16:creationId xmlns:a16="http://schemas.microsoft.com/office/drawing/2014/main" id="{8903E2E9-1FDD-4310-BDD2-55A9EDCF986D}"/>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9" name="Freeform 11">
                    <a:extLst>
                      <a:ext uri="{FF2B5EF4-FFF2-40B4-BE49-F238E27FC236}">
                        <a16:creationId xmlns:a16="http://schemas.microsoft.com/office/drawing/2014/main" id="{F274682B-105B-45E7-B879-FABFCD936329}"/>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1" name="Freeform 12">
                    <a:extLst>
                      <a:ext uri="{FF2B5EF4-FFF2-40B4-BE49-F238E27FC236}">
                        <a16:creationId xmlns:a16="http://schemas.microsoft.com/office/drawing/2014/main" id="{F9EBF0ED-68D5-4754-8536-934B7BD30650}"/>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nvGrpSpPr>
              <p:cNvPr id="87" name="Group 86">
                <a:extLst>
                  <a:ext uri="{FF2B5EF4-FFF2-40B4-BE49-F238E27FC236}">
                    <a16:creationId xmlns:a16="http://schemas.microsoft.com/office/drawing/2014/main" id="{DFD81723-AA6C-430D-AA44-70239E2BB1F1}"/>
                  </a:ext>
                </a:extLst>
              </p:cNvPr>
              <p:cNvGrpSpPr/>
              <p:nvPr/>
            </p:nvGrpSpPr>
            <p:grpSpPr>
              <a:xfrm>
                <a:off x="10672814" y="4944154"/>
                <a:ext cx="286556" cy="286169"/>
                <a:chOff x="497252" y="2269518"/>
                <a:chExt cx="3759508" cy="3754415"/>
              </a:xfrm>
            </p:grpSpPr>
            <p:sp>
              <p:nvSpPr>
                <p:cNvPr id="88" name="Rectangle: Rounded Corners 87">
                  <a:extLst>
                    <a:ext uri="{FF2B5EF4-FFF2-40B4-BE49-F238E27FC236}">
                      <a16:creationId xmlns:a16="http://schemas.microsoft.com/office/drawing/2014/main" id="{913F2983-B55B-440C-B6C3-E8A44FF8E1A5}"/>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90" name="Group 89">
                  <a:extLst>
                    <a:ext uri="{FF2B5EF4-FFF2-40B4-BE49-F238E27FC236}">
                      <a16:creationId xmlns:a16="http://schemas.microsoft.com/office/drawing/2014/main" id="{FFB218A5-FC22-4DDF-8842-34CE2BF6B6C0}"/>
                    </a:ext>
                  </a:extLst>
                </p:cNvPr>
                <p:cNvGrpSpPr/>
                <p:nvPr/>
              </p:nvGrpSpPr>
              <p:grpSpPr>
                <a:xfrm>
                  <a:off x="706190" y="2487916"/>
                  <a:ext cx="3341632" cy="3326411"/>
                  <a:chOff x="827088" y="-3463925"/>
                  <a:chExt cx="3833812" cy="3816350"/>
                </a:xfrm>
              </p:grpSpPr>
              <p:sp>
                <p:nvSpPr>
                  <p:cNvPr id="91" name="Freeform 5">
                    <a:extLst>
                      <a:ext uri="{FF2B5EF4-FFF2-40B4-BE49-F238E27FC236}">
                        <a16:creationId xmlns:a16="http://schemas.microsoft.com/office/drawing/2014/main" id="{C9D0B9FB-B34D-4B24-AA34-7B9D3B6FEB1D}"/>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2" name="Freeform 6">
                    <a:extLst>
                      <a:ext uri="{FF2B5EF4-FFF2-40B4-BE49-F238E27FC236}">
                        <a16:creationId xmlns:a16="http://schemas.microsoft.com/office/drawing/2014/main" id="{C897F2B2-9804-4829-910D-17800FAD4BFD}"/>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4" name="Freeform 7">
                    <a:extLst>
                      <a:ext uri="{FF2B5EF4-FFF2-40B4-BE49-F238E27FC236}">
                        <a16:creationId xmlns:a16="http://schemas.microsoft.com/office/drawing/2014/main" id="{423C908D-27D3-41C6-A1BF-BBA4BB6192A1}"/>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5" name="Freeform 8">
                    <a:extLst>
                      <a:ext uri="{FF2B5EF4-FFF2-40B4-BE49-F238E27FC236}">
                        <a16:creationId xmlns:a16="http://schemas.microsoft.com/office/drawing/2014/main" id="{71E370D1-D12F-46C7-BB91-41E1D710299A}"/>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7" name="Freeform 9">
                    <a:extLst>
                      <a:ext uri="{FF2B5EF4-FFF2-40B4-BE49-F238E27FC236}">
                        <a16:creationId xmlns:a16="http://schemas.microsoft.com/office/drawing/2014/main" id="{62759E31-6476-4226-8121-656228C6D392}"/>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8" name="Freeform 10">
                    <a:extLst>
                      <a:ext uri="{FF2B5EF4-FFF2-40B4-BE49-F238E27FC236}">
                        <a16:creationId xmlns:a16="http://schemas.microsoft.com/office/drawing/2014/main" id="{F92221F3-6528-4107-807A-9AFD76A8C358}"/>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9" name="Freeform 11">
                    <a:extLst>
                      <a:ext uri="{FF2B5EF4-FFF2-40B4-BE49-F238E27FC236}">
                        <a16:creationId xmlns:a16="http://schemas.microsoft.com/office/drawing/2014/main" id="{FBA3BF83-15D1-4BA9-AB05-4F2AB2C16315}"/>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0" name="Freeform 12">
                    <a:extLst>
                      <a:ext uri="{FF2B5EF4-FFF2-40B4-BE49-F238E27FC236}">
                        <a16:creationId xmlns:a16="http://schemas.microsoft.com/office/drawing/2014/main" id="{EF2A3CB2-4EED-4130-B0C1-76DF127C5E75}"/>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grpSp>
      <p:pic>
        <p:nvPicPr>
          <p:cNvPr id="145" name="Picture 144">
            <a:extLst>
              <a:ext uri="{FF2B5EF4-FFF2-40B4-BE49-F238E27FC236}">
                <a16:creationId xmlns:a16="http://schemas.microsoft.com/office/drawing/2014/main" id="{EF296FC3-D125-42B3-B2AA-53CDD3B75CD1}"/>
              </a:ext>
            </a:extLst>
          </p:cNvPr>
          <p:cNvPicPr>
            <a:picLocks noChangeAspect="1"/>
          </p:cNvPicPr>
          <p:nvPr/>
        </p:nvPicPr>
        <p:blipFill rotWithShape="1">
          <a:blip r:embed="rId7">
            <a:duotone>
              <a:schemeClr val="accent1">
                <a:shade val="45000"/>
                <a:satMod val="135000"/>
              </a:schemeClr>
              <a:prstClr val="white"/>
            </a:duotone>
          </a:blip>
          <a:srcRect l="73757" t="-10492"/>
          <a:stretch/>
        </p:blipFill>
        <p:spPr>
          <a:xfrm>
            <a:off x="10236222" y="4289018"/>
            <a:ext cx="279186" cy="257363"/>
          </a:xfrm>
          <a:prstGeom prst="rect">
            <a:avLst/>
          </a:prstGeom>
        </p:spPr>
      </p:pic>
      <p:pic>
        <p:nvPicPr>
          <p:cNvPr id="146" name="Picture 145">
            <a:extLst>
              <a:ext uri="{FF2B5EF4-FFF2-40B4-BE49-F238E27FC236}">
                <a16:creationId xmlns:a16="http://schemas.microsoft.com/office/drawing/2014/main" id="{E68DCEF8-7EA7-4525-956A-184C26E64220}"/>
              </a:ext>
            </a:extLst>
          </p:cNvPr>
          <p:cNvPicPr>
            <a:picLocks noChangeAspect="1"/>
          </p:cNvPicPr>
          <p:nvPr/>
        </p:nvPicPr>
        <p:blipFill>
          <a:blip r:embed="rId8"/>
          <a:stretch>
            <a:fillRect/>
          </a:stretch>
        </p:blipFill>
        <p:spPr>
          <a:xfrm>
            <a:off x="4348639" y="4755747"/>
            <a:ext cx="344552" cy="252770"/>
          </a:xfrm>
          <a:prstGeom prst="rect">
            <a:avLst/>
          </a:prstGeom>
        </p:spPr>
      </p:pic>
      <p:pic>
        <p:nvPicPr>
          <p:cNvPr id="17" name="Picture 16">
            <a:extLst>
              <a:ext uri="{FF2B5EF4-FFF2-40B4-BE49-F238E27FC236}">
                <a16:creationId xmlns:a16="http://schemas.microsoft.com/office/drawing/2014/main" id="{7AAD774F-068F-4A22-9906-74F9991D13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6698" y="4202727"/>
            <a:ext cx="360656" cy="360656"/>
          </a:xfrm>
          <a:prstGeom prst="rect">
            <a:avLst/>
          </a:prstGeom>
        </p:spPr>
      </p:pic>
      <p:sp>
        <p:nvSpPr>
          <p:cNvPr id="117" name="TextBox 116">
            <a:extLst>
              <a:ext uri="{FF2B5EF4-FFF2-40B4-BE49-F238E27FC236}">
                <a16:creationId xmlns:a16="http://schemas.microsoft.com/office/drawing/2014/main" id="{5ECE577D-8934-4B3F-B2AC-42A4984ED63F}"/>
              </a:ext>
            </a:extLst>
          </p:cNvPr>
          <p:cNvSpPr txBox="1"/>
          <p:nvPr/>
        </p:nvSpPr>
        <p:spPr>
          <a:xfrm>
            <a:off x="7504408" y="2519343"/>
            <a:ext cx="1271442" cy="603282"/>
          </a:xfrm>
          <a:prstGeom prst="rect">
            <a:avLst/>
          </a:prstGeom>
          <a:noFill/>
        </p:spPr>
        <p:txBody>
          <a:bodyPr wrap="square" lIns="175761" tIns="140609" rIns="175761" bIns="140609" rtlCol="0">
            <a:spAutoFit/>
          </a:bodyPr>
          <a:lstStyle/>
          <a:p>
            <a:pPr algn="ctr" defTabSz="896354">
              <a:lnSpc>
                <a:spcPct val="90000"/>
              </a:lnSpc>
              <a:spcAft>
                <a:spcPts val="576"/>
              </a:spcAft>
              <a:defRPr/>
            </a:pPr>
            <a:r>
              <a:rPr lang="en-US" sz="1153" dirty="0">
                <a:gradFill>
                  <a:gsLst>
                    <a:gs pos="1250">
                      <a:srgbClr val="353535"/>
                    </a:gs>
                    <a:gs pos="100000">
                      <a:srgbClr val="353535"/>
                    </a:gs>
                  </a:gsLst>
                  <a:lin ang="5400000" scaled="0"/>
                </a:gradFill>
                <a:latin typeface="Segoe UI"/>
              </a:rPr>
              <a:t>API Management</a:t>
            </a:r>
          </a:p>
        </p:txBody>
      </p:sp>
      <p:pic>
        <p:nvPicPr>
          <p:cNvPr id="147" name="Picture 146">
            <a:extLst>
              <a:ext uri="{FF2B5EF4-FFF2-40B4-BE49-F238E27FC236}">
                <a16:creationId xmlns:a16="http://schemas.microsoft.com/office/drawing/2014/main" id="{3E06436E-527E-4556-86D7-99523CC50773}"/>
              </a:ext>
            </a:extLst>
          </p:cNvPr>
          <p:cNvPicPr>
            <a:picLocks noChangeAspect="1"/>
          </p:cNvPicPr>
          <p:nvPr/>
        </p:nvPicPr>
        <p:blipFill>
          <a:blip r:embed="rId10"/>
          <a:stretch>
            <a:fillRect/>
          </a:stretch>
        </p:blipFill>
        <p:spPr>
          <a:xfrm>
            <a:off x="7849576" y="2999001"/>
            <a:ext cx="574928" cy="473836"/>
          </a:xfrm>
          <a:prstGeom prst="rect">
            <a:avLst/>
          </a:prstGeom>
        </p:spPr>
      </p:pic>
      <p:cxnSp>
        <p:nvCxnSpPr>
          <p:cNvPr id="148" name="Straight Arrow Connector 147">
            <a:extLst>
              <a:ext uri="{FF2B5EF4-FFF2-40B4-BE49-F238E27FC236}">
                <a16:creationId xmlns:a16="http://schemas.microsoft.com/office/drawing/2014/main" id="{1DF4F0E7-538C-4D7B-BE42-A1811A655108}"/>
              </a:ext>
            </a:extLst>
          </p:cNvPr>
          <p:cNvCxnSpPr>
            <a:cxnSpLocks/>
          </p:cNvCxnSpPr>
          <p:nvPr/>
        </p:nvCxnSpPr>
        <p:spPr>
          <a:xfrm flipV="1">
            <a:off x="8143305" y="2071335"/>
            <a:ext cx="6386" cy="532851"/>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9441"/>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067" y="290403"/>
            <a:ext cx="11699651" cy="899409"/>
          </a:xfrm>
        </p:spPr>
        <p:txBody>
          <a:bodyPr/>
          <a:lstStyle/>
          <a:p>
            <a:r>
              <a:rPr lang="en-US"/>
              <a:t>Benefits of Microsoft Azure PaaS</a:t>
            </a:r>
            <a:br>
              <a:rPr lang="en-US" sz="3920"/>
            </a:br>
            <a:r>
              <a:rPr lang="en-US" sz="3136"/>
              <a:t>Forrester Total Economic Impact results</a:t>
            </a:r>
            <a:endParaRPr lang="en-US"/>
          </a:p>
        </p:txBody>
      </p:sp>
      <p:sp>
        <p:nvSpPr>
          <p:cNvPr id="56" name="Text Placeholder 2"/>
          <p:cNvSpPr>
            <a:spLocks noGrp="1"/>
          </p:cNvSpPr>
          <p:nvPr>
            <p:ph type="body" sz="quarter" idx="10"/>
          </p:nvPr>
        </p:nvSpPr>
        <p:spPr>
          <a:xfrm>
            <a:off x="270067" y="1928447"/>
            <a:ext cx="11699651" cy="821646"/>
          </a:xfrm>
        </p:spPr>
        <p:txBody>
          <a:bodyPr/>
          <a:lstStyle/>
          <a:p>
            <a:r>
              <a:rPr lang="en-US" sz="2255">
                <a:gradFill>
                  <a:gsLst>
                    <a:gs pos="1250">
                      <a:schemeClr val="tx1"/>
                    </a:gs>
                    <a:gs pos="100000">
                      <a:schemeClr val="tx1"/>
                    </a:gs>
                  </a:gsLst>
                  <a:lin ang="5400000" scaled="0"/>
                </a:gradFill>
              </a:rPr>
              <a:t>Interviewed organizations reported on the financial and business benefits of shifting application development and deployment from Azure IaaS to Azure PaaS</a:t>
            </a:r>
          </a:p>
        </p:txBody>
      </p:sp>
      <p:sp>
        <p:nvSpPr>
          <p:cNvPr id="53" name="Rectangle 52"/>
          <p:cNvSpPr/>
          <p:nvPr/>
        </p:nvSpPr>
        <p:spPr>
          <a:xfrm>
            <a:off x="187076" y="6408360"/>
            <a:ext cx="11782643" cy="400053"/>
          </a:xfrm>
          <a:prstGeom prst="rect">
            <a:avLst/>
          </a:prstGeom>
        </p:spPr>
        <p:txBody>
          <a:bodyPr wrap="square">
            <a:spAutoFit/>
          </a:bodyPr>
          <a:lstStyle/>
          <a:p>
            <a:pPr defTabSz="896214"/>
            <a:r>
              <a:rPr lang="en-US" sz="980" kern="0">
                <a:solidFill>
                  <a:sysClr val="windowText" lastClr="000000"/>
                </a:solidFill>
              </a:rPr>
              <a:t>Based on five-year, risk-adjusted figures for a composite organization constructed from aggregated interviews with eight Microsoft Azure IaaS customers.</a:t>
            </a:r>
          </a:p>
          <a:p>
            <a:pPr defTabSz="896214"/>
            <a:r>
              <a:rPr lang="en-US" sz="980" kern="0">
                <a:solidFill>
                  <a:sysClr val="windowText" lastClr="000000"/>
                </a:solidFill>
              </a:rPr>
              <a:t>Source:  “The Total Economic Impact Of Microsoft Azure PaaS,” a commissioned study conducted by Forrester Consulting, June 2016</a:t>
            </a:r>
          </a:p>
        </p:txBody>
      </p:sp>
      <p:sp>
        <p:nvSpPr>
          <p:cNvPr id="52" name="1_Text"/>
          <p:cNvSpPr/>
          <p:nvPr/>
        </p:nvSpPr>
        <p:spPr>
          <a:xfrm>
            <a:off x="725956" y="4860868"/>
            <a:ext cx="1446144"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7" b="1" kern="0">
                <a:solidFill>
                  <a:sysClr val="windowText" lastClr="000000"/>
                </a:solidFill>
                <a:latin typeface="+mj-lt"/>
                <a:ea typeface="MS PGothic" panose="020B0600070205080204" pitchFamily="34" charset="-128"/>
                <a:cs typeface="Segoe UI Semibold" panose="020B0702040204020203" pitchFamily="34" charset="0"/>
              </a:rPr>
              <a:t>466%</a:t>
            </a:r>
            <a:r>
              <a:rPr lang="en-US" sz="2307" kern="0">
                <a:solidFill>
                  <a:sysClr val="windowText" lastClr="000000"/>
                </a:solidFill>
                <a:latin typeface="+mj-lt"/>
                <a:ea typeface="MS PGothic" panose="020B0600070205080204" pitchFamily="34" charset="-128"/>
                <a:cs typeface="Segoe UI Semibold" panose="020B0702040204020203" pitchFamily="34" charset="0"/>
              </a:rPr>
              <a:t> Return on Investment</a:t>
            </a:r>
          </a:p>
        </p:txBody>
      </p:sp>
      <p:sp>
        <p:nvSpPr>
          <p:cNvPr id="54" name="2_Text"/>
          <p:cNvSpPr/>
          <p:nvPr/>
        </p:nvSpPr>
        <p:spPr>
          <a:xfrm>
            <a:off x="3165229" y="4860868"/>
            <a:ext cx="2285576"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7" b="1" kern="0">
                <a:solidFill>
                  <a:sysClr val="windowText" lastClr="000000"/>
                </a:solidFill>
                <a:latin typeface="+mj-lt"/>
                <a:ea typeface="MS PGothic" panose="020B0600070205080204" pitchFamily="34" charset="-128"/>
                <a:cs typeface="Segoe UI Semibold" panose="020B0702040204020203" pitchFamily="34" charset="0"/>
              </a:rPr>
              <a:t>$5.91M</a:t>
            </a:r>
            <a:r>
              <a:rPr lang="en-US" sz="2307" kern="0">
                <a:solidFill>
                  <a:sysClr val="windowText" lastClr="000000"/>
                </a:solidFill>
                <a:latin typeface="+mj-lt"/>
                <a:ea typeface="MS PGothic" panose="020B0600070205080204" pitchFamily="34" charset="-128"/>
                <a:cs typeface="Segoe UI Semibold" panose="020B0702040204020203" pitchFamily="34" charset="0"/>
              </a:rPr>
              <a:t>           Net Present Value</a:t>
            </a:r>
          </a:p>
        </p:txBody>
      </p:sp>
      <p:sp>
        <p:nvSpPr>
          <p:cNvPr id="55" name="Oval 54"/>
          <p:cNvSpPr/>
          <p:nvPr/>
        </p:nvSpPr>
        <p:spPr bwMode="auto">
          <a:xfrm>
            <a:off x="677903" y="3149199"/>
            <a:ext cx="1542250" cy="1542250"/>
          </a:xfrm>
          <a:prstGeom prst="ellipse">
            <a:avLst/>
          </a:prstGeom>
          <a:solidFill>
            <a:schemeClr val="accent1"/>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60" name="Group 59"/>
          <p:cNvGrpSpPr/>
          <p:nvPr/>
        </p:nvGrpSpPr>
        <p:grpSpPr>
          <a:xfrm>
            <a:off x="1077521" y="3567644"/>
            <a:ext cx="743014" cy="705361"/>
            <a:chOff x="5761937" y="2576361"/>
            <a:chExt cx="773220" cy="734037"/>
          </a:xfrm>
        </p:grpSpPr>
        <p:sp>
          <p:nvSpPr>
            <p:cNvPr id="61" name="Line 10"/>
            <p:cNvSpPr>
              <a:spLocks noChangeShapeType="1"/>
            </p:cNvSpPr>
            <p:nvPr/>
          </p:nvSpPr>
          <p:spPr bwMode="auto">
            <a:xfrm>
              <a:off x="6166833" y="2764442"/>
              <a:ext cx="0" cy="357876"/>
            </a:xfrm>
            <a:prstGeom prst="line">
              <a:avLst/>
            </a:prstGeom>
            <a:noFill/>
            <a:ln w="26988" cap="flat">
              <a:solidFill>
                <a:sysClr val="window" lastClr="FFFFFF"/>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62" name="Freeform 11"/>
            <p:cNvSpPr>
              <a:spLocks/>
            </p:cNvSpPr>
            <p:nvPr/>
          </p:nvSpPr>
          <p:spPr bwMode="auto">
            <a:xfrm>
              <a:off x="5801120" y="2576361"/>
              <a:ext cx="734037" cy="734037"/>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64" name="Freeform 12"/>
            <p:cNvSpPr>
              <a:spLocks/>
            </p:cNvSpPr>
            <p:nvPr/>
          </p:nvSpPr>
          <p:spPr bwMode="auto">
            <a:xfrm>
              <a:off x="5761937" y="3051787"/>
              <a:ext cx="130611" cy="99265"/>
            </a:xfrm>
            <a:custGeom>
              <a:avLst/>
              <a:gdLst>
                <a:gd name="T0" fmla="*/ 50 w 50"/>
                <a:gd name="T1" fmla="*/ 0 h 38"/>
                <a:gd name="T2" fmla="*/ 36 w 50"/>
                <a:gd name="T3" fmla="*/ 38 h 38"/>
                <a:gd name="T4" fmla="*/ 0 w 50"/>
                <a:gd name="T5" fmla="*/ 25 h 38"/>
              </a:gdLst>
              <a:ahLst/>
              <a:cxnLst>
                <a:cxn ang="0">
                  <a:pos x="T0" y="T1"/>
                </a:cxn>
                <a:cxn ang="0">
                  <a:pos x="T2" y="T3"/>
                </a:cxn>
                <a:cxn ang="0">
                  <a:pos x="T4" y="T5"/>
                </a:cxn>
              </a:cxnLst>
              <a:rect l="0" t="0" r="r" b="b"/>
              <a:pathLst>
                <a:path w="50" h="38">
                  <a:moveTo>
                    <a:pt x="50" y="0"/>
                  </a:moveTo>
                  <a:lnTo>
                    <a:pt x="36" y="38"/>
                  </a:lnTo>
                  <a:lnTo>
                    <a:pt x="0" y="25"/>
                  </a:ln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66" name="Freeform 13"/>
            <p:cNvSpPr>
              <a:spLocks/>
            </p:cNvSpPr>
            <p:nvPr/>
          </p:nvSpPr>
          <p:spPr bwMode="auto">
            <a:xfrm>
              <a:off x="6067568" y="2834972"/>
              <a:ext cx="198529" cy="22204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grpSp>
      <p:sp>
        <p:nvSpPr>
          <p:cNvPr id="67" name="Oval 66"/>
          <p:cNvSpPr/>
          <p:nvPr/>
        </p:nvSpPr>
        <p:spPr bwMode="auto">
          <a:xfrm>
            <a:off x="3536892" y="3149199"/>
            <a:ext cx="1542250" cy="1542250"/>
          </a:xfrm>
          <a:prstGeom prst="ellipse">
            <a:avLst/>
          </a:prstGeom>
          <a:solidFill>
            <a:schemeClr val="accent1"/>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68" name="Group 4"/>
          <p:cNvGrpSpPr>
            <a:grpSpLocks noChangeAspect="1"/>
          </p:cNvGrpSpPr>
          <p:nvPr/>
        </p:nvGrpSpPr>
        <p:grpSpPr bwMode="auto">
          <a:xfrm>
            <a:off x="3976684" y="3698613"/>
            <a:ext cx="662669" cy="443422"/>
            <a:chOff x="1" y="2"/>
            <a:chExt cx="269" cy="180"/>
          </a:xfrm>
          <a:solidFill>
            <a:sysClr val="window" lastClr="FFFFFF"/>
          </a:solidFill>
        </p:grpSpPr>
        <p:sp>
          <p:nvSpPr>
            <p:cNvPr id="69" name="Rectangle 5"/>
            <p:cNvSpPr>
              <a:spLocks noChangeArrowheads="1"/>
            </p:cNvSpPr>
            <p:nvPr/>
          </p:nvSpPr>
          <p:spPr bwMode="auto">
            <a:xfrm>
              <a:off x="1" y="165"/>
              <a:ext cx="269" cy="17"/>
            </a:xfrm>
            <a:prstGeom prst="rect">
              <a:avLst/>
            </a:prstGeom>
            <a:grpFill/>
            <a:ln w="15875">
              <a:noFill/>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0" name="Rectangle 6"/>
            <p:cNvSpPr>
              <a:spLocks noChangeArrowheads="1"/>
            </p:cNvSpPr>
            <p:nvPr/>
          </p:nvSpPr>
          <p:spPr bwMode="auto">
            <a:xfrm>
              <a:off x="1" y="131"/>
              <a:ext cx="33" cy="17"/>
            </a:xfrm>
            <a:prstGeom prst="rect">
              <a:avLst/>
            </a:prstGeom>
            <a:grpFill/>
            <a:ln w="12700">
              <a:noFill/>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1" name="Rectangle 7"/>
            <p:cNvSpPr>
              <a:spLocks noChangeArrowheads="1"/>
            </p:cNvSpPr>
            <p:nvPr/>
          </p:nvSpPr>
          <p:spPr bwMode="auto">
            <a:xfrm>
              <a:off x="51" y="131"/>
              <a:ext cx="34" cy="17"/>
            </a:xfrm>
            <a:prstGeom prst="rect">
              <a:avLst/>
            </a:prstGeom>
            <a:grpFill/>
            <a:ln w="12700">
              <a:noFill/>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2" name="Freeform 8"/>
            <p:cNvSpPr>
              <a:spLocks/>
            </p:cNvSpPr>
            <p:nvPr/>
          </p:nvSpPr>
          <p:spPr bwMode="auto">
            <a:xfrm>
              <a:off x="102" y="13"/>
              <a:ext cx="168" cy="135"/>
            </a:xfrm>
            <a:custGeom>
              <a:avLst/>
              <a:gdLst>
                <a:gd name="T0" fmla="*/ 109 w 168"/>
                <a:gd name="T1" fmla="*/ 0 h 135"/>
                <a:gd name="T2" fmla="*/ 109 w 168"/>
                <a:gd name="T3" fmla="*/ 17 h 135"/>
                <a:gd name="T4" fmla="*/ 139 w 168"/>
                <a:gd name="T5" fmla="*/ 17 h 135"/>
                <a:gd name="T6" fmla="*/ 38 w 168"/>
                <a:gd name="T7" fmla="*/ 118 h 135"/>
                <a:gd name="T8" fmla="*/ 0 w 168"/>
                <a:gd name="T9" fmla="*/ 118 h 135"/>
                <a:gd name="T10" fmla="*/ 0 w 168"/>
                <a:gd name="T11" fmla="*/ 135 h 135"/>
                <a:gd name="T12" fmla="*/ 46 w 168"/>
                <a:gd name="T13" fmla="*/ 135 h 135"/>
                <a:gd name="T14" fmla="*/ 151 w 168"/>
                <a:gd name="T15" fmla="*/ 29 h 135"/>
                <a:gd name="T16" fmla="*/ 151 w 168"/>
                <a:gd name="T17" fmla="*/ 59 h 135"/>
                <a:gd name="T18" fmla="*/ 168 w 168"/>
                <a:gd name="T19" fmla="*/ 59 h 135"/>
                <a:gd name="T20" fmla="*/ 168 w 168"/>
                <a:gd name="T21" fmla="*/ 0 h 135"/>
                <a:gd name="T22" fmla="*/ 109 w 168"/>
                <a:gd name="T2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5">
                  <a:moveTo>
                    <a:pt x="109" y="0"/>
                  </a:moveTo>
                  <a:lnTo>
                    <a:pt x="109" y="17"/>
                  </a:lnTo>
                  <a:lnTo>
                    <a:pt x="139" y="17"/>
                  </a:lnTo>
                  <a:lnTo>
                    <a:pt x="38" y="118"/>
                  </a:lnTo>
                  <a:lnTo>
                    <a:pt x="0" y="118"/>
                  </a:lnTo>
                  <a:lnTo>
                    <a:pt x="0" y="135"/>
                  </a:lnTo>
                  <a:lnTo>
                    <a:pt x="46" y="135"/>
                  </a:lnTo>
                  <a:lnTo>
                    <a:pt x="151" y="29"/>
                  </a:lnTo>
                  <a:lnTo>
                    <a:pt x="151" y="59"/>
                  </a:lnTo>
                  <a:lnTo>
                    <a:pt x="168" y="59"/>
                  </a:lnTo>
                  <a:lnTo>
                    <a:pt x="168" y="0"/>
                  </a:lnTo>
                  <a:lnTo>
                    <a:pt x="109" y="0"/>
                  </a:lnTo>
                  <a:close/>
                </a:path>
              </a:pathLst>
            </a:custGeom>
            <a:grpFill/>
            <a:ln w="12700">
              <a:noFill/>
              <a:round/>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3" name="Freeform 9"/>
            <p:cNvSpPr>
              <a:spLocks noEditPoints="1"/>
            </p:cNvSpPr>
            <p:nvPr/>
          </p:nvSpPr>
          <p:spPr bwMode="auto">
            <a:xfrm>
              <a:off x="32" y="2"/>
              <a:ext cx="72" cy="100"/>
            </a:xfrm>
            <a:custGeom>
              <a:avLst/>
              <a:gdLst>
                <a:gd name="T0" fmla="*/ 22 w 34"/>
                <a:gd name="T1" fmla="*/ 19 h 47"/>
                <a:gd name="T2" fmla="*/ 21 w 34"/>
                <a:gd name="T3" fmla="*/ 19 h 47"/>
                <a:gd name="T4" fmla="*/ 21 w 34"/>
                <a:gd name="T5" fmla="*/ 12 h 47"/>
                <a:gd name="T6" fmla="*/ 30 w 34"/>
                <a:gd name="T7" fmla="*/ 12 h 47"/>
                <a:gd name="T8" fmla="*/ 30 w 34"/>
                <a:gd name="T9" fmla="*/ 4 h 47"/>
                <a:gd name="T10" fmla="*/ 21 w 34"/>
                <a:gd name="T11" fmla="*/ 4 h 47"/>
                <a:gd name="T12" fmla="*/ 21 w 34"/>
                <a:gd name="T13" fmla="*/ 0 h 47"/>
                <a:gd name="T14" fmla="*/ 13 w 34"/>
                <a:gd name="T15" fmla="*/ 0 h 47"/>
                <a:gd name="T16" fmla="*/ 13 w 34"/>
                <a:gd name="T17" fmla="*/ 4 h 47"/>
                <a:gd name="T18" fmla="*/ 12 w 34"/>
                <a:gd name="T19" fmla="*/ 4 h 47"/>
                <a:gd name="T20" fmla="*/ 0 w 34"/>
                <a:gd name="T21" fmla="*/ 16 h 47"/>
                <a:gd name="T22" fmla="*/ 12 w 34"/>
                <a:gd name="T23" fmla="*/ 27 h 47"/>
                <a:gd name="T24" fmla="*/ 13 w 34"/>
                <a:gd name="T25" fmla="*/ 27 h 47"/>
                <a:gd name="T26" fmla="*/ 13 w 34"/>
                <a:gd name="T27" fmla="*/ 34 h 47"/>
                <a:gd name="T28" fmla="*/ 4 w 34"/>
                <a:gd name="T29" fmla="*/ 34 h 47"/>
                <a:gd name="T30" fmla="*/ 4 w 34"/>
                <a:gd name="T31" fmla="*/ 42 h 47"/>
                <a:gd name="T32" fmla="*/ 13 w 34"/>
                <a:gd name="T33" fmla="*/ 42 h 47"/>
                <a:gd name="T34" fmla="*/ 13 w 34"/>
                <a:gd name="T35" fmla="*/ 47 h 47"/>
                <a:gd name="T36" fmla="*/ 21 w 34"/>
                <a:gd name="T37" fmla="*/ 47 h 47"/>
                <a:gd name="T38" fmla="*/ 21 w 34"/>
                <a:gd name="T39" fmla="*/ 42 h 47"/>
                <a:gd name="T40" fmla="*/ 22 w 34"/>
                <a:gd name="T41" fmla="*/ 42 h 47"/>
                <a:gd name="T42" fmla="*/ 34 w 34"/>
                <a:gd name="T43" fmla="*/ 31 h 47"/>
                <a:gd name="T44" fmla="*/ 22 w 34"/>
                <a:gd name="T45" fmla="*/ 19 h 47"/>
                <a:gd name="T46" fmla="*/ 12 w 34"/>
                <a:gd name="T47" fmla="*/ 19 h 47"/>
                <a:gd name="T48" fmla="*/ 8 w 34"/>
                <a:gd name="T49" fmla="*/ 16 h 47"/>
                <a:gd name="T50" fmla="*/ 12 w 34"/>
                <a:gd name="T51" fmla="*/ 12 h 47"/>
                <a:gd name="T52" fmla="*/ 13 w 34"/>
                <a:gd name="T53" fmla="*/ 12 h 47"/>
                <a:gd name="T54" fmla="*/ 13 w 34"/>
                <a:gd name="T55" fmla="*/ 19 h 47"/>
                <a:gd name="T56" fmla="*/ 12 w 34"/>
                <a:gd name="T57" fmla="*/ 19 h 47"/>
                <a:gd name="T58" fmla="*/ 22 w 34"/>
                <a:gd name="T59" fmla="*/ 34 h 47"/>
                <a:gd name="T60" fmla="*/ 21 w 34"/>
                <a:gd name="T61" fmla="*/ 34 h 47"/>
                <a:gd name="T62" fmla="*/ 21 w 34"/>
                <a:gd name="T63" fmla="*/ 27 h 47"/>
                <a:gd name="T64" fmla="*/ 22 w 34"/>
                <a:gd name="T65" fmla="*/ 27 h 47"/>
                <a:gd name="T66" fmla="*/ 26 w 34"/>
                <a:gd name="T67" fmla="*/ 31 h 47"/>
                <a:gd name="T68" fmla="*/ 22 w 34"/>
                <a:gd name="T6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47">
                  <a:moveTo>
                    <a:pt x="22" y="19"/>
                  </a:moveTo>
                  <a:cubicBezTo>
                    <a:pt x="21" y="19"/>
                    <a:pt x="21" y="19"/>
                    <a:pt x="21" y="19"/>
                  </a:cubicBezTo>
                  <a:cubicBezTo>
                    <a:pt x="21" y="12"/>
                    <a:pt x="21" y="12"/>
                    <a:pt x="21" y="12"/>
                  </a:cubicBezTo>
                  <a:cubicBezTo>
                    <a:pt x="30" y="12"/>
                    <a:pt x="30" y="12"/>
                    <a:pt x="30" y="12"/>
                  </a:cubicBezTo>
                  <a:cubicBezTo>
                    <a:pt x="30" y="4"/>
                    <a:pt x="30" y="4"/>
                    <a:pt x="30" y="4"/>
                  </a:cubicBezTo>
                  <a:cubicBezTo>
                    <a:pt x="21" y="4"/>
                    <a:pt x="21" y="4"/>
                    <a:pt x="21" y="4"/>
                  </a:cubicBezTo>
                  <a:cubicBezTo>
                    <a:pt x="21" y="0"/>
                    <a:pt x="21" y="0"/>
                    <a:pt x="21" y="0"/>
                  </a:cubicBezTo>
                  <a:cubicBezTo>
                    <a:pt x="13" y="0"/>
                    <a:pt x="13" y="0"/>
                    <a:pt x="13" y="0"/>
                  </a:cubicBezTo>
                  <a:cubicBezTo>
                    <a:pt x="13" y="4"/>
                    <a:pt x="13" y="4"/>
                    <a:pt x="13" y="4"/>
                  </a:cubicBezTo>
                  <a:cubicBezTo>
                    <a:pt x="12" y="4"/>
                    <a:pt x="12" y="4"/>
                    <a:pt x="12" y="4"/>
                  </a:cubicBezTo>
                  <a:cubicBezTo>
                    <a:pt x="5" y="4"/>
                    <a:pt x="0" y="10"/>
                    <a:pt x="0" y="16"/>
                  </a:cubicBezTo>
                  <a:cubicBezTo>
                    <a:pt x="0" y="22"/>
                    <a:pt x="5" y="27"/>
                    <a:pt x="12" y="27"/>
                  </a:cubicBezTo>
                  <a:cubicBezTo>
                    <a:pt x="13" y="27"/>
                    <a:pt x="13" y="27"/>
                    <a:pt x="13" y="27"/>
                  </a:cubicBezTo>
                  <a:cubicBezTo>
                    <a:pt x="13" y="34"/>
                    <a:pt x="13" y="34"/>
                    <a:pt x="13" y="34"/>
                  </a:cubicBezTo>
                  <a:cubicBezTo>
                    <a:pt x="4" y="34"/>
                    <a:pt x="4" y="34"/>
                    <a:pt x="4" y="34"/>
                  </a:cubicBezTo>
                  <a:cubicBezTo>
                    <a:pt x="4" y="42"/>
                    <a:pt x="4" y="42"/>
                    <a:pt x="4" y="42"/>
                  </a:cubicBezTo>
                  <a:cubicBezTo>
                    <a:pt x="13" y="42"/>
                    <a:pt x="13" y="42"/>
                    <a:pt x="13" y="42"/>
                  </a:cubicBezTo>
                  <a:cubicBezTo>
                    <a:pt x="13" y="47"/>
                    <a:pt x="13" y="47"/>
                    <a:pt x="13" y="47"/>
                  </a:cubicBezTo>
                  <a:cubicBezTo>
                    <a:pt x="21" y="47"/>
                    <a:pt x="21" y="47"/>
                    <a:pt x="21" y="47"/>
                  </a:cubicBezTo>
                  <a:cubicBezTo>
                    <a:pt x="21" y="42"/>
                    <a:pt x="21" y="42"/>
                    <a:pt x="21" y="42"/>
                  </a:cubicBezTo>
                  <a:cubicBezTo>
                    <a:pt x="22" y="42"/>
                    <a:pt x="22" y="42"/>
                    <a:pt x="22" y="42"/>
                  </a:cubicBezTo>
                  <a:cubicBezTo>
                    <a:pt x="29" y="42"/>
                    <a:pt x="34" y="37"/>
                    <a:pt x="34" y="31"/>
                  </a:cubicBezTo>
                  <a:cubicBezTo>
                    <a:pt x="34" y="24"/>
                    <a:pt x="29" y="19"/>
                    <a:pt x="22" y="19"/>
                  </a:cubicBezTo>
                  <a:close/>
                  <a:moveTo>
                    <a:pt x="12" y="19"/>
                  </a:moveTo>
                  <a:cubicBezTo>
                    <a:pt x="10" y="19"/>
                    <a:pt x="8" y="18"/>
                    <a:pt x="8" y="16"/>
                  </a:cubicBezTo>
                  <a:cubicBezTo>
                    <a:pt x="8" y="14"/>
                    <a:pt x="10" y="12"/>
                    <a:pt x="12" y="12"/>
                  </a:cubicBezTo>
                  <a:cubicBezTo>
                    <a:pt x="13" y="12"/>
                    <a:pt x="13" y="12"/>
                    <a:pt x="13" y="12"/>
                  </a:cubicBezTo>
                  <a:cubicBezTo>
                    <a:pt x="13" y="19"/>
                    <a:pt x="13" y="19"/>
                    <a:pt x="13" y="19"/>
                  </a:cubicBezTo>
                  <a:lnTo>
                    <a:pt x="12" y="19"/>
                  </a:lnTo>
                  <a:close/>
                  <a:moveTo>
                    <a:pt x="22" y="34"/>
                  </a:moveTo>
                  <a:cubicBezTo>
                    <a:pt x="21" y="34"/>
                    <a:pt x="21" y="34"/>
                    <a:pt x="21" y="34"/>
                  </a:cubicBezTo>
                  <a:cubicBezTo>
                    <a:pt x="21" y="27"/>
                    <a:pt x="21" y="27"/>
                    <a:pt x="21" y="27"/>
                  </a:cubicBezTo>
                  <a:cubicBezTo>
                    <a:pt x="22" y="27"/>
                    <a:pt x="22" y="27"/>
                    <a:pt x="22" y="27"/>
                  </a:cubicBezTo>
                  <a:cubicBezTo>
                    <a:pt x="24" y="27"/>
                    <a:pt x="26" y="29"/>
                    <a:pt x="26" y="31"/>
                  </a:cubicBezTo>
                  <a:cubicBezTo>
                    <a:pt x="26" y="33"/>
                    <a:pt x="24" y="34"/>
                    <a:pt x="22" y="34"/>
                  </a:cubicBezTo>
                  <a:close/>
                </a:path>
              </a:pathLst>
            </a:custGeom>
            <a:grpFill/>
            <a:ln w="12700">
              <a:noFill/>
              <a:round/>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grpSp>
      <p:sp>
        <p:nvSpPr>
          <p:cNvPr id="79" name="Oval 78"/>
          <p:cNvSpPr/>
          <p:nvPr/>
        </p:nvSpPr>
        <p:spPr bwMode="auto">
          <a:xfrm>
            <a:off x="6395881" y="3149199"/>
            <a:ext cx="1542250" cy="1542250"/>
          </a:xfrm>
          <a:prstGeom prst="ellipse">
            <a:avLst/>
          </a:prstGeom>
          <a:solidFill>
            <a:schemeClr val="accent1"/>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5" name="Oval 84"/>
          <p:cNvSpPr/>
          <p:nvPr/>
        </p:nvSpPr>
        <p:spPr bwMode="auto">
          <a:xfrm>
            <a:off x="9265800" y="3149199"/>
            <a:ext cx="1542250" cy="1542250"/>
          </a:xfrm>
          <a:prstGeom prst="ellipse">
            <a:avLst/>
          </a:prstGeom>
          <a:solidFill>
            <a:schemeClr val="accent1"/>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6" name="1_Text"/>
          <p:cNvSpPr/>
          <p:nvPr/>
        </p:nvSpPr>
        <p:spPr>
          <a:xfrm>
            <a:off x="6257989" y="4860868"/>
            <a:ext cx="1818037"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7" b="1" kern="0">
                <a:solidFill>
                  <a:sysClr val="windowText" lastClr="000000"/>
                </a:solidFill>
                <a:latin typeface="+mj-lt"/>
                <a:ea typeface="MS PGothic" panose="020B0600070205080204" pitchFamily="34" charset="-128"/>
                <a:cs typeface="Segoe UI Semibold" panose="020B0702040204020203" pitchFamily="34" charset="0"/>
              </a:rPr>
              <a:t>80%</a:t>
            </a:r>
            <a:r>
              <a:rPr lang="en-US" sz="2307" kern="0">
                <a:solidFill>
                  <a:sysClr val="windowText" lastClr="000000"/>
                </a:solidFill>
                <a:latin typeface="+mj-lt"/>
                <a:ea typeface="MS PGothic" panose="020B0600070205080204" pitchFamily="34" charset="-128"/>
                <a:cs typeface="Segoe UI Semibold" panose="020B0702040204020203" pitchFamily="34" charset="0"/>
              </a:rPr>
              <a:t>             IT Time  Saved</a:t>
            </a:r>
          </a:p>
        </p:txBody>
      </p:sp>
      <p:sp>
        <p:nvSpPr>
          <p:cNvPr id="87" name="1_Text"/>
          <p:cNvSpPr/>
          <p:nvPr/>
        </p:nvSpPr>
        <p:spPr>
          <a:xfrm>
            <a:off x="8230801" y="4860868"/>
            <a:ext cx="3612250"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4" b="1" kern="0">
                <a:solidFill>
                  <a:sysClr val="windowText" lastClr="000000"/>
                </a:solidFill>
                <a:latin typeface="+mj-lt"/>
                <a:ea typeface="MS PGothic" panose="020B0600070205080204" pitchFamily="34" charset="-128"/>
                <a:cs typeface="Segoe UI Semibold" panose="020B0702040204020203" pitchFamily="34" charset="0"/>
              </a:rPr>
              <a:t>50%</a:t>
            </a:r>
            <a:r>
              <a:rPr lang="en-US" sz="2304" kern="0">
                <a:solidFill>
                  <a:sysClr val="windowText" lastClr="000000"/>
                </a:solidFill>
                <a:latin typeface="+mj-lt"/>
                <a:ea typeface="MS PGothic" panose="020B0600070205080204" pitchFamily="34" charset="-128"/>
                <a:cs typeface="Segoe UI Semibold" panose="020B0702040204020203" pitchFamily="34" charset="0"/>
              </a:rPr>
              <a:t>                             Faster Service Deployment Time to Market</a:t>
            </a:r>
          </a:p>
        </p:txBody>
      </p:sp>
      <p:sp>
        <p:nvSpPr>
          <p:cNvPr id="88" name="Freeform 156"/>
          <p:cNvSpPr>
            <a:spLocks noEditPoints="1"/>
          </p:cNvSpPr>
          <p:nvPr/>
        </p:nvSpPr>
        <p:spPr bwMode="black">
          <a:xfrm rot="17100000">
            <a:off x="9736056" y="3629379"/>
            <a:ext cx="601739" cy="581888"/>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090" tIns="39545" rIns="79090" bIns="39545" numCol="1" anchor="t" anchorCtr="0" compatLnSpc="1">
            <a:prstTxWarp prst="textNoShape">
              <a:avLst/>
            </a:prstTxWarp>
          </a:bodyPr>
          <a:lstStyle/>
          <a:p>
            <a:pPr defTabSz="878559"/>
            <a:endParaRPr lang="en-US" sz="1537" kern="0">
              <a:solidFill>
                <a:sysClr val="windowText" lastClr="000000"/>
              </a:solidFill>
              <a:latin typeface="Calibri" panose="020F0502020204030204"/>
            </a:endParaRPr>
          </a:p>
        </p:txBody>
      </p:sp>
      <p:pic>
        <p:nvPicPr>
          <p:cNvPr id="89" name="Picture 39" descr="C:\Users\sakuu\Documents\Ballmer WPC\PNGS\Tim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901876" y="3407952"/>
            <a:ext cx="542004" cy="81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44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500"/>
                                  </p:stCondLst>
                                  <p:childTnLst>
                                    <p:animMotion origin="layout" path="M -1.8892E-7 -2.98684E-6 L -1.8892E-7 -0.05447 " pathEditMode="relative" rAng="0" ptsTypes="AA">
                                      <p:cBhvr>
                                        <p:cTn id="9" dur="500" spd="-100000" fill="hold"/>
                                        <p:tgtEl>
                                          <p:spTgt spid="52"/>
                                        </p:tgtEl>
                                        <p:attrNameLst>
                                          <p:attrName>ppt_x</p:attrName>
                                          <p:attrName>ppt_y</p:attrName>
                                        </p:attrNameLst>
                                      </p:cBhvr>
                                      <p:rCtr x="0" y="-2724"/>
                                    </p:animMotion>
                                  </p:childTnLst>
                                </p:cTn>
                              </p:par>
                              <p:par>
                                <p:cTn id="10" presetID="10" presetClass="entr" presetSubtype="0" fill="hold" grpId="0" nodeType="with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decel="100000" fill="hold" grpId="1" nodeType="withEffect">
                                  <p:stCondLst>
                                    <p:cond delay="500"/>
                                  </p:stCondLst>
                                  <p:childTnLst>
                                    <p:animMotion origin="layout" path="M 3.50013E-6 3.60872E-6 L 3.50013E-6 -0.05447 " pathEditMode="relative" rAng="0" ptsTypes="AA">
                                      <p:cBhvr>
                                        <p:cTn id="14" dur="500" spd="-100000" fill="hold"/>
                                        <p:tgtEl>
                                          <p:spTgt spid="54"/>
                                        </p:tgtEl>
                                        <p:attrNameLst>
                                          <p:attrName>ppt_x</p:attrName>
                                          <p:attrName>ppt_y</p:attrName>
                                        </p:attrNameLst>
                                      </p:cBhvr>
                                      <p:rCtr x="0" y="-2724"/>
                                    </p:animMotion>
                                  </p:childTnLst>
                                </p:cTn>
                              </p:par>
                              <p:par>
                                <p:cTn id="15" presetID="10" presetClass="entr" presetSubtype="0" fill="hold" grpId="0" nodeType="withEffect">
                                  <p:stCondLst>
                                    <p:cond delay="50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500"/>
                                        <p:tgtEl>
                                          <p:spTgt spid="86"/>
                                        </p:tgtEl>
                                      </p:cBhvr>
                                    </p:animEffect>
                                  </p:childTnLst>
                                </p:cTn>
                              </p:par>
                              <p:par>
                                <p:cTn id="18" presetID="42" presetClass="path" presetSubtype="0" decel="100000" fill="hold" grpId="1" nodeType="withEffect">
                                  <p:stCondLst>
                                    <p:cond delay="500"/>
                                  </p:stCondLst>
                                  <p:childTnLst>
                                    <p:animMotion origin="layout" path="M -1.8892E-7 -2.98684E-6 L -1.8892E-7 -0.05447 " pathEditMode="relative" rAng="0" ptsTypes="AA">
                                      <p:cBhvr>
                                        <p:cTn id="19" dur="500" spd="-100000" fill="hold"/>
                                        <p:tgtEl>
                                          <p:spTgt spid="86"/>
                                        </p:tgtEl>
                                        <p:attrNameLst>
                                          <p:attrName>ppt_x</p:attrName>
                                          <p:attrName>ppt_y</p:attrName>
                                        </p:attrNameLst>
                                      </p:cBhvr>
                                      <p:rCtr x="0" y="-2724"/>
                                    </p:animMotion>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42" presetClass="path" presetSubtype="0" decel="100000" fill="hold" grpId="1" nodeType="withEffect">
                                  <p:stCondLst>
                                    <p:cond delay="500"/>
                                  </p:stCondLst>
                                  <p:childTnLst>
                                    <p:animMotion origin="layout" path="M -1.8892E-7 -2.98684E-6 L -1.8892E-7 -0.05447 " pathEditMode="relative" rAng="0" ptsTypes="AA">
                                      <p:cBhvr>
                                        <p:cTn id="24" dur="500" spd="-100000" fill="hold"/>
                                        <p:tgtEl>
                                          <p:spTgt spid="8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4" grpId="0"/>
      <p:bldP spid="54" grpId="1"/>
      <p:bldP spid="86" grpId="0"/>
      <p:bldP spid="86" grpId="1"/>
      <p:bldP spid="87" grpId="0"/>
      <p:bldP spid="87" grpId="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a:xfrm>
            <a:off x="6693046" y="2784190"/>
            <a:ext cx="5050743" cy="3334223"/>
          </a:xfrm>
          <a:prstGeom prst="roundRect">
            <a:avLst>
              <a:gd name="adj" fmla="val 0"/>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82">
              <a:defRPr/>
            </a:pPr>
            <a:endPar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cxnSp>
        <p:nvCxnSpPr>
          <p:cNvPr id="68" name="Elbow Connector 67"/>
          <p:cNvCxnSpPr>
            <a:cxnSpLocks/>
            <a:stCxn id="263" idx="0"/>
            <a:endCxn id="66" idx="1"/>
          </p:cNvCxnSpPr>
          <p:nvPr/>
        </p:nvCxnSpPr>
        <p:spPr>
          <a:xfrm rot="5400000" flipH="1" flipV="1">
            <a:off x="9918341" y="3894547"/>
            <a:ext cx="801621" cy="318944"/>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10478622" y="3425289"/>
            <a:ext cx="918981" cy="850941"/>
            <a:chOff x="3498063" y="1019777"/>
            <a:chExt cx="871615" cy="807082"/>
          </a:xfrm>
        </p:grpSpPr>
        <p:pic>
          <p:nvPicPr>
            <p:cNvPr id="63" name="Picture 62"/>
            <p:cNvPicPr>
              <a:picLocks noChangeAspect="1"/>
            </p:cNvPicPr>
            <p:nvPr/>
          </p:nvPicPr>
          <p:blipFill>
            <a:blip r:embed="rId3"/>
            <a:stretch>
              <a:fillRect/>
            </a:stretch>
          </p:blipFill>
          <p:spPr>
            <a:xfrm>
              <a:off x="3930291" y="1019777"/>
              <a:ext cx="439387" cy="419107"/>
            </a:xfrm>
            <a:prstGeom prst="rect">
              <a:avLst/>
            </a:prstGeom>
          </p:spPr>
        </p:pic>
        <p:pic>
          <p:nvPicPr>
            <p:cNvPr id="64" name="Picture 63"/>
            <p:cNvPicPr>
              <a:picLocks noChangeAspect="1"/>
            </p:cNvPicPr>
            <p:nvPr/>
          </p:nvPicPr>
          <p:blipFill>
            <a:blip r:embed="rId3"/>
            <a:stretch>
              <a:fillRect/>
            </a:stretch>
          </p:blipFill>
          <p:spPr>
            <a:xfrm>
              <a:off x="3930291" y="1407752"/>
              <a:ext cx="439387" cy="419107"/>
            </a:xfrm>
            <a:prstGeom prst="rect">
              <a:avLst/>
            </a:prstGeom>
          </p:spPr>
        </p:pic>
        <p:pic>
          <p:nvPicPr>
            <p:cNvPr id="65" name="Picture 64"/>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50080"/>
            <a:stretch/>
          </p:blipFill>
          <p:spPr>
            <a:xfrm>
              <a:off x="4049176" y="1480025"/>
              <a:ext cx="187049" cy="187348"/>
            </a:xfrm>
            <a:prstGeom prst="rect">
              <a:avLst/>
            </a:prstGeom>
            <a:solidFill>
              <a:schemeClr val="bg1"/>
            </a:solidFill>
          </p:spPr>
        </p:pic>
        <p:pic>
          <p:nvPicPr>
            <p:cNvPr id="66" name="Picture 65"/>
            <p:cNvPicPr>
              <a:picLocks noChangeAspect="1"/>
            </p:cNvPicPr>
            <p:nvPr/>
          </p:nvPicPr>
          <p:blipFill>
            <a:blip r:embed="rId3"/>
            <a:stretch>
              <a:fillRect/>
            </a:stretch>
          </p:blipFill>
          <p:spPr>
            <a:xfrm>
              <a:off x="3498063" y="1026394"/>
              <a:ext cx="439387" cy="419107"/>
            </a:xfrm>
            <a:prstGeom prst="rect">
              <a:avLst/>
            </a:prstGeom>
          </p:spPr>
        </p:pic>
        <p:pic>
          <p:nvPicPr>
            <p:cNvPr id="67" name="Picture 66"/>
            <p:cNvPicPr>
              <a:picLocks noChangeAspect="1"/>
            </p:cNvPicPr>
            <p:nvPr/>
          </p:nvPicPr>
          <p:blipFill>
            <a:blip r:embed="rId3"/>
            <a:stretch>
              <a:fillRect/>
            </a:stretch>
          </p:blipFill>
          <p:spPr>
            <a:xfrm>
              <a:off x="3506099" y="1406930"/>
              <a:ext cx="439387" cy="419107"/>
            </a:xfrm>
            <a:prstGeom prst="rect">
              <a:avLst/>
            </a:prstGeom>
          </p:spPr>
        </p:pic>
      </p:grpSp>
      <p:grpSp>
        <p:nvGrpSpPr>
          <p:cNvPr id="15" name="Group 14"/>
          <p:cNvGrpSpPr/>
          <p:nvPr/>
        </p:nvGrpSpPr>
        <p:grpSpPr>
          <a:xfrm>
            <a:off x="9024150" y="4454828"/>
            <a:ext cx="2271058" cy="988722"/>
            <a:chOff x="9205102" y="4543660"/>
            <a:chExt cx="2316597" cy="1008548"/>
          </a:xfrm>
        </p:grpSpPr>
        <p:grpSp>
          <p:nvGrpSpPr>
            <p:cNvPr id="262" name="Group 261"/>
            <p:cNvGrpSpPr/>
            <p:nvPr/>
          </p:nvGrpSpPr>
          <p:grpSpPr>
            <a:xfrm>
              <a:off x="9205102" y="4543660"/>
              <a:ext cx="2316597" cy="1008548"/>
              <a:chOff x="2060910" y="4521888"/>
              <a:chExt cx="2316597" cy="1008548"/>
            </a:xfrm>
          </p:grpSpPr>
          <p:sp>
            <p:nvSpPr>
              <p:cNvPr id="263" name="Rounded Rectangle 75"/>
              <p:cNvSpPr/>
              <p:nvPr/>
            </p:nvSpPr>
            <p:spPr>
              <a:xfrm>
                <a:off x="2060910" y="4521888"/>
                <a:ext cx="2316597" cy="1005838"/>
              </a:xfrm>
              <a:prstGeom prst="rect">
                <a:avLst/>
              </a:prstGeom>
              <a:solidFill>
                <a:srgbClr val="F2F2F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264" name="TextBox 263"/>
              <p:cNvSpPr txBox="1"/>
              <p:nvPr/>
            </p:nvSpPr>
            <p:spPr>
              <a:xfrm>
                <a:off x="2493942" y="5265465"/>
                <a:ext cx="1450533" cy="264971"/>
              </a:xfrm>
              <a:prstGeom prst="rect">
                <a:avLst/>
              </a:prstGeom>
              <a:noFill/>
            </p:spPr>
            <p:txBody>
              <a:bodyPr wrap="square" rtlCol="0">
                <a:spAutoFit/>
              </a:bodyPr>
              <a:lstStyle/>
              <a:p>
                <a:pPr algn="ct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API apps</a:t>
                </a:r>
              </a:p>
            </p:txBody>
          </p:sp>
          <p:grpSp>
            <p:nvGrpSpPr>
              <p:cNvPr id="266" name="Group 265"/>
              <p:cNvGrpSpPr/>
              <p:nvPr/>
            </p:nvGrpSpPr>
            <p:grpSpPr>
              <a:xfrm>
                <a:off x="2272563" y="4584187"/>
                <a:ext cx="1893291" cy="261610"/>
                <a:chOff x="2263014" y="4584187"/>
                <a:chExt cx="1893291" cy="261610"/>
              </a:xfrm>
            </p:grpSpPr>
            <p:pic>
              <p:nvPicPr>
                <p:cNvPr id="267" name="Picture 2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268" name="TextBox 267"/>
                <p:cNvSpPr txBox="1"/>
                <p:nvPr/>
              </p:nvSpPr>
              <p:spPr>
                <a:xfrm>
                  <a:off x="2499441" y="4584187"/>
                  <a:ext cx="1656864" cy="261610"/>
                </a:xfrm>
                <a:prstGeom prst="rect">
                  <a:avLst/>
                </a:prstGeom>
                <a:noFill/>
              </p:spPr>
              <p:txBody>
                <a:bodyPr wrap="none" rIns="0" rtlCol="0" anchor="ctr" anchorCtr="0">
                  <a:spAutoFit/>
                </a:bodyPr>
                <a:lstStyle/>
                <a:p>
                  <a:pP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App Service Environment</a:t>
                  </a:r>
                </a:p>
              </p:txBody>
            </p:sp>
          </p:grpSp>
        </p:grpSp>
        <p:grpSp>
          <p:nvGrpSpPr>
            <p:cNvPr id="14" name="Group 13"/>
            <p:cNvGrpSpPr/>
            <p:nvPr/>
          </p:nvGrpSpPr>
          <p:grpSpPr>
            <a:xfrm>
              <a:off x="9637709" y="4944154"/>
              <a:ext cx="1451382" cy="286169"/>
              <a:chOff x="9507988" y="4944154"/>
              <a:chExt cx="1451382" cy="286169"/>
            </a:xfrm>
          </p:grpSpPr>
          <p:grpSp>
            <p:nvGrpSpPr>
              <p:cNvPr id="107" name="Group 106"/>
              <p:cNvGrpSpPr/>
              <p:nvPr/>
            </p:nvGrpSpPr>
            <p:grpSpPr>
              <a:xfrm>
                <a:off x="9507988" y="4944154"/>
                <a:ext cx="286556" cy="286169"/>
                <a:chOff x="497252" y="2269518"/>
                <a:chExt cx="3759508" cy="3754415"/>
              </a:xfrm>
            </p:grpSpPr>
            <p:sp>
              <p:nvSpPr>
                <p:cNvPr id="108" name="Rectangle: Rounded Corners 107"/>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109" name="Group 108"/>
                <p:cNvGrpSpPr/>
                <p:nvPr/>
              </p:nvGrpSpPr>
              <p:grpSpPr>
                <a:xfrm>
                  <a:off x="706190" y="2487916"/>
                  <a:ext cx="3341632" cy="3326411"/>
                  <a:chOff x="827088" y="-3463925"/>
                  <a:chExt cx="3833812" cy="3816350"/>
                </a:xfrm>
              </p:grpSpPr>
              <p:sp>
                <p:nvSpPr>
                  <p:cNvPr id="11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nvGrpSpPr>
              <p:cNvPr id="118" name="Group 117"/>
              <p:cNvGrpSpPr/>
              <p:nvPr/>
            </p:nvGrpSpPr>
            <p:grpSpPr>
              <a:xfrm>
                <a:off x="9895046" y="4944154"/>
                <a:ext cx="286556" cy="286169"/>
                <a:chOff x="497252" y="2269518"/>
                <a:chExt cx="3759508" cy="3754415"/>
              </a:xfrm>
            </p:grpSpPr>
            <p:sp>
              <p:nvSpPr>
                <p:cNvPr id="122" name="Rectangle: Rounded Corners 121"/>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123" name="Group 122"/>
                <p:cNvGrpSpPr/>
                <p:nvPr/>
              </p:nvGrpSpPr>
              <p:grpSpPr>
                <a:xfrm>
                  <a:off x="706190" y="2487916"/>
                  <a:ext cx="3341632" cy="3326411"/>
                  <a:chOff x="827088" y="-3463925"/>
                  <a:chExt cx="3833812" cy="3816350"/>
                </a:xfrm>
              </p:grpSpPr>
              <p:sp>
                <p:nvSpPr>
                  <p:cNvPr id="12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2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nvGrpSpPr>
              <p:cNvPr id="132" name="Group 131"/>
              <p:cNvGrpSpPr/>
              <p:nvPr/>
            </p:nvGrpSpPr>
            <p:grpSpPr>
              <a:xfrm>
                <a:off x="10285754" y="4944154"/>
                <a:ext cx="286556" cy="286169"/>
                <a:chOff x="497252" y="2269518"/>
                <a:chExt cx="3759508" cy="3754415"/>
              </a:xfrm>
            </p:grpSpPr>
            <p:sp>
              <p:nvSpPr>
                <p:cNvPr id="133" name="Rectangle: Rounded Corners 132"/>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134" name="Group 133"/>
                <p:cNvGrpSpPr/>
                <p:nvPr/>
              </p:nvGrpSpPr>
              <p:grpSpPr>
                <a:xfrm>
                  <a:off x="706190" y="2487916"/>
                  <a:ext cx="3341632" cy="3326411"/>
                  <a:chOff x="827088" y="-3463925"/>
                  <a:chExt cx="3833812" cy="3816350"/>
                </a:xfrm>
              </p:grpSpPr>
              <p:sp>
                <p:nvSpPr>
                  <p:cNvPr id="135"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6"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7"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8"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39"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40"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41"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42"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nvGrpSpPr>
              <p:cNvPr id="144" name="Group 143"/>
              <p:cNvGrpSpPr/>
              <p:nvPr/>
            </p:nvGrpSpPr>
            <p:grpSpPr>
              <a:xfrm>
                <a:off x="10672814" y="4944154"/>
                <a:ext cx="286556" cy="286169"/>
                <a:chOff x="497252" y="2269518"/>
                <a:chExt cx="3759508" cy="3754415"/>
              </a:xfrm>
            </p:grpSpPr>
            <p:sp>
              <p:nvSpPr>
                <p:cNvPr id="145" name="Rectangle: Rounded Corners 144"/>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146" name="Group 145"/>
                <p:cNvGrpSpPr/>
                <p:nvPr/>
              </p:nvGrpSpPr>
              <p:grpSpPr>
                <a:xfrm>
                  <a:off x="706190" y="2487916"/>
                  <a:ext cx="3341632" cy="3326411"/>
                  <a:chOff x="827088" y="-3463925"/>
                  <a:chExt cx="3833812" cy="3816350"/>
                </a:xfrm>
              </p:grpSpPr>
              <p:sp>
                <p:nvSpPr>
                  <p:cNvPr id="14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4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4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5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5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5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5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5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grpSp>
      <p:sp>
        <p:nvSpPr>
          <p:cNvPr id="6" name="Text Placeholder 5">
            <a:extLst>
              <a:ext uri="{FF2B5EF4-FFF2-40B4-BE49-F238E27FC236}">
                <a16:creationId xmlns:a16="http://schemas.microsoft.com/office/drawing/2014/main" id="{60FE14B7-1239-4C28-B489-48C19007F8BB}"/>
              </a:ext>
            </a:extLst>
          </p:cNvPr>
          <p:cNvSpPr>
            <a:spLocks noGrp="1"/>
          </p:cNvSpPr>
          <p:nvPr>
            <p:ph type="body" sz="quarter" idx="10"/>
          </p:nvPr>
        </p:nvSpPr>
        <p:spPr>
          <a:xfrm>
            <a:off x="448213" y="1189495"/>
            <a:ext cx="11653523" cy="1460356"/>
          </a:xfrm>
        </p:spPr>
        <p:txBody>
          <a:bodyPr/>
          <a:lstStyle/>
          <a:p>
            <a:pPr marL="0" indent="0">
              <a:buNone/>
            </a:pPr>
            <a:r>
              <a:rPr lang="en-US" sz="1568" dirty="0">
                <a:latin typeface="+mn-lt"/>
              </a:rPr>
              <a:t>Use NSGs to lock down access to that app </a:t>
            </a:r>
          </a:p>
          <a:p>
            <a:pPr marL="0" indent="0">
              <a:buNone/>
            </a:pPr>
            <a:r>
              <a:rPr lang="en-US" sz="1568" dirty="0">
                <a:latin typeface="+mn-lt"/>
              </a:rPr>
              <a:t>Use ILB ASE to enhance network access security </a:t>
            </a:r>
          </a:p>
          <a:p>
            <a:pPr marL="0" indent="0">
              <a:buNone/>
            </a:pPr>
            <a:r>
              <a:rPr lang="en-US" sz="1568" spc="-29" dirty="0">
                <a:latin typeface="+mn-lt"/>
              </a:rPr>
              <a:t>Add Web Application Firewall virtual device for extreme application security</a:t>
            </a:r>
          </a:p>
          <a:p>
            <a:pPr marL="0" indent="0">
              <a:buNone/>
            </a:pPr>
            <a:r>
              <a:rPr lang="en-US" sz="1568" dirty="0">
                <a:latin typeface="+mn-lt"/>
              </a:rPr>
              <a:t>Use Traffic Manager to distribute load geographically</a:t>
            </a:r>
          </a:p>
          <a:p>
            <a:pPr marL="0" indent="0">
              <a:buNone/>
            </a:pPr>
            <a:endParaRPr lang="en-US" sz="1568" dirty="0">
              <a:latin typeface="+mn-lt"/>
            </a:endParaRPr>
          </a:p>
        </p:txBody>
      </p:sp>
      <p:sp>
        <p:nvSpPr>
          <p:cNvPr id="276" name="Left-Right Arrow 26"/>
          <p:cNvSpPr/>
          <p:nvPr/>
        </p:nvSpPr>
        <p:spPr>
          <a:xfrm>
            <a:off x="5187474" y="4731223"/>
            <a:ext cx="1468220" cy="439568"/>
          </a:xfrm>
          <a:prstGeom prst="leftRightArrow">
            <a:avLst/>
          </a:prstGeom>
          <a:ln w="28575">
            <a:solidFill>
              <a:schemeClr val="accent5"/>
            </a:solidFill>
            <a:headEnd type="arrow"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78502">
              <a:defRPr/>
            </a:pPr>
            <a:endParaRPr lang="en-US" sz="1568"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cxnSp>
        <p:nvCxnSpPr>
          <p:cNvPr id="119" name="Elbow Connector 118"/>
          <p:cNvCxnSpPr>
            <a:cxnSpLocks/>
          </p:cNvCxnSpPr>
          <p:nvPr/>
        </p:nvCxnSpPr>
        <p:spPr>
          <a:xfrm rot="10800000" flipV="1">
            <a:off x="6945357" y="1537098"/>
            <a:ext cx="1019922" cy="671328"/>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7037" y="5650149"/>
            <a:ext cx="2377730" cy="362072"/>
          </a:xfrm>
          <a:prstGeom prst="rect">
            <a:avLst/>
          </a:prstGeom>
          <a:noFill/>
        </p:spPr>
        <p:txBody>
          <a:bodyPr wrap="none" rtlCol="0">
            <a:spAutoFit/>
          </a:bodyPr>
          <a:lstStyle/>
          <a:p>
            <a:pPr defTabSz="896182">
              <a:defRPr/>
            </a:pPr>
            <a:r>
              <a:rPr lang="en-US" sz="1765"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Azure Virtual Network</a:t>
            </a:r>
          </a:p>
        </p:txBody>
      </p:sp>
      <p:sp>
        <p:nvSpPr>
          <p:cNvPr id="120" name="Rounded Rectangle 119"/>
          <p:cNvSpPr/>
          <p:nvPr/>
        </p:nvSpPr>
        <p:spPr>
          <a:xfrm>
            <a:off x="9536493" y="2578263"/>
            <a:ext cx="633245" cy="435312"/>
          </a:xfrm>
          <a:prstGeom prst="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82">
              <a:defRPr/>
            </a:pPr>
            <a:r>
              <a:rPr lang="en-US" sz="1372"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WAF</a:t>
            </a:r>
          </a:p>
        </p:txBody>
      </p:sp>
      <p:cxnSp>
        <p:nvCxnSpPr>
          <p:cNvPr id="121" name="Elbow Connector 120"/>
          <p:cNvCxnSpPr>
            <a:cxnSpLocks/>
          </p:cNvCxnSpPr>
          <p:nvPr/>
        </p:nvCxnSpPr>
        <p:spPr>
          <a:xfrm rot="10800000" flipV="1">
            <a:off x="8105379" y="3013573"/>
            <a:ext cx="1747739" cy="235360"/>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1" name="Elbow Connector 70"/>
          <p:cNvCxnSpPr>
            <a:cxnSpLocks/>
          </p:cNvCxnSpPr>
          <p:nvPr/>
        </p:nvCxnSpPr>
        <p:spPr>
          <a:xfrm rot="16200000" flipH="1">
            <a:off x="8023484" y="4392134"/>
            <a:ext cx="637704" cy="473916"/>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50" name="Rounded Rectangle 119"/>
          <p:cNvSpPr/>
          <p:nvPr/>
        </p:nvSpPr>
        <p:spPr>
          <a:xfrm>
            <a:off x="8574081" y="4712549"/>
            <a:ext cx="516744" cy="470788"/>
          </a:xfrm>
          <a:prstGeom prst="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82">
              <a:defRPr/>
            </a:pPr>
            <a:r>
              <a:rPr lang="en-US" sz="1372"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 ILB</a:t>
            </a:r>
          </a:p>
        </p:txBody>
      </p:sp>
      <p:cxnSp>
        <p:nvCxnSpPr>
          <p:cNvPr id="156" name="Elbow Connector 118"/>
          <p:cNvCxnSpPr>
            <a:cxnSpLocks/>
          </p:cNvCxnSpPr>
          <p:nvPr/>
        </p:nvCxnSpPr>
        <p:spPr>
          <a:xfrm rot="16200000" flipV="1">
            <a:off x="8403046" y="1128194"/>
            <a:ext cx="181106" cy="2719030"/>
          </a:xfrm>
          <a:prstGeom prst="bentConnector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57" name="Rounded Rectangle 2"/>
          <p:cNvSpPr/>
          <p:nvPr/>
        </p:nvSpPr>
        <p:spPr>
          <a:xfrm>
            <a:off x="1613957" y="3801729"/>
            <a:ext cx="3540487" cy="2111283"/>
          </a:xfrm>
          <a:prstGeom prst="roundRect">
            <a:avLst>
              <a:gd name="adj" fmla="val 0"/>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82">
              <a:defRPr/>
            </a:pPr>
            <a:endPar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58" name="TextBox 157"/>
          <p:cNvSpPr txBox="1"/>
          <p:nvPr/>
        </p:nvSpPr>
        <p:spPr>
          <a:xfrm>
            <a:off x="2463289" y="5506643"/>
            <a:ext cx="2377730" cy="362072"/>
          </a:xfrm>
          <a:prstGeom prst="rect">
            <a:avLst/>
          </a:prstGeom>
          <a:noFill/>
        </p:spPr>
        <p:txBody>
          <a:bodyPr wrap="none" rtlCol="0">
            <a:spAutoFit/>
          </a:bodyPr>
          <a:lstStyle/>
          <a:p>
            <a:pPr defTabSz="896182">
              <a:defRPr/>
            </a:pPr>
            <a:r>
              <a:rPr lang="en-US" sz="1765"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Azure Virtual Network</a:t>
            </a:r>
          </a:p>
        </p:txBody>
      </p:sp>
      <p:sp>
        <p:nvSpPr>
          <p:cNvPr id="160" name="Rounded Rectangle 119"/>
          <p:cNvSpPr/>
          <p:nvPr/>
        </p:nvSpPr>
        <p:spPr>
          <a:xfrm>
            <a:off x="3307714" y="3501890"/>
            <a:ext cx="633245" cy="435312"/>
          </a:xfrm>
          <a:prstGeom prst="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82">
              <a:defRPr/>
            </a:pPr>
            <a:r>
              <a:rPr lang="en-US" sz="1372"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 WAF</a:t>
            </a:r>
          </a:p>
        </p:txBody>
      </p:sp>
      <p:cxnSp>
        <p:nvCxnSpPr>
          <p:cNvPr id="161" name="Elbow Connector 120"/>
          <p:cNvCxnSpPr>
            <a:cxnSpLocks/>
          </p:cNvCxnSpPr>
          <p:nvPr/>
        </p:nvCxnSpPr>
        <p:spPr>
          <a:xfrm rot="5400000">
            <a:off x="3141989" y="3951137"/>
            <a:ext cx="496286" cy="468411"/>
          </a:xfrm>
          <a:prstGeom prst="bentConnector3">
            <a:avLst>
              <a:gd name="adj1" fmla="val 5000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75" name="Elbow Connector 120"/>
          <p:cNvCxnSpPr>
            <a:cxnSpLocks/>
          </p:cNvCxnSpPr>
          <p:nvPr/>
        </p:nvCxnSpPr>
        <p:spPr>
          <a:xfrm rot="5400000" flipH="1" flipV="1">
            <a:off x="4638116" y="1383378"/>
            <a:ext cx="1104734" cy="3132292"/>
          </a:xfrm>
          <a:prstGeom prst="bentConnector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5156314" y="4368381"/>
            <a:ext cx="1584088" cy="333617"/>
          </a:xfrm>
          <a:prstGeom prst="rect">
            <a:avLst/>
          </a:prstGeom>
          <a:noFill/>
        </p:spPr>
        <p:txBody>
          <a:bodyPr wrap="none" rtlCol="0">
            <a:spAutoFit/>
          </a:bodyPr>
          <a:lstStyle/>
          <a:p>
            <a:pPr defTabSz="878502">
              <a:defRPr/>
            </a:pPr>
            <a:r>
              <a:rPr lang="en-US" sz="1568"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Site to Site VPN</a:t>
            </a:r>
          </a:p>
        </p:txBody>
      </p:sp>
      <p:sp>
        <p:nvSpPr>
          <p:cNvPr id="278" name="TextBox 277"/>
          <p:cNvSpPr txBox="1"/>
          <p:nvPr/>
        </p:nvSpPr>
        <p:spPr>
          <a:xfrm>
            <a:off x="8600502" y="6125389"/>
            <a:ext cx="1235830" cy="367425"/>
          </a:xfrm>
          <a:prstGeom prst="rect">
            <a:avLst/>
          </a:prstGeom>
          <a:noFill/>
        </p:spPr>
        <p:txBody>
          <a:bodyPr wrap="square" rtlCol="0">
            <a:spAutoFit/>
          </a:bodyPr>
          <a:lstStyle/>
          <a:p>
            <a:pPr algn="ctr" defTabSz="896182">
              <a:defRPr/>
            </a:pPr>
            <a:r>
              <a:rPr lang="en-US" sz="1765"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East US</a:t>
            </a:r>
          </a:p>
        </p:txBody>
      </p:sp>
      <p:sp>
        <p:nvSpPr>
          <p:cNvPr id="279" name="TextBox 278"/>
          <p:cNvSpPr txBox="1"/>
          <p:nvPr/>
        </p:nvSpPr>
        <p:spPr>
          <a:xfrm>
            <a:off x="2256781" y="5940490"/>
            <a:ext cx="2325219" cy="362072"/>
          </a:xfrm>
          <a:prstGeom prst="rect">
            <a:avLst/>
          </a:prstGeom>
          <a:noFill/>
        </p:spPr>
        <p:txBody>
          <a:bodyPr wrap="square" rtlCol="0">
            <a:spAutoFit/>
          </a:bodyPr>
          <a:lstStyle/>
          <a:p>
            <a:pPr algn="ctr" defTabSz="896182">
              <a:defRPr/>
            </a:pPr>
            <a:r>
              <a:rPr lang="en-US" sz="1765"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North Europe</a:t>
            </a:r>
          </a:p>
        </p:txBody>
      </p:sp>
      <p:sp>
        <p:nvSpPr>
          <p:cNvPr id="230" name="TextBox 229">
            <a:extLst>
              <a:ext uri="{FF2B5EF4-FFF2-40B4-BE49-F238E27FC236}">
                <a16:creationId xmlns:a16="http://schemas.microsoft.com/office/drawing/2014/main" id="{7ECE60B8-A81C-4C37-8C9D-2DC3D4576B1A}"/>
              </a:ext>
            </a:extLst>
          </p:cNvPr>
          <p:cNvSpPr txBox="1"/>
          <p:nvPr/>
        </p:nvSpPr>
        <p:spPr>
          <a:xfrm>
            <a:off x="7992559" y="4951790"/>
            <a:ext cx="978540" cy="466167"/>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274" b="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NSG</a:t>
            </a:r>
          </a:p>
        </p:txBody>
      </p:sp>
      <p:sp>
        <p:nvSpPr>
          <p:cNvPr id="4" name="Title 3">
            <a:extLst>
              <a:ext uri="{FF2B5EF4-FFF2-40B4-BE49-F238E27FC236}">
                <a16:creationId xmlns:a16="http://schemas.microsoft.com/office/drawing/2014/main" id="{CA2AF4B8-A9C1-4EAF-8840-D02FDE590BFA}"/>
              </a:ext>
            </a:extLst>
          </p:cNvPr>
          <p:cNvSpPr>
            <a:spLocks noGrp="1"/>
          </p:cNvSpPr>
          <p:nvPr>
            <p:ph type="title"/>
          </p:nvPr>
        </p:nvSpPr>
        <p:spPr>
          <a:xfrm>
            <a:off x="269241" y="289957"/>
            <a:ext cx="11922760" cy="899537"/>
          </a:xfrm>
        </p:spPr>
        <p:txBody>
          <a:bodyPr/>
          <a:lstStyle/>
          <a:p>
            <a:r>
              <a:rPr lang="en-US" sz="4313" dirty="0"/>
              <a:t>Multi-tier app based on ILB ASE with geo distribution</a:t>
            </a:r>
          </a:p>
        </p:txBody>
      </p:sp>
      <p:sp>
        <p:nvSpPr>
          <p:cNvPr id="235" name="Freeform 80">
            <a:extLst>
              <a:ext uri="{FF2B5EF4-FFF2-40B4-BE49-F238E27FC236}">
                <a16:creationId xmlns:a16="http://schemas.microsoft.com/office/drawing/2014/main" id="{F7628E19-69EF-428F-A67D-C691B24D5E11}"/>
              </a:ext>
            </a:extLst>
          </p:cNvPr>
          <p:cNvSpPr>
            <a:spLocks/>
          </p:cNvSpPr>
          <p:nvPr/>
        </p:nvSpPr>
        <p:spPr bwMode="auto">
          <a:xfrm>
            <a:off x="7738795" y="1294823"/>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algn="ctr" defTabSz="896182">
              <a:defRPr/>
            </a:pPr>
            <a:r>
              <a:rPr lang="en-US" sz="1372" dirty="0">
                <a:gradFill>
                  <a:gsLst>
                    <a:gs pos="0">
                      <a:srgbClr val="FFFFFF"/>
                    </a:gs>
                    <a:gs pos="100000">
                      <a:srgbClr val="FFFFFF"/>
                    </a:gs>
                  </a:gsLst>
                  <a:lin ang="5400000" scaled="0"/>
                </a:gradFill>
                <a:latin typeface="Segoe UI"/>
              </a:rPr>
              <a:t>Internet</a:t>
            </a:r>
          </a:p>
        </p:txBody>
      </p:sp>
      <p:pic>
        <p:nvPicPr>
          <p:cNvPr id="236" name="Picture 235">
            <a:extLst>
              <a:ext uri="{FF2B5EF4-FFF2-40B4-BE49-F238E27FC236}">
                <a16:creationId xmlns:a16="http://schemas.microsoft.com/office/drawing/2014/main" id="{0953559D-6C93-4659-8C05-04C1861889B5}"/>
              </a:ext>
            </a:extLst>
          </p:cNvPr>
          <p:cNvPicPr>
            <a:picLocks noChangeAspect="1"/>
          </p:cNvPicPr>
          <p:nvPr/>
        </p:nvPicPr>
        <p:blipFill>
          <a:blip r:embed="rId6"/>
          <a:stretch>
            <a:fillRect/>
          </a:stretch>
        </p:blipFill>
        <p:spPr>
          <a:xfrm>
            <a:off x="6695869" y="2210509"/>
            <a:ext cx="531996" cy="532407"/>
          </a:xfrm>
          <a:prstGeom prst="rect">
            <a:avLst/>
          </a:prstGeom>
        </p:spPr>
      </p:pic>
      <p:cxnSp>
        <p:nvCxnSpPr>
          <p:cNvPr id="7" name="Straight Connector 6">
            <a:extLst>
              <a:ext uri="{FF2B5EF4-FFF2-40B4-BE49-F238E27FC236}">
                <a16:creationId xmlns:a16="http://schemas.microsoft.com/office/drawing/2014/main" id="{ACDB6912-76C9-4B73-AEAA-51BD3FE46F33}"/>
              </a:ext>
            </a:extLst>
          </p:cNvPr>
          <p:cNvCxnSpPr>
            <a:cxnSpLocks/>
          </p:cNvCxnSpPr>
          <p:nvPr/>
        </p:nvCxnSpPr>
        <p:spPr>
          <a:xfrm>
            <a:off x="448213" y="1320224"/>
            <a:ext cx="0" cy="9151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7888830" y="5679647"/>
            <a:ext cx="394183" cy="358570"/>
            <a:chOff x="13037520" y="3442458"/>
            <a:chExt cx="402087" cy="365760"/>
          </a:xfrm>
        </p:grpSpPr>
        <p:grpSp>
          <p:nvGrpSpPr>
            <p:cNvPr id="233" name="Group 232"/>
            <p:cNvGrpSpPr/>
            <p:nvPr/>
          </p:nvGrpSpPr>
          <p:grpSpPr>
            <a:xfrm>
              <a:off x="13037520" y="3442458"/>
              <a:ext cx="402087" cy="365760"/>
              <a:chOff x="13037520" y="3442458"/>
              <a:chExt cx="402087" cy="365760"/>
            </a:xfrm>
          </p:grpSpPr>
          <p:sp>
            <p:nvSpPr>
              <p:cNvPr id="237"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238"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239"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grpSp>
        <p:pic>
          <p:nvPicPr>
            <p:cNvPr id="234" name="Picture 233">
              <a:extLst/>
            </p:cNvPr>
            <p:cNvPicPr>
              <a:picLocks noChangeAspect="1"/>
            </p:cNvPicPr>
            <p:nvPr/>
          </p:nvPicPr>
          <p:blipFill>
            <a:blip r:embed="rId7"/>
            <a:stretch>
              <a:fillRect/>
            </a:stretch>
          </p:blipFill>
          <p:spPr>
            <a:xfrm>
              <a:off x="13128913" y="3521334"/>
              <a:ext cx="219300" cy="129333"/>
            </a:xfrm>
            <a:prstGeom prst="rect">
              <a:avLst/>
            </a:prstGeom>
          </p:spPr>
        </p:pic>
      </p:grpSp>
      <p:grpSp>
        <p:nvGrpSpPr>
          <p:cNvPr id="241" name="Group 240"/>
          <p:cNvGrpSpPr/>
          <p:nvPr/>
        </p:nvGrpSpPr>
        <p:grpSpPr>
          <a:xfrm>
            <a:off x="1952774" y="5504873"/>
            <a:ext cx="394183" cy="358570"/>
            <a:chOff x="13037520" y="3442458"/>
            <a:chExt cx="402087" cy="365760"/>
          </a:xfrm>
        </p:grpSpPr>
        <p:grpSp>
          <p:nvGrpSpPr>
            <p:cNvPr id="242" name="Group 241"/>
            <p:cNvGrpSpPr/>
            <p:nvPr/>
          </p:nvGrpSpPr>
          <p:grpSpPr>
            <a:xfrm>
              <a:off x="13037520" y="3442458"/>
              <a:ext cx="402087" cy="365760"/>
              <a:chOff x="13037520" y="3442458"/>
              <a:chExt cx="402087" cy="365760"/>
            </a:xfrm>
          </p:grpSpPr>
          <p:sp>
            <p:nvSpPr>
              <p:cNvPr id="244"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245"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246"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grpSp>
        <p:pic>
          <p:nvPicPr>
            <p:cNvPr id="243" name="Picture 242">
              <a:extLst/>
            </p:cNvPr>
            <p:cNvPicPr>
              <a:picLocks noChangeAspect="1"/>
            </p:cNvPicPr>
            <p:nvPr/>
          </p:nvPicPr>
          <p:blipFill>
            <a:blip r:embed="rId7"/>
            <a:stretch>
              <a:fillRect/>
            </a:stretch>
          </p:blipFill>
          <p:spPr>
            <a:xfrm>
              <a:off x="13128913" y="3521334"/>
              <a:ext cx="219300" cy="129333"/>
            </a:xfrm>
            <a:prstGeom prst="rect">
              <a:avLst/>
            </a:prstGeom>
          </p:spPr>
        </p:pic>
      </p:grpSp>
      <p:grpSp>
        <p:nvGrpSpPr>
          <p:cNvPr id="251" name="Group 250"/>
          <p:cNvGrpSpPr/>
          <p:nvPr/>
        </p:nvGrpSpPr>
        <p:grpSpPr>
          <a:xfrm>
            <a:off x="6962431" y="3269732"/>
            <a:ext cx="2271058" cy="988722"/>
            <a:chOff x="2060910" y="4521888"/>
            <a:chExt cx="2316597" cy="1008548"/>
          </a:xfrm>
        </p:grpSpPr>
        <p:sp>
          <p:nvSpPr>
            <p:cNvPr id="252" name="Rounded Rectangle 75"/>
            <p:cNvSpPr/>
            <p:nvPr/>
          </p:nvSpPr>
          <p:spPr>
            <a:xfrm>
              <a:off x="2060910" y="4521888"/>
              <a:ext cx="2316597" cy="1005838"/>
            </a:xfrm>
            <a:prstGeom prst="rect">
              <a:avLst/>
            </a:prstGeom>
            <a:solidFill>
              <a:srgbClr val="F2F2F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253" name="TextBox 252"/>
            <p:cNvSpPr txBox="1"/>
            <p:nvPr/>
          </p:nvSpPr>
          <p:spPr>
            <a:xfrm>
              <a:off x="2493942" y="5265465"/>
              <a:ext cx="1450533" cy="264971"/>
            </a:xfrm>
            <a:prstGeom prst="rect">
              <a:avLst/>
            </a:prstGeom>
            <a:noFill/>
          </p:spPr>
          <p:txBody>
            <a:bodyPr wrap="square" rtlCol="0">
              <a:spAutoFit/>
            </a:bodyPr>
            <a:lstStyle/>
            <a:p>
              <a:pPr algn="ct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Web apps</a:t>
              </a:r>
            </a:p>
          </p:txBody>
        </p:sp>
        <p:grpSp>
          <p:nvGrpSpPr>
            <p:cNvPr id="254" name="Group 253"/>
            <p:cNvGrpSpPr/>
            <p:nvPr/>
          </p:nvGrpSpPr>
          <p:grpSpPr>
            <a:xfrm>
              <a:off x="2524383" y="4936510"/>
              <a:ext cx="1389651" cy="292608"/>
              <a:chOff x="183263" y="4975016"/>
              <a:chExt cx="1389651" cy="292608"/>
            </a:xfrm>
          </p:grpSpPr>
          <p:pic>
            <p:nvPicPr>
              <p:cNvPr id="258" name="Picture 257">
                <a:extLst/>
              </p:cNvPr>
              <p:cNvPicPr>
                <a:picLocks noChangeAspect="1"/>
              </p:cNvPicPr>
              <p:nvPr/>
            </p:nvPicPr>
            <p:blipFill>
              <a:blip r:embed="rId8"/>
              <a:stretch>
                <a:fillRect/>
              </a:stretch>
            </p:blipFill>
            <p:spPr>
              <a:xfrm>
                <a:off x="549019" y="4975016"/>
                <a:ext cx="292383" cy="292608"/>
              </a:xfrm>
              <a:prstGeom prst="rect">
                <a:avLst/>
              </a:prstGeom>
            </p:spPr>
          </p:pic>
          <p:pic>
            <p:nvPicPr>
              <p:cNvPr id="259" name="Picture 258">
                <a:extLst/>
              </p:cNvPr>
              <p:cNvPicPr>
                <a:picLocks noChangeAspect="1"/>
              </p:cNvPicPr>
              <p:nvPr/>
            </p:nvPicPr>
            <p:blipFill>
              <a:blip r:embed="rId8"/>
              <a:stretch>
                <a:fillRect/>
              </a:stretch>
            </p:blipFill>
            <p:spPr>
              <a:xfrm>
                <a:off x="183263" y="4975016"/>
                <a:ext cx="292383" cy="292608"/>
              </a:xfrm>
              <a:prstGeom prst="rect">
                <a:avLst/>
              </a:prstGeom>
            </p:spPr>
          </p:pic>
          <p:pic>
            <p:nvPicPr>
              <p:cNvPr id="260" name="Picture 259">
                <a:extLst/>
              </p:cNvPr>
              <p:cNvPicPr>
                <a:picLocks noChangeAspect="1"/>
              </p:cNvPicPr>
              <p:nvPr/>
            </p:nvPicPr>
            <p:blipFill>
              <a:blip r:embed="rId8"/>
              <a:stretch>
                <a:fillRect/>
              </a:stretch>
            </p:blipFill>
            <p:spPr>
              <a:xfrm>
                <a:off x="1280531" y="4975016"/>
                <a:ext cx="292383" cy="292608"/>
              </a:xfrm>
              <a:prstGeom prst="rect">
                <a:avLst/>
              </a:prstGeom>
            </p:spPr>
          </p:pic>
          <p:pic>
            <p:nvPicPr>
              <p:cNvPr id="261" name="Picture 260">
                <a:extLst/>
              </p:cNvPr>
              <p:cNvPicPr>
                <a:picLocks noChangeAspect="1"/>
              </p:cNvPicPr>
              <p:nvPr/>
            </p:nvPicPr>
            <p:blipFill>
              <a:blip r:embed="rId8"/>
              <a:stretch>
                <a:fillRect/>
              </a:stretch>
            </p:blipFill>
            <p:spPr>
              <a:xfrm>
                <a:off x="914775" y="4975016"/>
                <a:ext cx="292383" cy="292608"/>
              </a:xfrm>
              <a:prstGeom prst="rect">
                <a:avLst/>
              </a:prstGeom>
            </p:spPr>
          </p:pic>
        </p:grpSp>
        <p:grpSp>
          <p:nvGrpSpPr>
            <p:cNvPr id="255" name="Group 254"/>
            <p:cNvGrpSpPr/>
            <p:nvPr/>
          </p:nvGrpSpPr>
          <p:grpSpPr>
            <a:xfrm>
              <a:off x="2272563" y="4584187"/>
              <a:ext cx="1893291" cy="261610"/>
              <a:chOff x="2263014" y="4584187"/>
              <a:chExt cx="1893291" cy="261610"/>
            </a:xfrm>
          </p:grpSpPr>
          <p:pic>
            <p:nvPicPr>
              <p:cNvPr id="256" name="Picture 2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257" name="TextBox 256"/>
              <p:cNvSpPr txBox="1"/>
              <p:nvPr/>
            </p:nvSpPr>
            <p:spPr>
              <a:xfrm>
                <a:off x="2499441" y="4584187"/>
                <a:ext cx="1656864" cy="261610"/>
              </a:xfrm>
              <a:prstGeom prst="rect">
                <a:avLst/>
              </a:prstGeom>
              <a:noFill/>
            </p:spPr>
            <p:txBody>
              <a:bodyPr wrap="none" rIns="0" rtlCol="0" anchor="ctr" anchorCtr="0">
                <a:spAutoFit/>
              </a:bodyPr>
              <a:lstStyle/>
              <a:p>
                <a:pP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App Service Environment</a:t>
                </a:r>
              </a:p>
            </p:txBody>
          </p:sp>
        </p:grpSp>
      </p:grpSp>
      <p:cxnSp>
        <p:nvCxnSpPr>
          <p:cNvPr id="162" name="Elbow Connector 70"/>
          <p:cNvCxnSpPr>
            <a:cxnSpLocks/>
          </p:cNvCxnSpPr>
          <p:nvPr/>
        </p:nvCxnSpPr>
        <p:spPr>
          <a:xfrm flipH="1">
            <a:off x="2020398" y="4947946"/>
            <a:ext cx="6558896" cy="16194"/>
          </a:xfrm>
          <a:prstGeom prst="straightConnector1">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020398" y="4433484"/>
            <a:ext cx="2271058" cy="988722"/>
            <a:chOff x="2060910" y="4521888"/>
            <a:chExt cx="2316597" cy="1008548"/>
          </a:xfrm>
        </p:grpSpPr>
        <p:sp>
          <p:nvSpPr>
            <p:cNvPr id="183" name="Rounded Rectangle 75"/>
            <p:cNvSpPr/>
            <p:nvPr/>
          </p:nvSpPr>
          <p:spPr>
            <a:xfrm>
              <a:off x="2060910" y="4521888"/>
              <a:ext cx="2316597" cy="1005838"/>
            </a:xfrm>
            <a:prstGeom prst="rect">
              <a:avLst/>
            </a:prstGeom>
            <a:solidFill>
              <a:srgbClr val="F2F2F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182">
                <a:defRPr/>
              </a:pPr>
              <a:endPar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85" name="TextBox 184"/>
            <p:cNvSpPr txBox="1"/>
            <p:nvPr/>
          </p:nvSpPr>
          <p:spPr>
            <a:xfrm>
              <a:off x="2493942" y="5265465"/>
              <a:ext cx="1450533" cy="264971"/>
            </a:xfrm>
            <a:prstGeom prst="rect">
              <a:avLst/>
            </a:prstGeom>
            <a:noFill/>
          </p:spPr>
          <p:txBody>
            <a:bodyPr wrap="square" rtlCol="0">
              <a:spAutoFit/>
            </a:bodyPr>
            <a:lstStyle/>
            <a:p>
              <a:pPr algn="ct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Web apps</a:t>
              </a:r>
            </a:p>
          </p:txBody>
        </p:sp>
        <p:grpSp>
          <p:nvGrpSpPr>
            <p:cNvPr id="2" name="Group 1"/>
            <p:cNvGrpSpPr/>
            <p:nvPr/>
          </p:nvGrpSpPr>
          <p:grpSpPr>
            <a:xfrm>
              <a:off x="2524383" y="4936510"/>
              <a:ext cx="1389651" cy="292608"/>
              <a:chOff x="183263" y="4975016"/>
              <a:chExt cx="1389651" cy="292608"/>
            </a:xfrm>
          </p:grpSpPr>
          <p:pic>
            <p:nvPicPr>
              <p:cNvPr id="231" name="Picture 230">
                <a:extLst/>
              </p:cNvPr>
              <p:cNvPicPr>
                <a:picLocks noChangeAspect="1"/>
              </p:cNvPicPr>
              <p:nvPr/>
            </p:nvPicPr>
            <p:blipFill>
              <a:blip r:embed="rId8"/>
              <a:stretch>
                <a:fillRect/>
              </a:stretch>
            </p:blipFill>
            <p:spPr>
              <a:xfrm>
                <a:off x="549019" y="4975016"/>
                <a:ext cx="292383" cy="292608"/>
              </a:xfrm>
              <a:prstGeom prst="rect">
                <a:avLst/>
              </a:prstGeom>
            </p:spPr>
          </p:pic>
          <p:pic>
            <p:nvPicPr>
              <p:cNvPr id="247" name="Picture 246">
                <a:extLst/>
              </p:cNvPr>
              <p:cNvPicPr>
                <a:picLocks noChangeAspect="1"/>
              </p:cNvPicPr>
              <p:nvPr/>
            </p:nvPicPr>
            <p:blipFill>
              <a:blip r:embed="rId8"/>
              <a:stretch>
                <a:fillRect/>
              </a:stretch>
            </p:blipFill>
            <p:spPr>
              <a:xfrm>
                <a:off x="183263" y="4975016"/>
                <a:ext cx="292383" cy="292608"/>
              </a:xfrm>
              <a:prstGeom prst="rect">
                <a:avLst/>
              </a:prstGeom>
            </p:spPr>
          </p:pic>
          <p:pic>
            <p:nvPicPr>
              <p:cNvPr id="248" name="Picture 247">
                <a:extLst/>
              </p:cNvPr>
              <p:cNvPicPr>
                <a:picLocks noChangeAspect="1"/>
              </p:cNvPicPr>
              <p:nvPr/>
            </p:nvPicPr>
            <p:blipFill>
              <a:blip r:embed="rId8"/>
              <a:stretch>
                <a:fillRect/>
              </a:stretch>
            </p:blipFill>
            <p:spPr>
              <a:xfrm>
                <a:off x="1280531" y="4975016"/>
                <a:ext cx="292383" cy="292608"/>
              </a:xfrm>
              <a:prstGeom prst="rect">
                <a:avLst/>
              </a:prstGeom>
            </p:spPr>
          </p:pic>
          <p:pic>
            <p:nvPicPr>
              <p:cNvPr id="249" name="Picture 248">
                <a:extLst/>
              </p:cNvPr>
              <p:cNvPicPr>
                <a:picLocks noChangeAspect="1"/>
              </p:cNvPicPr>
              <p:nvPr/>
            </p:nvPicPr>
            <p:blipFill>
              <a:blip r:embed="rId8"/>
              <a:stretch>
                <a:fillRect/>
              </a:stretch>
            </p:blipFill>
            <p:spPr>
              <a:xfrm>
                <a:off x="914775" y="4975016"/>
                <a:ext cx="292383" cy="292608"/>
              </a:xfrm>
              <a:prstGeom prst="rect">
                <a:avLst/>
              </a:prstGeom>
            </p:spPr>
          </p:pic>
        </p:grpSp>
        <p:grpSp>
          <p:nvGrpSpPr>
            <p:cNvPr id="10" name="Group 9"/>
            <p:cNvGrpSpPr/>
            <p:nvPr/>
          </p:nvGrpSpPr>
          <p:grpSpPr>
            <a:xfrm>
              <a:off x="2272563" y="4584187"/>
              <a:ext cx="1893291" cy="261610"/>
              <a:chOff x="2263014" y="4584187"/>
              <a:chExt cx="1893291" cy="261610"/>
            </a:xfrm>
          </p:grpSpPr>
          <p:pic>
            <p:nvPicPr>
              <p:cNvPr id="184" name="Picture 1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250" name="TextBox 249"/>
              <p:cNvSpPr txBox="1"/>
              <p:nvPr/>
            </p:nvSpPr>
            <p:spPr>
              <a:xfrm>
                <a:off x="2499441" y="4584187"/>
                <a:ext cx="1656864" cy="261610"/>
              </a:xfrm>
              <a:prstGeom prst="rect">
                <a:avLst/>
              </a:prstGeom>
              <a:noFill/>
            </p:spPr>
            <p:txBody>
              <a:bodyPr wrap="none" rIns="0" rtlCol="0" anchor="ctr" anchorCtr="0">
                <a:spAutoFit/>
              </a:bodyPr>
              <a:lstStyle/>
              <a:p>
                <a:pPr defTabSz="896182">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App Service Environment</a:t>
                </a:r>
              </a:p>
            </p:txBody>
          </p:sp>
        </p:grpSp>
      </p:grpSp>
      <p:sp>
        <p:nvSpPr>
          <p:cNvPr id="5" name="Oval 4">
            <a:extLst>
              <a:ext uri="{FF2B5EF4-FFF2-40B4-BE49-F238E27FC236}">
                <a16:creationId xmlns:a16="http://schemas.microsoft.com/office/drawing/2014/main" id="{F78D132C-4E1D-4971-88C7-9B6066CB3B24}"/>
              </a:ext>
            </a:extLst>
          </p:cNvPr>
          <p:cNvSpPr/>
          <p:nvPr/>
        </p:nvSpPr>
        <p:spPr bwMode="auto">
          <a:xfrm>
            <a:off x="8245242" y="4842702"/>
            <a:ext cx="192766" cy="195851"/>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87841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 name="Left-Right Arrow 26">
            <a:extLst>
              <a:ext uri="{FF2B5EF4-FFF2-40B4-BE49-F238E27FC236}">
                <a16:creationId xmlns:a16="http://schemas.microsoft.com/office/drawing/2014/main" id="{AB8D10B8-591E-4CCD-B738-26920BAAE894}"/>
              </a:ext>
            </a:extLst>
          </p:cNvPr>
          <p:cNvSpPr/>
          <p:nvPr/>
        </p:nvSpPr>
        <p:spPr>
          <a:xfrm>
            <a:off x="4029244" y="5440457"/>
            <a:ext cx="1260597" cy="439630"/>
          </a:xfrm>
          <a:prstGeom prst="leftRightArrow">
            <a:avLst/>
          </a:prstGeom>
          <a:ln w="28575">
            <a:solidFill>
              <a:schemeClr val="accent5"/>
            </a:solidFill>
            <a:headEnd type="arrow"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78502"/>
            <a:endParaRPr lang="en-US" sz="1568"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91" name="Rounded Rectangle 55"/>
          <p:cNvSpPr/>
          <p:nvPr/>
        </p:nvSpPr>
        <p:spPr>
          <a:xfrm>
            <a:off x="839098" y="2740349"/>
            <a:ext cx="2269917" cy="1817858"/>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79285" rtlCol="0" anchor="ctr"/>
          <a:lstStyle/>
          <a:p>
            <a:pPr algn="ctr" defTabSz="878670">
              <a:defRPr/>
            </a:pPr>
            <a:r>
              <a:rPr lang="en-US" sz="1344"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a:t>
            </a:r>
            <a:br>
              <a:rPr lang="en-US" sz="1344"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344"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App Service Worker</a:t>
            </a:r>
          </a:p>
          <a:p>
            <a:pPr algn="ctr" defTabSz="878670">
              <a:defRPr/>
            </a:pPr>
            <a:endParaRPr lang="en-US" sz="1372"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algn="ctr" defTabSz="878670">
              <a:defRPr/>
            </a:pPr>
            <a:endParaRPr lang="en-US" sz="1372"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algn="ctr" defTabSz="878670">
              <a:defRPr/>
            </a:pPr>
            <a:endParaRPr lang="en-US" sz="1372"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algn="ctr" defTabSz="878670">
              <a:defRPr/>
            </a:pPr>
            <a:endParaRPr lang="en-US" sz="1372"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algn="ctr" defTabSz="878670">
              <a:defRPr/>
            </a:pPr>
            <a:endParaRPr lang="en-US" sz="1372"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algn="ctr" defTabSz="878670">
              <a:defRPr/>
            </a:pPr>
            <a:r>
              <a:rPr lang="en-US" sz="1372"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Web app front end </a:t>
            </a:r>
          </a:p>
        </p:txBody>
      </p:sp>
      <p:grpSp>
        <p:nvGrpSpPr>
          <p:cNvPr id="192" name="Group 191"/>
          <p:cNvGrpSpPr/>
          <p:nvPr/>
        </p:nvGrpSpPr>
        <p:grpSpPr>
          <a:xfrm>
            <a:off x="948699" y="2891459"/>
            <a:ext cx="415891" cy="415328"/>
            <a:chOff x="497252" y="2269518"/>
            <a:chExt cx="3759508" cy="3754415"/>
          </a:xfrm>
        </p:grpSpPr>
        <p:sp>
          <p:nvSpPr>
            <p:cNvPr id="193" name="Rectangle: Rounded Corners 192"/>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6036" fontAlgn="base">
                <a:spcBef>
                  <a:spcPct val="0"/>
                </a:spcBef>
                <a:spcAft>
                  <a:spcPct val="0"/>
                </a:spcAft>
                <a:defRPr/>
              </a:pPr>
              <a:endParaRPr lang="en-US" sz="1922"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194" name="Group 193"/>
            <p:cNvGrpSpPr/>
            <p:nvPr/>
          </p:nvGrpSpPr>
          <p:grpSpPr>
            <a:xfrm>
              <a:off x="706190" y="2487916"/>
              <a:ext cx="3341632" cy="3326411"/>
              <a:chOff x="827088" y="-3463925"/>
              <a:chExt cx="3833812" cy="3816350"/>
            </a:xfrm>
          </p:grpSpPr>
          <p:sp>
            <p:nvSpPr>
              <p:cNvPr id="195"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587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defTabSz="895779">
                  <a:defRPr/>
                </a:pPr>
                <a:endParaRPr lang="en-US" sz="1731"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96"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587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defTabSz="895779">
                  <a:defRPr/>
                </a:pPr>
                <a:endParaRPr lang="en-US" sz="1731"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97"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587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defTabSz="895779">
                  <a:defRPr/>
                </a:pPr>
                <a:endParaRPr lang="en-US" sz="1731"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98"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587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defTabSz="895779">
                  <a:defRPr/>
                </a:pPr>
                <a:endParaRPr lang="en-US" sz="1731"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99"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defTabSz="895779">
                  <a:defRPr/>
                </a:pPr>
                <a:endParaRPr lang="en-US" sz="1731"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200"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defTabSz="895779">
                  <a:defRPr/>
                </a:pPr>
                <a:endParaRPr lang="en-US" sz="1731"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201"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defTabSz="895779">
                  <a:defRPr/>
                </a:pPr>
                <a:endParaRPr lang="en-US" sz="1731"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202"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defTabSz="895779">
                  <a:defRPr/>
                </a:pPr>
                <a:endParaRPr lang="en-US" sz="1731"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sp>
        <p:nvSpPr>
          <p:cNvPr id="124" name="Rounded Rectangle 17"/>
          <p:cNvSpPr/>
          <p:nvPr/>
        </p:nvSpPr>
        <p:spPr>
          <a:xfrm>
            <a:off x="5333286" y="2789559"/>
            <a:ext cx="3807607" cy="3466136"/>
          </a:xfrm>
          <a:prstGeom prst="roundRect">
            <a:avLst>
              <a:gd name="adj" fmla="val 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78670">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48" name="Rectangle 147"/>
          <p:cNvSpPr/>
          <p:nvPr/>
        </p:nvSpPr>
        <p:spPr bwMode="auto">
          <a:xfrm>
            <a:off x="1013774" y="3473693"/>
            <a:ext cx="1948934" cy="549527"/>
          </a:xfrm>
          <a:prstGeom prst="rect">
            <a:avLst/>
          </a:prstGeom>
          <a:solidFill>
            <a:srgbClr val="00BCF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2" tIns="140569" rIns="175712" bIns="140569" numCol="1" spcCol="0" rtlCol="0" fromWordArt="0" anchor="t" anchorCtr="0" forceAA="0" compatLnSpc="1">
            <a:prstTxWarp prst="textNoShape">
              <a:avLst/>
            </a:prstTxWarp>
            <a:noAutofit/>
          </a:bodyPr>
          <a:lstStyle/>
          <a:p>
            <a:pPr algn="ctr" defTabSz="895864" fontAlgn="base">
              <a:lnSpc>
                <a:spcPct val="90000"/>
              </a:lnSpc>
              <a:spcBef>
                <a:spcPct val="0"/>
              </a:spcBef>
              <a:spcAft>
                <a:spcPct val="0"/>
              </a:spcAft>
              <a:defRPr/>
            </a:pPr>
            <a:endParaRPr lang="en-US" sz="2307" kern="0" dirty="0" err="1">
              <a:gradFill>
                <a:gsLst>
                  <a:gs pos="1250">
                    <a:srgbClr val="353535"/>
                  </a:gs>
                  <a:gs pos="100000">
                    <a:srgbClr val="353535"/>
                  </a:gs>
                </a:gsLst>
                <a:lin ang="5400000" scaled="0"/>
              </a:gradFill>
              <a:latin typeface="Segoe UI" panose="020B0502040204020203" pitchFamily="34" charset="0"/>
              <a:ea typeface="Segoe UI Light" charset="0"/>
              <a:cs typeface="Segoe UI" panose="020B0502040204020203" pitchFamily="34" charset="0"/>
            </a:endParaRPr>
          </a:p>
        </p:txBody>
      </p:sp>
      <p:pic>
        <p:nvPicPr>
          <p:cNvPr id="149" name="Picture 148"/>
          <p:cNvPicPr>
            <a:picLocks noChangeAspect="1"/>
          </p:cNvPicPr>
          <p:nvPr/>
        </p:nvPicPr>
        <p:blipFill>
          <a:blip r:embed="rId3"/>
          <a:stretch>
            <a:fillRect/>
          </a:stretch>
        </p:blipFill>
        <p:spPr>
          <a:xfrm>
            <a:off x="2072827" y="3565824"/>
            <a:ext cx="341346" cy="355583"/>
          </a:xfrm>
          <a:prstGeom prst="rect">
            <a:avLst/>
          </a:prstGeom>
        </p:spPr>
      </p:pic>
      <p:pic>
        <p:nvPicPr>
          <p:cNvPr id="150" name="Picture 149"/>
          <p:cNvPicPr>
            <a:picLocks noChangeAspect="1"/>
          </p:cNvPicPr>
          <p:nvPr/>
        </p:nvPicPr>
        <p:blipFill>
          <a:blip r:embed="rId3"/>
          <a:stretch>
            <a:fillRect/>
          </a:stretch>
        </p:blipFill>
        <p:spPr>
          <a:xfrm>
            <a:off x="2537145" y="3565824"/>
            <a:ext cx="341346" cy="355583"/>
          </a:xfrm>
          <a:prstGeom prst="rect">
            <a:avLst/>
          </a:prstGeom>
        </p:spPr>
      </p:pic>
      <p:pic>
        <p:nvPicPr>
          <p:cNvPr id="151" name="Picture 150"/>
          <p:cNvPicPr>
            <a:picLocks noChangeAspect="1"/>
          </p:cNvPicPr>
          <p:nvPr/>
        </p:nvPicPr>
        <p:blipFill>
          <a:blip r:embed="rId3"/>
          <a:stretch>
            <a:fillRect/>
          </a:stretch>
        </p:blipFill>
        <p:spPr>
          <a:xfrm>
            <a:off x="1158072" y="3565824"/>
            <a:ext cx="341346" cy="355583"/>
          </a:xfrm>
          <a:prstGeom prst="rect">
            <a:avLst/>
          </a:prstGeom>
        </p:spPr>
      </p:pic>
      <p:pic>
        <p:nvPicPr>
          <p:cNvPr id="152" name="Picture 151"/>
          <p:cNvPicPr>
            <a:picLocks noChangeAspect="1"/>
          </p:cNvPicPr>
          <p:nvPr/>
        </p:nvPicPr>
        <p:blipFill>
          <a:blip r:embed="rId3"/>
          <a:stretch>
            <a:fillRect/>
          </a:stretch>
        </p:blipFill>
        <p:spPr>
          <a:xfrm>
            <a:off x="1622391" y="3565824"/>
            <a:ext cx="341346" cy="355583"/>
          </a:xfrm>
          <a:prstGeom prst="rect">
            <a:avLst/>
          </a:prstGeom>
        </p:spPr>
      </p:pic>
      <p:sp>
        <p:nvSpPr>
          <p:cNvPr id="2" name="Text Placeholder 1">
            <a:extLst>
              <a:ext uri="{FF2B5EF4-FFF2-40B4-BE49-F238E27FC236}">
                <a16:creationId xmlns:a16="http://schemas.microsoft.com/office/drawing/2014/main" id="{C5F01DF6-E283-4418-AC2C-5883F7B4EA56}"/>
              </a:ext>
            </a:extLst>
          </p:cNvPr>
          <p:cNvSpPr>
            <a:spLocks noGrp="1"/>
          </p:cNvSpPr>
          <p:nvPr>
            <p:ph type="body" sz="quarter" idx="10"/>
          </p:nvPr>
        </p:nvSpPr>
        <p:spPr>
          <a:xfrm>
            <a:off x="5333287" y="1189495"/>
            <a:ext cx="5998465" cy="1194836"/>
          </a:xfrm>
        </p:spPr>
        <p:txBody>
          <a:bodyPr/>
          <a:lstStyle/>
          <a:p>
            <a:pPr marL="0" indent="0">
              <a:buNone/>
            </a:pPr>
            <a:r>
              <a:rPr lang="en-US" sz="1568" dirty="0">
                <a:latin typeface="+mn-lt"/>
              </a:rPr>
              <a:t>Assign an IP SSL address to a single app</a:t>
            </a:r>
          </a:p>
          <a:p>
            <a:pPr marL="0" indent="0">
              <a:buNone/>
            </a:pPr>
            <a:r>
              <a:rPr lang="en-US" sz="1568" dirty="0">
                <a:latin typeface="+mn-lt"/>
              </a:rPr>
              <a:t>Use ILB ASE to enhance network access security </a:t>
            </a:r>
          </a:p>
          <a:p>
            <a:pPr marL="0" indent="0">
              <a:buNone/>
            </a:pPr>
            <a:r>
              <a:rPr lang="en-US" sz="1568" dirty="0">
                <a:latin typeface="+mn-lt"/>
              </a:rPr>
              <a:t>Use NSGs to lock down access to that app </a:t>
            </a:r>
          </a:p>
          <a:p>
            <a:pPr marL="0" indent="0">
              <a:buNone/>
            </a:pPr>
            <a:r>
              <a:rPr lang="en-US" sz="1568" dirty="0">
                <a:latin typeface="+mn-lt"/>
              </a:rPr>
              <a:t>Access on-</a:t>
            </a:r>
            <a:r>
              <a:rPr lang="en-US" sz="1568" dirty="0" err="1">
                <a:latin typeface="+mn-lt"/>
              </a:rPr>
              <a:t>prem</a:t>
            </a:r>
            <a:r>
              <a:rPr lang="en-US" sz="1568" dirty="0">
                <a:latin typeface="+mn-lt"/>
              </a:rPr>
              <a:t> resource via Express Route VPN</a:t>
            </a:r>
          </a:p>
        </p:txBody>
      </p:sp>
      <p:sp>
        <p:nvSpPr>
          <p:cNvPr id="3" name="Title 2"/>
          <p:cNvSpPr>
            <a:spLocks noGrp="1"/>
          </p:cNvSpPr>
          <p:nvPr>
            <p:ph type="title"/>
          </p:nvPr>
        </p:nvSpPr>
        <p:spPr/>
        <p:txBody>
          <a:bodyPr/>
          <a:lstStyle/>
          <a:p>
            <a:r>
              <a:rPr lang="en-US" sz="4313" dirty="0"/>
              <a:t>ILB ASE + VNET integration 2 tier application</a:t>
            </a:r>
          </a:p>
        </p:txBody>
      </p:sp>
      <p:sp>
        <p:nvSpPr>
          <p:cNvPr id="27" name="Left-Right Arrow 26"/>
          <p:cNvSpPr/>
          <p:nvPr/>
        </p:nvSpPr>
        <p:spPr>
          <a:xfrm>
            <a:off x="3050119" y="3029115"/>
            <a:ext cx="2269632" cy="439630"/>
          </a:xfrm>
          <a:prstGeom prst="leftRightArrow">
            <a:avLst/>
          </a:prstGeom>
          <a:ln w="28575">
            <a:solidFill>
              <a:schemeClr val="accent5"/>
            </a:solidFill>
            <a:headEnd type="arrow"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78502"/>
            <a:endParaRPr lang="en-US" sz="1568"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29" name="TextBox 28"/>
          <p:cNvSpPr txBox="1"/>
          <p:nvPr/>
        </p:nvSpPr>
        <p:spPr>
          <a:xfrm>
            <a:off x="3384121" y="2781514"/>
            <a:ext cx="1710097" cy="331899"/>
          </a:xfrm>
          <a:prstGeom prst="rect">
            <a:avLst/>
          </a:prstGeom>
          <a:noFill/>
        </p:spPr>
        <p:txBody>
          <a:bodyPr wrap="none" rtlCol="0">
            <a:spAutoFit/>
          </a:bodyPr>
          <a:lstStyle/>
          <a:p>
            <a:pPr defTabSz="878670">
              <a:defRPr/>
            </a:pPr>
            <a:r>
              <a:rPr lang="en-US" sz="1568"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Point to Site VPN</a:t>
            </a:r>
          </a:p>
        </p:txBody>
      </p:sp>
      <p:cxnSp>
        <p:nvCxnSpPr>
          <p:cNvPr id="58" name="Elbow Connector 57"/>
          <p:cNvCxnSpPr/>
          <p:nvPr/>
        </p:nvCxnSpPr>
        <p:spPr>
          <a:xfrm rot="5400000" flipH="1" flipV="1">
            <a:off x="2612314" y="3366755"/>
            <a:ext cx="203348" cy="5795"/>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2255664" y="3259610"/>
            <a:ext cx="2248" cy="216946"/>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612117" y="3464010"/>
            <a:ext cx="363535" cy="1525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6036" fontAlgn="base">
              <a:spcBef>
                <a:spcPct val="0"/>
              </a:spcBef>
              <a:spcAft>
                <a:spcPct val="0"/>
              </a:spcAft>
              <a:defRPr/>
            </a:pPr>
            <a:endParaRPr lang="en-US" sz="1922"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77" name="Rectangle 176"/>
          <p:cNvSpPr/>
          <p:nvPr/>
        </p:nvSpPr>
        <p:spPr bwMode="auto">
          <a:xfrm>
            <a:off x="6465570" y="3869945"/>
            <a:ext cx="321584" cy="1574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6036" fontAlgn="base">
              <a:spcBef>
                <a:spcPct val="0"/>
              </a:spcBef>
              <a:spcAft>
                <a:spcPct val="0"/>
              </a:spcAft>
              <a:defRPr/>
            </a:pPr>
            <a:endParaRPr lang="en-US" sz="1922"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cxnSp>
        <p:nvCxnSpPr>
          <p:cNvPr id="31" name="Elbow Connector 30"/>
          <p:cNvCxnSpPr>
            <a:stCxn id="15" idx="0"/>
            <a:endCxn id="64" idx="1"/>
          </p:cNvCxnSpPr>
          <p:nvPr/>
        </p:nvCxnSpPr>
        <p:spPr>
          <a:xfrm rot="16200000" flipH="1">
            <a:off x="3556976" y="1700915"/>
            <a:ext cx="604229" cy="4130413"/>
          </a:xfrm>
          <a:prstGeom prst="bentConnector4">
            <a:avLst>
              <a:gd name="adj1" fmla="val -36355"/>
              <a:gd name="adj2" fmla="val 91587"/>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61" name="Rounded Rectangle 75"/>
          <p:cNvSpPr/>
          <p:nvPr/>
        </p:nvSpPr>
        <p:spPr>
          <a:xfrm>
            <a:off x="6257500" y="3357414"/>
            <a:ext cx="2271380" cy="1241714"/>
          </a:xfrm>
          <a:prstGeom prst="roundRect">
            <a:avLst>
              <a:gd name="adj" fmla="val 0"/>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729871" lvl="2" defTabSz="896386">
              <a:defRPr/>
            </a:pPr>
            <a:r>
              <a:rPr lang="en-US" sz="1372"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App Service Environment</a:t>
            </a:r>
          </a:p>
          <a:p>
            <a:pPr marL="448193" lvl="1" defTabSz="896386">
              <a:defRPr/>
            </a:pPr>
            <a:endParaRPr lang="en-US" sz="1372"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386">
              <a:defRPr/>
            </a:pPr>
            <a:endParaRPr lang="en-US" sz="1372"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386">
              <a:defRPr/>
            </a:pPr>
            <a:endParaRPr lang="en-US" sz="1372"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a:p>
            <a:pPr defTabSz="896386">
              <a:defRPr/>
            </a:pPr>
            <a:endParaRPr lang="en-US" sz="1372"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383" y="3441485"/>
            <a:ext cx="340084" cy="340084"/>
          </a:xfrm>
          <a:prstGeom prst="rect">
            <a:avLst/>
          </a:prstGeom>
        </p:spPr>
      </p:pic>
      <p:sp>
        <p:nvSpPr>
          <p:cNvPr id="63" name="TextBox 62"/>
          <p:cNvSpPr txBox="1"/>
          <p:nvPr/>
        </p:nvSpPr>
        <p:spPr>
          <a:xfrm>
            <a:off x="7007615" y="4324524"/>
            <a:ext cx="1422221" cy="258212"/>
          </a:xfrm>
          <a:prstGeom prst="rect">
            <a:avLst/>
          </a:prstGeom>
          <a:noFill/>
        </p:spPr>
        <p:txBody>
          <a:bodyPr wrap="square" rtlCol="0">
            <a:spAutoFit/>
          </a:bodyPr>
          <a:lstStyle/>
          <a:p>
            <a:pPr defTabSz="896386">
              <a:defRPr/>
            </a:pPr>
            <a:r>
              <a:rPr lang="en-US" sz="107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API app </a:t>
            </a:r>
          </a:p>
        </p:txBody>
      </p:sp>
      <p:sp>
        <p:nvSpPr>
          <p:cNvPr id="64" name="Rounded Rectangle 119"/>
          <p:cNvSpPr/>
          <p:nvPr/>
        </p:nvSpPr>
        <p:spPr>
          <a:xfrm>
            <a:off x="5924298" y="3832809"/>
            <a:ext cx="516818" cy="470855"/>
          </a:xfrm>
          <a:prstGeom prst="roundRect">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defRPr/>
            </a:pPr>
            <a:r>
              <a:rPr lang="en-US" sz="1372"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 ILB</a:t>
            </a:r>
          </a:p>
        </p:txBody>
      </p:sp>
      <p:sp>
        <p:nvSpPr>
          <p:cNvPr id="10" name="TextBox 9"/>
          <p:cNvSpPr txBox="1"/>
          <p:nvPr/>
        </p:nvSpPr>
        <p:spPr>
          <a:xfrm>
            <a:off x="6303600" y="2769540"/>
            <a:ext cx="2089829" cy="523668"/>
          </a:xfrm>
          <a:prstGeom prst="rect">
            <a:avLst/>
          </a:prstGeom>
          <a:noFill/>
        </p:spPr>
        <p:txBody>
          <a:bodyPr wrap="none" lIns="175735" tIns="140588" rIns="175735" bIns="140588" rtlCol="0">
            <a:spAutoFit/>
          </a:bodyPr>
          <a:lstStyle/>
          <a:p>
            <a:pPr defTabSz="896386">
              <a:lnSpc>
                <a:spcPct val="90000"/>
              </a:lnSpc>
              <a:spcAft>
                <a:spcPts val="576"/>
              </a:spcAft>
              <a:defRPr/>
            </a:pPr>
            <a:r>
              <a:rPr lang="en-US" sz="1731"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a:t>
            </a:r>
            <a:r>
              <a:rPr lang="en-US" sz="1344"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Azure Virtual Network</a:t>
            </a:r>
            <a:endParaRPr lang="en-US" sz="1344"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cxnSp>
        <p:nvCxnSpPr>
          <p:cNvPr id="45" name="Elbow Connector 118">
            <a:extLst>
              <a:ext uri="{FF2B5EF4-FFF2-40B4-BE49-F238E27FC236}">
                <a16:creationId xmlns:a16="http://schemas.microsoft.com/office/drawing/2014/main" id="{9273C3E9-CA9E-4FBB-8AA9-2413E0290A78}"/>
              </a:ext>
            </a:extLst>
          </p:cNvPr>
          <p:cNvCxnSpPr>
            <a:cxnSpLocks/>
          </p:cNvCxnSpPr>
          <p:nvPr/>
        </p:nvCxnSpPr>
        <p:spPr>
          <a:xfrm rot="10800000" flipV="1">
            <a:off x="1981406" y="1490058"/>
            <a:ext cx="1019922" cy="671328"/>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9CD7D3DB-173F-4ED2-99F0-C504F33A76FA}"/>
              </a:ext>
            </a:extLst>
          </p:cNvPr>
          <p:cNvPicPr>
            <a:picLocks noChangeAspect="1"/>
          </p:cNvPicPr>
          <p:nvPr/>
        </p:nvPicPr>
        <p:blipFill>
          <a:blip r:embed="rId5"/>
          <a:stretch>
            <a:fillRect/>
          </a:stretch>
        </p:blipFill>
        <p:spPr>
          <a:xfrm>
            <a:off x="1681174" y="2122934"/>
            <a:ext cx="585766" cy="558730"/>
          </a:xfrm>
          <a:prstGeom prst="rect">
            <a:avLst/>
          </a:prstGeom>
        </p:spPr>
      </p:pic>
      <p:pic>
        <p:nvPicPr>
          <p:cNvPr id="48" name="Picture 47">
            <a:extLst>
              <a:ext uri="{FF2B5EF4-FFF2-40B4-BE49-F238E27FC236}">
                <a16:creationId xmlns:a16="http://schemas.microsoft.com/office/drawing/2014/main" id="{97FD0595-6B92-4F53-8649-649B0A3BEDA5}"/>
              </a:ext>
            </a:extLst>
          </p:cNvPr>
          <p:cNvPicPr>
            <a:picLocks noChangeAspect="1"/>
          </p:cNvPicPr>
          <p:nvPr/>
        </p:nvPicPr>
        <p:blipFill>
          <a:blip r:embed="rId6"/>
          <a:stretch>
            <a:fillRect/>
          </a:stretch>
        </p:blipFill>
        <p:spPr>
          <a:xfrm>
            <a:off x="1853752" y="2238455"/>
            <a:ext cx="240612" cy="240612"/>
          </a:xfrm>
          <a:prstGeom prst="rect">
            <a:avLst/>
          </a:prstGeom>
        </p:spPr>
      </p:pic>
      <p:sp>
        <p:nvSpPr>
          <p:cNvPr id="49" name="TextBox 48">
            <a:extLst>
              <a:ext uri="{FF2B5EF4-FFF2-40B4-BE49-F238E27FC236}">
                <a16:creationId xmlns:a16="http://schemas.microsoft.com/office/drawing/2014/main" id="{EF5DFBDB-38D3-4987-87FC-C0E937C9F6A8}"/>
              </a:ext>
            </a:extLst>
          </p:cNvPr>
          <p:cNvSpPr txBox="1"/>
          <p:nvPr/>
        </p:nvSpPr>
        <p:spPr>
          <a:xfrm>
            <a:off x="1664020" y="2619775"/>
            <a:ext cx="620074" cy="259799"/>
          </a:xfrm>
          <a:prstGeom prst="rect">
            <a:avLst/>
          </a:prstGeom>
          <a:solidFill>
            <a:schemeClr val="bg2"/>
          </a:solidFill>
        </p:spPr>
        <p:txBody>
          <a:bodyPr wrap="square" rtlCol="0">
            <a:spAutoFit/>
          </a:bodyPr>
          <a:lstStyle/>
          <a:p>
            <a:pPr defTabSz="896155">
              <a:defRPr/>
            </a:pPr>
            <a:r>
              <a:rPr lang="en-US" sz="1100"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IP SSL</a:t>
            </a:r>
          </a:p>
        </p:txBody>
      </p:sp>
      <p:pic>
        <p:nvPicPr>
          <p:cNvPr id="4" name="Picture 3">
            <a:extLst>
              <a:ext uri="{FF2B5EF4-FFF2-40B4-BE49-F238E27FC236}">
                <a16:creationId xmlns:a16="http://schemas.microsoft.com/office/drawing/2014/main" id="{3DCAC771-A0D0-40A1-B604-67ECD0845C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1633" y="5420855"/>
            <a:ext cx="1073687" cy="607304"/>
          </a:xfrm>
          <a:prstGeom prst="rect">
            <a:avLst/>
          </a:prstGeom>
        </p:spPr>
      </p:pic>
      <p:cxnSp>
        <p:nvCxnSpPr>
          <p:cNvPr id="16" name="Connector: Elbow 15">
            <a:extLst>
              <a:ext uri="{FF2B5EF4-FFF2-40B4-BE49-F238E27FC236}">
                <a16:creationId xmlns:a16="http://schemas.microsoft.com/office/drawing/2014/main" id="{D487D42E-BF51-41AC-A861-E243F75FBBB6}"/>
              </a:ext>
            </a:extLst>
          </p:cNvPr>
          <p:cNvCxnSpPr>
            <a:cxnSpLocks/>
          </p:cNvCxnSpPr>
          <p:nvPr/>
        </p:nvCxnSpPr>
        <p:spPr>
          <a:xfrm rot="16200000" flipH="1">
            <a:off x="7285016" y="4687393"/>
            <a:ext cx="841638" cy="625284"/>
          </a:xfrm>
          <a:prstGeom prst="bentConnector3">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19D04AA-1BCC-47E6-BEDC-281C721DD75A}"/>
              </a:ext>
            </a:extLst>
          </p:cNvPr>
          <p:cNvSpPr/>
          <p:nvPr/>
        </p:nvSpPr>
        <p:spPr bwMode="auto">
          <a:xfrm>
            <a:off x="7934724" y="5160822"/>
            <a:ext cx="164230" cy="157388"/>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F04F2845-C6CA-407C-823E-AF8D5E88CA74}"/>
              </a:ext>
            </a:extLst>
          </p:cNvPr>
          <p:cNvSpPr txBox="1"/>
          <p:nvPr/>
        </p:nvSpPr>
        <p:spPr>
          <a:xfrm>
            <a:off x="8016837" y="5000037"/>
            <a:ext cx="978540" cy="466167"/>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274"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NSG</a:t>
            </a:r>
          </a:p>
        </p:txBody>
      </p:sp>
      <p:sp>
        <p:nvSpPr>
          <p:cNvPr id="69" name="Oval 68">
            <a:extLst>
              <a:ext uri="{FF2B5EF4-FFF2-40B4-BE49-F238E27FC236}">
                <a16:creationId xmlns:a16="http://schemas.microsoft.com/office/drawing/2014/main" id="{EC877076-A4CD-40BB-8646-482D6390AB69}"/>
              </a:ext>
            </a:extLst>
          </p:cNvPr>
          <p:cNvSpPr/>
          <p:nvPr/>
        </p:nvSpPr>
        <p:spPr bwMode="auto">
          <a:xfrm>
            <a:off x="5661723" y="3975848"/>
            <a:ext cx="164230" cy="157388"/>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70" name="TextBox 69">
            <a:extLst>
              <a:ext uri="{FF2B5EF4-FFF2-40B4-BE49-F238E27FC236}">
                <a16:creationId xmlns:a16="http://schemas.microsoft.com/office/drawing/2014/main" id="{BCDECD3A-D15F-40F7-B657-F654F1B6E66A}"/>
              </a:ext>
            </a:extLst>
          </p:cNvPr>
          <p:cNvSpPr txBox="1"/>
          <p:nvPr/>
        </p:nvSpPr>
        <p:spPr>
          <a:xfrm>
            <a:off x="7034986" y="5897722"/>
            <a:ext cx="2330982" cy="466167"/>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274"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SQL-on-IaaS in subnet</a:t>
            </a:r>
          </a:p>
        </p:txBody>
      </p:sp>
      <p:pic>
        <p:nvPicPr>
          <p:cNvPr id="71" name="Picture 70">
            <a:extLst>
              <a:ext uri="{FF2B5EF4-FFF2-40B4-BE49-F238E27FC236}">
                <a16:creationId xmlns:a16="http://schemas.microsoft.com/office/drawing/2014/main" id="{47810156-0523-4994-837A-9F1592C14464}"/>
              </a:ext>
            </a:extLst>
          </p:cNvPr>
          <p:cNvPicPr>
            <a:picLocks noChangeAspect="1"/>
          </p:cNvPicPr>
          <p:nvPr/>
        </p:nvPicPr>
        <p:blipFill rotWithShape="1">
          <a:blip r:embed="rId7">
            <a:extLst>
              <a:ext uri="{28A0092B-C50C-407E-A947-70E740481C1C}">
                <a14:useLocalDpi xmlns:a14="http://schemas.microsoft.com/office/drawing/2010/main" val="0"/>
              </a:ext>
            </a:extLst>
          </a:blip>
          <a:srcRect l="31909" r="27105"/>
          <a:stretch/>
        </p:blipFill>
        <p:spPr>
          <a:xfrm>
            <a:off x="3494825" y="5356620"/>
            <a:ext cx="440059" cy="607304"/>
          </a:xfrm>
          <a:prstGeom prst="rect">
            <a:avLst/>
          </a:prstGeom>
        </p:spPr>
      </p:pic>
      <p:sp>
        <p:nvSpPr>
          <p:cNvPr id="72" name="TextBox 71">
            <a:extLst>
              <a:ext uri="{FF2B5EF4-FFF2-40B4-BE49-F238E27FC236}">
                <a16:creationId xmlns:a16="http://schemas.microsoft.com/office/drawing/2014/main" id="{C4AAA039-B63B-4695-B770-BED6B37F8CC3}"/>
              </a:ext>
            </a:extLst>
          </p:cNvPr>
          <p:cNvSpPr txBox="1"/>
          <p:nvPr/>
        </p:nvSpPr>
        <p:spPr>
          <a:xfrm>
            <a:off x="2524054" y="6022610"/>
            <a:ext cx="2330982" cy="466167"/>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274"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SQL database on-</a:t>
            </a:r>
            <a:r>
              <a:rPr lang="en-US" sz="1274" b="1" dirty="0" err="1">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prem</a:t>
            </a:r>
            <a:r>
              <a:rPr lang="en-US" sz="1274"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a:t>
            </a:r>
          </a:p>
        </p:txBody>
      </p:sp>
      <p:cxnSp>
        <p:nvCxnSpPr>
          <p:cNvPr id="73" name="Connector: Elbow 72">
            <a:extLst>
              <a:ext uri="{FF2B5EF4-FFF2-40B4-BE49-F238E27FC236}">
                <a16:creationId xmlns:a16="http://schemas.microsoft.com/office/drawing/2014/main" id="{3694CED2-6DFD-40CD-88D1-04FC0E5A135A}"/>
              </a:ext>
            </a:extLst>
          </p:cNvPr>
          <p:cNvCxnSpPr>
            <a:cxnSpLocks/>
            <a:stCxn id="61" idx="2"/>
            <a:endCxn id="71" idx="3"/>
          </p:cNvCxnSpPr>
          <p:nvPr/>
        </p:nvCxnSpPr>
        <p:spPr>
          <a:xfrm rot="5400000">
            <a:off x="5133465" y="3400546"/>
            <a:ext cx="1061145" cy="345830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0FA572-0536-42DE-8DB2-CB917C24502F}"/>
              </a:ext>
            </a:extLst>
          </p:cNvPr>
          <p:cNvSpPr txBox="1"/>
          <p:nvPr/>
        </p:nvSpPr>
        <p:spPr>
          <a:xfrm>
            <a:off x="3593316" y="4566142"/>
            <a:ext cx="2330982" cy="466167"/>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274"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Express Routes VPN</a:t>
            </a:r>
          </a:p>
        </p:txBody>
      </p:sp>
      <p:sp>
        <p:nvSpPr>
          <p:cNvPr id="75" name="TextBox 74">
            <a:extLst>
              <a:ext uri="{FF2B5EF4-FFF2-40B4-BE49-F238E27FC236}">
                <a16:creationId xmlns:a16="http://schemas.microsoft.com/office/drawing/2014/main" id="{C0210783-0192-4CE8-BE4C-857FC14B198A}"/>
              </a:ext>
            </a:extLst>
          </p:cNvPr>
          <p:cNvSpPr txBox="1"/>
          <p:nvPr/>
        </p:nvSpPr>
        <p:spPr>
          <a:xfrm>
            <a:off x="6137724" y="4762264"/>
            <a:ext cx="1349169" cy="642677"/>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274"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VNET Integration</a:t>
            </a:r>
          </a:p>
        </p:txBody>
      </p:sp>
      <p:cxnSp>
        <p:nvCxnSpPr>
          <p:cNvPr id="5" name="Straight Arrow Connector 4">
            <a:extLst>
              <a:ext uri="{FF2B5EF4-FFF2-40B4-BE49-F238E27FC236}">
                <a16:creationId xmlns:a16="http://schemas.microsoft.com/office/drawing/2014/main" id="{4CE2A5E9-733E-4DD1-A618-013E1073F66F}"/>
              </a:ext>
            </a:extLst>
          </p:cNvPr>
          <p:cNvCxnSpPr>
            <a:cxnSpLocks/>
          </p:cNvCxnSpPr>
          <p:nvPr/>
        </p:nvCxnSpPr>
        <p:spPr>
          <a:xfrm flipV="1">
            <a:off x="7161189" y="4992214"/>
            <a:ext cx="555967" cy="16861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815C38D0-A25F-46BD-BCAD-675F38D9A6C9}"/>
              </a:ext>
            </a:extLst>
          </p:cNvPr>
          <p:cNvGrpSpPr/>
          <p:nvPr/>
        </p:nvGrpSpPr>
        <p:grpSpPr>
          <a:xfrm>
            <a:off x="6800689" y="3986302"/>
            <a:ext cx="280923" cy="280544"/>
            <a:chOff x="497252" y="2269518"/>
            <a:chExt cx="3759508" cy="3754415"/>
          </a:xfrm>
        </p:grpSpPr>
        <p:sp>
          <p:nvSpPr>
            <p:cNvPr id="77" name="Rectangle: Rounded Corners 76">
              <a:extLst>
                <a:ext uri="{FF2B5EF4-FFF2-40B4-BE49-F238E27FC236}">
                  <a16:creationId xmlns:a16="http://schemas.microsoft.com/office/drawing/2014/main" id="{F514B6B8-3E02-4371-8FA9-5DE9D9462C4A}"/>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E787AF0-E074-4636-B75A-AB72FBF077DE}"/>
                </a:ext>
              </a:extLst>
            </p:cNvPr>
            <p:cNvGrpSpPr/>
            <p:nvPr/>
          </p:nvGrpSpPr>
          <p:grpSpPr>
            <a:xfrm>
              <a:off x="706190" y="2487916"/>
              <a:ext cx="3341632" cy="3326411"/>
              <a:chOff x="827088" y="-3463925"/>
              <a:chExt cx="3833812" cy="3816350"/>
            </a:xfrm>
          </p:grpSpPr>
          <p:sp>
            <p:nvSpPr>
              <p:cNvPr id="79" name="Freeform 5">
                <a:extLst>
                  <a:ext uri="{FF2B5EF4-FFF2-40B4-BE49-F238E27FC236}">
                    <a16:creationId xmlns:a16="http://schemas.microsoft.com/office/drawing/2014/main" id="{81ACB1FE-C59C-44B6-B013-6ACB5C70C4E0}"/>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80" name="Freeform 6">
                <a:extLst>
                  <a:ext uri="{FF2B5EF4-FFF2-40B4-BE49-F238E27FC236}">
                    <a16:creationId xmlns:a16="http://schemas.microsoft.com/office/drawing/2014/main" id="{92E6937D-6F65-4B5D-8E4E-63349C3891EF}"/>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81" name="Freeform 7">
                <a:extLst>
                  <a:ext uri="{FF2B5EF4-FFF2-40B4-BE49-F238E27FC236}">
                    <a16:creationId xmlns:a16="http://schemas.microsoft.com/office/drawing/2014/main" id="{56776519-1220-4A5A-80FE-24065A984CF9}"/>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82" name="Freeform 8">
                <a:extLst>
                  <a:ext uri="{FF2B5EF4-FFF2-40B4-BE49-F238E27FC236}">
                    <a16:creationId xmlns:a16="http://schemas.microsoft.com/office/drawing/2014/main" id="{2D5EF62A-EF29-4D25-8098-405E8E5486DF}"/>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83" name="Freeform 9">
                <a:extLst>
                  <a:ext uri="{FF2B5EF4-FFF2-40B4-BE49-F238E27FC236}">
                    <a16:creationId xmlns:a16="http://schemas.microsoft.com/office/drawing/2014/main" id="{53E0D1C8-55A7-4345-9BE6-844B35B057DA}"/>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84" name="Freeform 10">
                <a:extLst>
                  <a:ext uri="{FF2B5EF4-FFF2-40B4-BE49-F238E27FC236}">
                    <a16:creationId xmlns:a16="http://schemas.microsoft.com/office/drawing/2014/main" id="{5EA9EDD0-787A-495B-AC37-07C7FFAEA84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85" name="Freeform 11">
                <a:extLst>
                  <a:ext uri="{FF2B5EF4-FFF2-40B4-BE49-F238E27FC236}">
                    <a16:creationId xmlns:a16="http://schemas.microsoft.com/office/drawing/2014/main" id="{7F54151D-583A-4400-BAF8-C47107F25428}"/>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86" name="Freeform 12">
                <a:extLst>
                  <a:ext uri="{FF2B5EF4-FFF2-40B4-BE49-F238E27FC236}">
                    <a16:creationId xmlns:a16="http://schemas.microsoft.com/office/drawing/2014/main" id="{E0B62C31-D8B8-4D4F-8C2E-5082EE4F5A3B}"/>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nvGrpSpPr>
          <p:cNvPr id="87" name="Group 86">
            <a:extLst>
              <a:ext uri="{FF2B5EF4-FFF2-40B4-BE49-F238E27FC236}">
                <a16:creationId xmlns:a16="http://schemas.microsoft.com/office/drawing/2014/main" id="{6B499A6B-EC90-4420-91BB-86BCC19D1DC6}"/>
              </a:ext>
            </a:extLst>
          </p:cNvPr>
          <p:cNvGrpSpPr/>
          <p:nvPr/>
        </p:nvGrpSpPr>
        <p:grpSpPr>
          <a:xfrm>
            <a:off x="7187148" y="3987535"/>
            <a:ext cx="280923" cy="280544"/>
            <a:chOff x="497252" y="2269518"/>
            <a:chExt cx="3759508" cy="3754415"/>
          </a:xfrm>
        </p:grpSpPr>
        <p:sp>
          <p:nvSpPr>
            <p:cNvPr id="88" name="Rectangle: Rounded Corners 87">
              <a:extLst>
                <a:ext uri="{FF2B5EF4-FFF2-40B4-BE49-F238E27FC236}">
                  <a16:creationId xmlns:a16="http://schemas.microsoft.com/office/drawing/2014/main" id="{D9720A20-F033-4F99-AF2D-16F11828FC79}"/>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89" name="Group 88">
              <a:extLst>
                <a:ext uri="{FF2B5EF4-FFF2-40B4-BE49-F238E27FC236}">
                  <a16:creationId xmlns:a16="http://schemas.microsoft.com/office/drawing/2014/main" id="{76621265-9D6B-4C5D-9697-51E8A026EC2A}"/>
                </a:ext>
              </a:extLst>
            </p:cNvPr>
            <p:cNvGrpSpPr/>
            <p:nvPr/>
          </p:nvGrpSpPr>
          <p:grpSpPr>
            <a:xfrm>
              <a:off x="706190" y="2487916"/>
              <a:ext cx="3341632" cy="3326411"/>
              <a:chOff x="827088" y="-3463925"/>
              <a:chExt cx="3833812" cy="3816350"/>
            </a:xfrm>
          </p:grpSpPr>
          <p:sp>
            <p:nvSpPr>
              <p:cNvPr id="90" name="Freeform 5">
                <a:extLst>
                  <a:ext uri="{FF2B5EF4-FFF2-40B4-BE49-F238E27FC236}">
                    <a16:creationId xmlns:a16="http://schemas.microsoft.com/office/drawing/2014/main" id="{CFAFCF45-EB42-4A69-A86B-7AF2E52BC4F7}"/>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1" name="Freeform 6">
                <a:extLst>
                  <a:ext uri="{FF2B5EF4-FFF2-40B4-BE49-F238E27FC236}">
                    <a16:creationId xmlns:a16="http://schemas.microsoft.com/office/drawing/2014/main" id="{6A984A5E-147C-47BB-9B62-9F0B2A101987}"/>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2" name="Freeform 7">
                <a:extLst>
                  <a:ext uri="{FF2B5EF4-FFF2-40B4-BE49-F238E27FC236}">
                    <a16:creationId xmlns:a16="http://schemas.microsoft.com/office/drawing/2014/main" id="{4943730E-67F6-40FB-8D4A-3B21821DDBFA}"/>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3" name="Freeform 8">
                <a:extLst>
                  <a:ext uri="{FF2B5EF4-FFF2-40B4-BE49-F238E27FC236}">
                    <a16:creationId xmlns:a16="http://schemas.microsoft.com/office/drawing/2014/main" id="{6DA42382-1258-4644-BB75-5CC4AE35B131}"/>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4" name="Freeform 9">
                <a:extLst>
                  <a:ext uri="{FF2B5EF4-FFF2-40B4-BE49-F238E27FC236}">
                    <a16:creationId xmlns:a16="http://schemas.microsoft.com/office/drawing/2014/main" id="{B9764513-070C-4C11-AEC6-5AB3018D4DC8}"/>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5" name="Freeform 10">
                <a:extLst>
                  <a:ext uri="{FF2B5EF4-FFF2-40B4-BE49-F238E27FC236}">
                    <a16:creationId xmlns:a16="http://schemas.microsoft.com/office/drawing/2014/main" id="{1C78ABEF-EFE8-4A98-9E86-07E1CFBAAA07}"/>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6" name="Freeform 11">
                <a:extLst>
                  <a:ext uri="{FF2B5EF4-FFF2-40B4-BE49-F238E27FC236}">
                    <a16:creationId xmlns:a16="http://schemas.microsoft.com/office/drawing/2014/main" id="{030A6C70-C3DD-478C-9349-E94A124D7750}"/>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97" name="Freeform 12">
                <a:extLst>
                  <a:ext uri="{FF2B5EF4-FFF2-40B4-BE49-F238E27FC236}">
                    <a16:creationId xmlns:a16="http://schemas.microsoft.com/office/drawing/2014/main" id="{ADF60F66-504A-4CFA-BEE8-D4C98EC011DF}"/>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grpSp>
        <p:nvGrpSpPr>
          <p:cNvPr id="98" name="Group 97">
            <a:extLst>
              <a:ext uri="{FF2B5EF4-FFF2-40B4-BE49-F238E27FC236}">
                <a16:creationId xmlns:a16="http://schemas.microsoft.com/office/drawing/2014/main" id="{953153DE-B795-4EDE-BA01-F08122F760FA}"/>
              </a:ext>
            </a:extLst>
          </p:cNvPr>
          <p:cNvGrpSpPr/>
          <p:nvPr/>
        </p:nvGrpSpPr>
        <p:grpSpPr>
          <a:xfrm>
            <a:off x="7588377" y="3986302"/>
            <a:ext cx="280923" cy="280544"/>
            <a:chOff x="497252" y="2269518"/>
            <a:chExt cx="3759508" cy="3754415"/>
          </a:xfrm>
        </p:grpSpPr>
        <p:sp>
          <p:nvSpPr>
            <p:cNvPr id="99" name="Rectangle: Rounded Corners 98">
              <a:extLst>
                <a:ext uri="{FF2B5EF4-FFF2-40B4-BE49-F238E27FC236}">
                  <a16:creationId xmlns:a16="http://schemas.microsoft.com/office/drawing/2014/main" id="{ACEDA31E-8926-4E22-8E8C-E7C13F5FC9CF}"/>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100" name="Group 99">
              <a:extLst>
                <a:ext uri="{FF2B5EF4-FFF2-40B4-BE49-F238E27FC236}">
                  <a16:creationId xmlns:a16="http://schemas.microsoft.com/office/drawing/2014/main" id="{2FC78832-A776-40F7-BDE4-D831784C919F}"/>
                </a:ext>
              </a:extLst>
            </p:cNvPr>
            <p:cNvGrpSpPr/>
            <p:nvPr/>
          </p:nvGrpSpPr>
          <p:grpSpPr>
            <a:xfrm>
              <a:off x="706190" y="2487916"/>
              <a:ext cx="3341632" cy="3326411"/>
              <a:chOff x="827088" y="-3463925"/>
              <a:chExt cx="3833812" cy="3816350"/>
            </a:xfrm>
          </p:grpSpPr>
          <p:sp>
            <p:nvSpPr>
              <p:cNvPr id="101" name="Freeform 5">
                <a:extLst>
                  <a:ext uri="{FF2B5EF4-FFF2-40B4-BE49-F238E27FC236}">
                    <a16:creationId xmlns:a16="http://schemas.microsoft.com/office/drawing/2014/main" id="{39E68A1F-6A9C-481E-988C-77F12E71A5D8}"/>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2" name="Freeform 6">
                <a:extLst>
                  <a:ext uri="{FF2B5EF4-FFF2-40B4-BE49-F238E27FC236}">
                    <a16:creationId xmlns:a16="http://schemas.microsoft.com/office/drawing/2014/main" id="{F319A150-0B4E-4975-80BF-3F79EF7A8A9C}"/>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3" name="Freeform 7">
                <a:extLst>
                  <a:ext uri="{FF2B5EF4-FFF2-40B4-BE49-F238E27FC236}">
                    <a16:creationId xmlns:a16="http://schemas.microsoft.com/office/drawing/2014/main" id="{7D8B1145-6B9A-41A7-969E-83A5B6AAAF9A}"/>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4" name="Freeform 8">
                <a:extLst>
                  <a:ext uri="{FF2B5EF4-FFF2-40B4-BE49-F238E27FC236}">
                    <a16:creationId xmlns:a16="http://schemas.microsoft.com/office/drawing/2014/main" id="{748D46DC-CD4A-44A3-9B7B-3C35815E30DB}"/>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5" name="Freeform 9">
                <a:extLst>
                  <a:ext uri="{FF2B5EF4-FFF2-40B4-BE49-F238E27FC236}">
                    <a16:creationId xmlns:a16="http://schemas.microsoft.com/office/drawing/2014/main" id="{1EC8C0C2-C589-4033-BD92-A7EB14E42CA5}"/>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6" name="Freeform 10">
                <a:extLst>
                  <a:ext uri="{FF2B5EF4-FFF2-40B4-BE49-F238E27FC236}">
                    <a16:creationId xmlns:a16="http://schemas.microsoft.com/office/drawing/2014/main" id="{62142240-07E5-4F66-B541-F21381F1F18D}"/>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7" name="Freeform 11">
                <a:extLst>
                  <a:ext uri="{FF2B5EF4-FFF2-40B4-BE49-F238E27FC236}">
                    <a16:creationId xmlns:a16="http://schemas.microsoft.com/office/drawing/2014/main" id="{162F44B0-AE11-4E8A-8F78-4A76E8BD7F5A}"/>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08" name="Freeform 12">
                <a:extLst>
                  <a:ext uri="{FF2B5EF4-FFF2-40B4-BE49-F238E27FC236}">
                    <a16:creationId xmlns:a16="http://schemas.microsoft.com/office/drawing/2014/main" id="{BE76A408-7440-434B-A8D8-FA1EC0E9FF1C}"/>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sp>
        <p:nvSpPr>
          <p:cNvPr id="114" name="Freeform 80">
            <a:extLst>
              <a:ext uri="{FF2B5EF4-FFF2-40B4-BE49-F238E27FC236}">
                <a16:creationId xmlns:a16="http://schemas.microsoft.com/office/drawing/2014/main" id="{B7E2B6F1-ED35-4499-84C9-1E2A91E6791E}"/>
              </a:ext>
            </a:extLst>
          </p:cNvPr>
          <p:cNvSpPr>
            <a:spLocks/>
          </p:cNvSpPr>
          <p:nvPr/>
        </p:nvSpPr>
        <p:spPr bwMode="auto">
          <a:xfrm>
            <a:off x="2751873" y="1294823"/>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algn="ctr" defTabSz="896182">
              <a:defRPr/>
            </a:pPr>
            <a:r>
              <a:rPr lang="en-US" sz="1372" dirty="0">
                <a:gradFill>
                  <a:gsLst>
                    <a:gs pos="0">
                      <a:srgbClr val="FFFFFF"/>
                    </a:gs>
                    <a:gs pos="100000">
                      <a:srgbClr val="FFFFFF"/>
                    </a:gs>
                  </a:gsLst>
                  <a:lin ang="5400000" scaled="0"/>
                </a:gradFill>
                <a:latin typeface="Segoe UI"/>
              </a:rPr>
              <a:t>Internet</a:t>
            </a:r>
          </a:p>
        </p:txBody>
      </p:sp>
      <p:cxnSp>
        <p:nvCxnSpPr>
          <p:cNvPr id="109" name="Straight Connector 108">
            <a:extLst>
              <a:ext uri="{FF2B5EF4-FFF2-40B4-BE49-F238E27FC236}">
                <a16:creationId xmlns:a16="http://schemas.microsoft.com/office/drawing/2014/main" id="{B97B0A0A-C77D-40E5-ABBB-67267CB90BCB}"/>
              </a:ext>
            </a:extLst>
          </p:cNvPr>
          <p:cNvCxnSpPr>
            <a:cxnSpLocks/>
          </p:cNvCxnSpPr>
          <p:nvPr/>
        </p:nvCxnSpPr>
        <p:spPr>
          <a:xfrm>
            <a:off x="5333286" y="1320224"/>
            <a:ext cx="0" cy="9151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6035542" y="2865062"/>
            <a:ext cx="394183" cy="358570"/>
            <a:chOff x="13037520" y="3442458"/>
            <a:chExt cx="402087" cy="365760"/>
          </a:xfrm>
        </p:grpSpPr>
        <p:grpSp>
          <p:nvGrpSpPr>
            <p:cNvPr id="112" name="Group 111"/>
            <p:cNvGrpSpPr/>
            <p:nvPr/>
          </p:nvGrpSpPr>
          <p:grpSpPr>
            <a:xfrm>
              <a:off x="13037520" y="3442458"/>
              <a:ext cx="402087" cy="365760"/>
              <a:chOff x="13037520" y="3442458"/>
              <a:chExt cx="402087" cy="365760"/>
            </a:xfrm>
          </p:grpSpPr>
          <p:sp>
            <p:nvSpPr>
              <p:cNvPr id="115"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116"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sp>
            <p:nvSpPr>
              <p:cNvPr id="117"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86">
                  <a:defRPr/>
                </a:pPr>
                <a:endParaRPr lang="en-US" sz="1730">
                  <a:gradFill>
                    <a:gsLst>
                      <a:gs pos="0">
                        <a:srgbClr val="353535"/>
                      </a:gs>
                      <a:gs pos="100000">
                        <a:srgbClr val="353535"/>
                      </a:gs>
                    </a:gsLst>
                    <a:lin ang="5400000" scaled="0"/>
                  </a:gradFill>
                  <a:latin typeface="Segoe UI"/>
                </a:endParaRPr>
              </a:p>
            </p:txBody>
          </p:sp>
        </p:grpSp>
        <p:pic>
          <p:nvPicPr>
            <p:cNvPr id="113" name="Picture 112">
              <a:extLst/>
            </p:cNvPr>
            <p:cNvPicPr>
              <a:picLocks noChangeAspect="1"/>
            </p:cNvPicPr>
            <p:nvPr/>
          </p:nvPicPr>
          <p:blipFill>
            <a:blip r:embed="rId8"/>
            <a:stretch>
              <a:fillRect/>
            </a:stretch>
          </p:blipFill>
          <p:spPr>
            <a:xfrm>
              <a:off x="13128913" y="3521334"/>
              <a:ext cx="219300" cy="129333"/>
            </a:xfrm>
            <a:prstGeom prst="rect">
              <a:avLst/>
            </a:prstGeom>
          </p:spPr>
        </p:pic>
      </p:grpSp>
    </p:spTree>
    <p:extLst>
      <p:ext uri="{BB962C8B-B14F-4D97-AF65-F5344CB8AC3E}">
        <p14:creationId xmlns:p14="http://schemas.microsoft.com/office/powerpoint/2010/main" val="28217382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Web App for Containers</a:t>
            </a:r>
          </a:p>
        </p:txBody>
      </p:sp>
      <p:sp>
        <p:nvSpPr>
          <p:cNvPr id="70" name="TextBox 69"/>
          <p:cNvSpPr txBox="1"/>
          <p:nvPr/>
        </p:nvSpPr>
        <p:spPr>
          <a:xfrm>
            <a:off x="269241" y="1622814"/>
            <a:ext cx="3854628" cy="4764698"/>
          </a:xfrm>
          <a:prstGeom prst="rect">
            <a:avLst/>
          </a:prstGeom>
          <a:solidFill>
            <a:schemeClr val="accent5">
              <a:lumMod val="75000"/>
            </a:schemeClr>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sp>
        <p:nvSpPr>
          <p:cNvPr id="71" name="TextBox 70"/>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070453" y="1622814"/>
            <a:ext cx="3854628" cy="4764698"/>
          </a:xfrm>
          <a:prstGeom prst="rect">
            <a:avLst/>
          </a:prstGeom>
          <a:solidFill>
            <a:schemeClr val="accent5">
              <a:lumMod val="75000"/>
            </a:schemeClr>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grpSp>
        <p:nvGrpSpPr>
          <p:cNvPr id="5" name="Group 4">
            <a:extLst>
              <a:ext uri="{FF2B5EF4-FFF2-40B4-BE49-F238E27FC236}">
                <a16:creationId xmlns:a16="http://schemas.microsoft.com/office/drawing/2014/main" id="{88834AD3-99AA-4985-8E00-426A7A8B7556}"/>
              </a:ext>
            </a:extLst>
          </p:cNvPr>
          <p:cNvGrpSpPr/>
          <p:nvPr/>
        </p:nvGrpSpPr>
        <p:grpSpPr>
          <a:xfrm>
            <a:off x="6516231" y="4596816"/>
            <a:ext cx="1081083" cy="1237809"/>
            <a:chOff x="6646894" y="4637695"/>
            <a:chExt cx="1102761" cy="1262630"/>
          </a:xfrm>
        </p:grpSpPr>
        <p:sp>
          <p:nvSpPr>
            <p:cNvPr id="77" name="Freeform 149"/>
            <p:cNvSpPr>
              <a:spLocks noChangeAspect="1" noEditPoints="1"/>
            </p:cNvSpPr>
            <p:nvPr/>
          </p:nvSpPr>
          <p:spPr bwMode="auto">
            <a:xfrm>
              <a:off x="6895855" y="4637695"/>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28" name="TextBox 127"/>
            <p:cNvSpPr txBox="1"/>
            <p:nvPr/>
          </p:nvSpPr>
          <p:spPr>
            <a:xfrm>
              <a:off x="6646894" y="5422009"/>
              <a:ext cx="1102761"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45" dirty="0">
                  <a:latin typeface="Segoe UI"/>
                </a:rPr>
                <a:t>Backup and</a:t>
              </a:r>
              <a:br>
                <a:rPr lang="en-US" sz="1345" dirty="0">
                  <a:latin typeface="Segoe UI"/>
                </a:rPr>
              </a:br>
              <a:r>
                <a:rPr lang="en-US" sz="1345" dirty="0">
                  <a:latin typeface="Segoe UI"/>
                </a:rPr>
                <a:t>recovery </a:t>
              </a:r>
            </a:p>
          </p:txBody>
        </p:sp>
      </p:grpSp>
      <p:grpSp>
        <p:nvGrpSpPr>
          <p:cNvPr id="33" name="Group 32"/>
          <p:cNvGrpSpPr/>
          <p:nvPr/>
        </p:nvGrpSpPr>
        <p:grpSpPr>
          <a:xfrm>
            <a:off x="4347117" y="2843831"/>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algn="ctr" defTabSz="878020">
                <a:lnSpc>
                  <a:spcPct val="90000"/>
                </a:lnSpc>
                <a:defRPr/>
              </a:pPr>
              <a:r>
                <a:rPr lang="en-US" sz="1372" kern="0" dirty="0">
                  <a:gradFill>
                    <a:gsLst>
                      <a:gs pos="0">
                        <a:srgbClr val="FFFFFF"/>
                      </a:gs>
                      <a:gs pos="100000">
                        <a:srgbClr val="FFFFFF"/>
                      </a:gs>
                    </a:gsLst>
                    <a:lin ang="5400000" scaled="1"/>
                  </a:gradFill>
                  <a:latin typeface="Segoe UI"/>
                </a:rPr>
                <a:t>Built-in auto scale</a:t>
              </a:r>
              <a:br>
                <a:rPr lang="en-US" sz="1372" kern="0" dirty="0">
                  <a:gradFill>
                    <a:gsLst>
                      <a:gs pos="0">
                        <a:srgbClr val="FFFFFF"/>
                      </a:gs>
                      <a:gs pos="100000">
                        <a:srgbClr val="FFFFFF"/>
                      </a:gs>
                    </a:gsLst>
                    <a:lin ang="5400000" scaled="1"/>
                  </a:gradFill>
                  <a:latin typeface="Segoe UI"/>
                </a:rPr>
              </a:br>
              <a:r>
                <a:rPr lang="en-US" sz="1372" kern="0" dirty="0">
                  <a:gradFill>
                    <a:gsLst>
                      <a:gs pos="0">
                        <a:srgbClr val="FFFFFF"/>
                      </a:gs>
                      <a:gs pos="100000">
                        <a:srgbClr val="FFFFFF"/>
                      </a:gs>
                    </a:gsLst>
                    <a:lin ang="5400000" scaled="1"/>
                  </a:gradFill>
                  <a:latin typeface="Segoe UI"/>
                </a:rPr>
                <a:t>and load balancing </a:t>
              </a:r>
            </a:p>
          </p:txBody>
        </p:sp>
      </p:grpSp>
      <p:grpSp>
        <p:nvGrpSpPr>
          <p:cNvPr id="51" name="Group 50">
            <a:extLst>
              <a:ext uri="{FF2B5EF4-FFF2-40B4-BE49-F238E27FC236}">
                <a16:creationId xmlns:a16="http://schemas.microsoft.com/office/drawing/2014/main" id="{03CC93C1-BF29-4F4C-A010-DBA9782BEB67}"/>
              </a:ext>
            </a:extLst>
          </p:cNvPr>
          <p:cNvGrpSpPr/>
          <p:nvPr/>
        </p:nvGrpSpPr>
        <p:grpSpPr>
          <a:xfrm>
            <a:off x="8338430" y="4758667"/>
            <a:ext cx="1409957" cy="893846"/>
            <a:chOff x="522807" y="4735511"/>
            <a:chExt cx="1467069" cy="930052"/>
          </a:xfrm>
        </p:grpSpPr>
        <p:sp>
          <p:nvSpPr>
            <p:cNvPr id="52" name="Freeform 118">
              <a:extLst>
                <a:ext uri="{FF2B5EF4-FFF2-40B4-BE49-F238E27FC236}">
                  <a16:creationId xmlns:a16="http://schemas.microsoft.com/office/drawing/2014/main" id="{36BEB77A-547D-4005-8476-28AD1EC32B55}"/>
                </a:ext>
              </a:extLst>
            </p:cNvPr>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a:solidFill>
                  <a:srgbClr val="000000"/>
                </a:solidFill>
                <a:latin typeface="Segoe UI"/>
              </a:endParaRPr>
            </a:p>
          </p:txBody>
        </p:sp>
        <p:sp>
          <p:nvSpPr>
            <p:cNvPr id="53" name="TextBox 52">
              <a:extLst>
                <a:ext uri="{FF2B5EF4-FFF2-40B4-BE49-F238E27FC236}">
                  <a16:creationId xmlns:a16="http://schemas.microsoft.com/office/drawing/2014/main" id="{385F483E-2F2A-46BD-8D8E-6557FDA0EF32}"/>
                </a:ext>
              </a:extLst>
            </p:cNvPr>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45" dirty="0">
                  <a:latin typeface="Segoe UI"/>
                </a:rPr>
                <a:t>AAD integrated </a:t>
              </a:r>
            </a:p>
          </p:txBody>
        </p:sp>
      </p:grpSp>
      <p:grpSp>
        <p:nvGrpSpPr>
          <p:cNvPr id="54" name="Group 53">
            <a:extLst>
              <a:ext uri="{FF2B5EF4-FFF2-40B4-BE49-F238E27FC236}">
                <a16:creationId xmlns:a16="http://schemas.microsoft.com/office/drawing/2014/main" id="{22FAF250-C243-4518-9635-635B7DDAC9FD}"/>
              </a:ext>
            </a:extLst>
          </p:cNvPr>
          <p:cNvGrpSpPr/>
          <p:nvPr/>
        </p:nvGrpSpPr>
        <p:grpSpPr>
          <a:xfrm>
            <a:off x="9947393" y="4687757"/>
            <a:ext cx="1704966" cy="964756"/>
            <a:chOff x="2332121" y="4661692"/>
            <a:chExt cx="1774027" cy="1003834"/>
          </a:xfrm>
        </p:grpSpPr>
        <p:sp>
          <p:nvSpPr>
            <p:cNvPr id="55" name="Freeform 144">
              <a:extLst>
                <a:ext uri="{FF2B5EF4-FFF2-40B4-BE49-F238E27FC236}">
                  <a16:creationId xmlns:a16="http://schemas.microsoft.com/office/drawing/2014/main" id="{05111695-FA27-496E-9BA2-3FE76A751C32}"/>
                </a:ext>
              </a:extLst>
            </p:cNvPr>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a:solidFill>
                  <a:srgbClr val="000000"/>
                </a:solidFill>
                <a:latin typeface="Segoe UI"/>
              </a:endParaRPr>
            </a:p>
          </p:txBody>
        </p:sp>
        <p:sp>
          <p:nvSpPr>
            <p:cNvPr id="56" name="TextBox 55">
              <a:extLst>
                <a:ext uri="{FF2B5EF4-FFF2-40B4-BE49-F238E27FC236}">
                  <a16:creationId xmlns:a16="http://schemas.microsoft.com/office/drawing/2014/main" id="{BE762C8D-08AD-46D2-B0DB-A644F6A38281}"/>
                </a:ext>
              </a:extLst>
            </p:cNvPr>
            <p:cNvSpPr txBox="1"/>
            <p:nvPr/>
          </p:nvSpPr>
          <p:spPr>
            <a:xfrm>
              <a:off x="2332121" y="5379331"/>
              <a:ext cx="1774027" cy="286195"/>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45" dirty="0">
                  <a:latin typeface="Segoe UI"/>
                </a:rPr>
                <a:t>Secure + compliant </a:t>
              </a:r>
            </a:p>
          </p:txBody>
        </p:sp>
      </p:grpSp>
      <p:grpSp>
        <p:nvGrpSpPr>
          <p:cNvPr id="57" name="Group 56">
            <a:extLst>
              <a:ext uri="{FF2B5EF4-FFF2-40B4-BE49-F238E27FC236}">
                <a16:creationId xmlns:a16="http://schemas.microsoft.com/office/drawing/2014/main" id="{C85CE7EA-DBD3-4485-94E5-5C0A37D95983}"/>
              </a:ext>
            </a:extLst>
          </p:cNvPr>
          <p:cNvGrpSpPr/>
          <p:nvPr/>
        </p:nvGrpSpPr>
        <p:grpSpPr>
          <a:xfrm>
            <a:off x="8330727" y="2778537"/>
            <a:ext cx="1425362" cy="1256582"/>
            <a:chOff x="514792" y="2669912"/>
            <a:chExt cx="1483098" cy="1307481"/>
          </a:xfrm>
        </p:grpSpPr>
        <p:sp>
          <p:nvSpPr>
            <p:cNvPr id="58" name="Freeform 90">
              <a:extLst>
                <a:ext uri="{FF2B5EF4-FFF2-40B4-BE49-F238E27FC236}">
                  <a16:creationId xmlns:a16="http://schemas.microsoft.com/office/drawing/2014/main" id="{A4CA7453-D563-4ACF-B2E0-AB115343EADA}"/>
                </a:ext>
              </a:extLst>
            </p:cNvPr>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a:solidFill>
                  <a:srgbClr val="000000"/>
                </a:solidFill>
                <a:latin typeface="Segoe UI"/>
              </a:endParaRPr>
            </a:p>
          </p:txBody>
        </p:sp>
        <p:sp>
          <p:nvSpPr>
            <p:cNvPr id="59" name="TextBox 58">
              <a:extLst>
                <a:ext uri="{FF2B5EF4-FFF2-40B4-BE49-F238E27FC236}">
                  <a16:creationId xmlns:a16="http://schemas.microsoft.com/office/drawing/2014/main" id="{861236E6-8091-434B-B109-8EAB48268C77}"/>
                </a:ext>
              </a:extLst>
            </p:cNvPr>
            <p:cNvSpPr txBox="1"/>
            <p:nvPr/>
          </p:nvSpPr>
          <p:spPr>
            <a:xfrm>
              <a:off x="514792" y="3497262"/>
              <a:ext cx="1483098" cy="480131"/>
            </a:xfrm>
            <a:prstGeom prst="rect">
              <a:avLst/>
            </a:prstGeom>
            <a:noFill/>
          </p:spPr>
          <p:txBody>
            <a:bodyPr wrap="none" lIns="87880" tIns="43940" rIns="87880" bIns="43940" rtlCol="0">
              <a:spAutoFit/>
            </a:bodyPr>
            <a:lstStyle/>
            <a:p>
              <a:pPr algn="ctr" defTabSz="878020">
                <a:lnSpc>
                  <a:spcPct val="90000"/>
                </a:lnSpc>
                <a:defRPr/>
              </a:pPr>
              <a:r>
                <a:rPr lang="en-US" sz="1345" kern="0" dirty="0">
                  <a:gradFill>
                    <a:gsLst>
                      <a:gs pos="0">
                        <a:srgbClr val="FFFFFF"/>
                      </a:gs>
                      <a:gs pos="100000">
                        <a:srgbClr val="FFFFFF"/>
                      </a:gs>
                    </a:gsLst>
                    <a:lin ang="5400000" scaled="1"/>
                  </a:gradFill>
                  <a:latin typeface="Segoe UI"/>
                </a:rPr>
                <a:t>Global data</a:t>
              </a:r>
              <a:br>
                <a:rPr lang="en-US" sz="1345" kern="0" dirty="0">
                  <a:gradFill>
                    <a:gsLst>
                      <a:gs pos="0">
                        <a:srgbClr val="FFFFFF"/>
                      </a:gs>
                      <a:gs pos="100000">
                        <a:srgbClr val="FFFFFF"/>
                      </a:gs>
                    </a:gsLst>
                    <a:lin ang="5400000" scaled="1"/>
                  </a:gradFill>
                  <a:latin typeface="Segoe UI"/>
                </a:rPr>
              </a:br>
              <a:r>
                <a:rPr lang="en-US" sz="1345" kern="0" dirty="0">
                  <a:gradFill>
                    <a:gsLst>
                      <a:gs pos="0">
                        <a:srgbClr val="FFFFFF"/>
                      </a:gs>
                      <a:gs pos="100000">
                        <a:srgbClr val="FFFFFF"/>
                      </a:gs>
                    </a:gsLst>
                    <a:lin ang="5400000" scaled="1"/>
                  </a:gradFill>
                  <a:latin typeface="Segoe UI"/>
                </a:rPr>
                <a:t>center footprint </a:t>
              </a:r>
            </a:p>
          </p:txBody>
        </p:sp>
      </p:grpSp>
      <p:grpSp>
        <p:nvGrpSpPr>
          <p:cNvPr id="82" name="Group 81">
            <a:extLst>
              <a:ext uri="{FF2B5EF4-FFF2-40B4-BE49-F238E27FC236}">
                <a16:creationId xmlns:a16="http://schemas.microsoft.com/office/drawing/2014/main" id="{2C70F198-5EDA-4E0C-B7AB-323C484A59DF}"/>
              </a:ext>
            </a:extLst>
          </p:cNvPr>
          <p:cNvGrpSpPr/>
          <p:nvPr/>
        </p:nvGrpSpPr>
        <p:grpSpPr>
          <a:xfrm>
            <a:off x="689120" y="4710947"/>
            <a:ext cx="1018644" cy="1123679"/>
            <a:chOff x="8682945" y="4690267"/>
            <a:chExt cx="1059906" cy="1169195"/>
          </a:xfrm>
        </p:grpSpPr>
        <p:sp>
          <p:nvSpPr>
            <p:cNvPr id="83" name="Freeform 150">
              <a:extLst>
                <a:ext uri="{FF2B5EF4-FFF2-40B4-BE49-F238E27FC236}">
                  <a16:creationId xmlns:a16="http://schemas.microsoft.com/office/drawing/2014/main" id="{09C7C887-4101-4F45-BC52-5D0234464951}"/>
                </a:ext>
              </a:extLst>
            </p:cNvPr>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a:solidFill>
                  <a:srgbClr val="000000"/>
                </a:solidFill>
                <a:latin typeface="Segoe UI"/>
              </a:endParaRPr>
            </a:p>
          </p:txBody>
        </p:sp>
        <p:sp>
          <p:nvSpPr>
            <p:cNvPr id="84" name="TextBox 83">
              <a:extLst>
                <a:ext uri="{FF2B5EF4-FFF2-40B4-BE49-F238E27FC236}">
                  <a16:creationId xmlns:a16="http://schemas.microsoft.com/office/drawing/2014/main" id="{00A394DD-D08D-4893-BF82-F9C0DFB3BD75}"/>
                </a:ext>
              </a:extLst>
            </p:cNvPr>
            <p:cNvSpPr txBox="1"/>
            <p:nvPr/>
          </p:nvSpPr>
          <p:spPr>
            <a:xfrm>
              <a:off x="8682945" y="5379331"/>
              <a:ext cx="1059906"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45" dirty="0">
                  <a:latin typeface="Segoe UI"/>
                </a:rPr>
                <a:t>Testing in</a:t>
              </a:r>
              <a:br>
                <a:rPr lang="en-US" sz="1345" dirty="0">
                  <a:latin typeface="Segoe UI"/>
                </a:rPr>
              </a:br>
              <a:r>
                <a:rPr lang="en-US" sz="1345" dirty="0">
                  <a:latin typeface="Segoe UI"/>
                </a:rPr>
                <a:t>production</a:t>
              </a:r>
            </a:p>
          </p:txBody>
        </p:sp>
      </p:grpSp>
      <p:grpSp>
        <p:nvGrpSpPr>
          <p:cNvPr id="6" name="Group 5">
            <a:extLst>
              <a:ext uri="{FF2B5EF4-FFF2-40B4-BE49-F238E27FC236}">
                <a16:creationId xmlns:a16="http://schemas.microsoft.com/office/drawing/2014/main" id="{4411BC74-024B-4AFC-9BF7-6450F15A80CC}"/>
              </a:ext>
            </a:extLst>
          </p:cNvPr>
          <p:cNvGrpSpPr/>
          <p:nvPr/>
        </p:nvGrpSpPr>
        <p:grpSpPr>
          <a:xfrm>
            <a:off x="6204290" y="2789842"/>
            <a:ext cx="1704966" cy="1245276"/>
            <a:chOff x="6328698" y="2832588"/>
            <a:chExt cx="1739154" cy="1270246"/>
          </a:xfrm>
        </p:grpSpPr>
        <p:sp>
          <p:nvSpPr>
            <p:cNvPr id="122" name="TextBox 121"/>
            <p:cNvSpPr txBox="1"/>
            <p:nvPr/>
          </p:nvSpPr>
          <p:spPr>
            <a:xfrm>
              <a:off x="6328698" y="3624518"/>
              <a:ext cx="1739154" cy="478316"/>
            </a:xfrm>
            <a:prstGeom prst="rect">
              <a:avLst/>
            </a:prstGeom>
            <a:noFill/>
          </p:spPr>
          <p:txBody>
            <a:bodyPr wrap="none" lIns="87880" tIns="43940" rIns="87880" bIns="43940" rtlCol="0">
              <a:spAutoFit/>
            </a:bodyPr>
            <a:lstStyle/>
            <a:p>
              <a:pPr algn="ctr" defTabSz="878020">
                <a:lnSpc>
                  <a:spcPct val="90000"/>
                </a:lnSpc>
                <a:defRPr/>
              </a:pPr>
              <a:r>
                <a:rPr lang="en-US" sz="1345" kern="0" dirty="0">
                  <a:gradFill>
                    <a:gsLst>
                      <a:gs pos="0">
                        <a:srgbClr val="FFFFFF"/>
                      </a:gs>
                      <a:gs pos="100000">
                        <a:srgbClr val="FFFFFF"/>
                      </a:gs>
                    </a:gsLst>
                    <a:lin ang="5400000" scaled="1"/>
                  </a:gradFill>
                  <a:latin typeface="Segoe UI"/>
                </a:rPr>
                <a:t>High availability</a:t>
              </a:r>
              <a:br>
                <a:rPr lang="en-US" sz="1345" kern="0" dirty="0">
                  <a:gradFill>
                    <a:gsLst>
                      <a:gs pos="0">
                        <a:srgbClr val="FFFFFF"/>
                      </a:gs>
                      <a:gs pos="100000">
                        <a:srgbClr val="FFFFFF"/>
                      </a:gs>
                    </a:gsLst>
                    <a:lin ang="5400000" scaled="1"/>
                  </a:gradFill>
                  <a:latin typeface="Segoe UI"/>
                </a:rPr>
              </a:br>
              <a:r>
                <a:rPr lang="en-US" sz="1345" kern="0" dirty="0">
                  <a:gradFill>
                    <a:gsLst>
                      <a:gs pos="0">
                        <a:srgbClr val="FFFFFF"/>
                      </a:gs>
                      <a:gs pos="100000">
                        <a:srgbClr val="FFFFFF"/>
                      </a:gs>
                    </a:gsLst>
                    <a:lin ang="5400000" scaled="1"/>
                  </a:gradFill>
                  <a:latin typeface="Segoe UI"/>
                </a:rPr>
                <a:t>with auto-patching </a:t>
              </a:r>
            </a:p>
          </p:txBody>
        </p:sp>
        <p:grpSp>
          <p:nvGrpSpPr>
            <p:cNvPr id="99" name="Group 538">
              <a:extLst>
                <a:ext uri="{FF2B5EF4-FFF2-40B4-BE49-F238E27FC236}">
                  <a16:creationId xmlns:a16="http://schemas.microsoft.com/office/drawing/2014/main" id="{620AAE37-7503-4A20-89C8-09E5B739A4E7}"/>
                </a:ext>
              </a:extLst>
            </p:cNvPr>
            <p:cNvGrpSpPr>
              <a:grpSpLocks noChangeAspect="1"/>
            </p:cNvGrpSpPr>
            <p:nvPr/>
          </p:nvGrpSpPr>
          <p:grpSpPr bwMode="auto">
            <a:xfrm>
              <a:off x="6905017" y="2832588"/>
              <a:ext cx="586516" cy="642047"/>
              <a:chOff x="6703" y="2838"/>
              <a:chExt cx="169" cy="185"/>
            </a:xfrm>
          </p:grpSpPr>
          <p:sp>
            <p:nvSpPr>
              <p:cNvPr id="100" name="Line 539">
                <a:extLst>
                  <a:ext uri="{FF2B5EF4-FFF2-40B4-BE49-F238E27FC236}">
                    <a16:creationId xmlns:a16="http://schemas.microsoft.com/office/drawing/2014/main" id="{668FDCCF-2B93-4E23-A2CE-878E7511A20C}"/>
                  </a:ext>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1" name="Line 540">
                <a:extLst>
                  <a:ext uri="{FF2B5EF4-FFF2-40B4-BE49-F238E27FC236}">
                    <a16:creationId xmlns:a16="http://schemas.microsoft.com/office/drawing/2014/main" id="{6FF360E8-CA42-4718-933E-980A26AE930E}"/>
                  </a:ext>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2" name="Line 541">
                <a:extLst>
                  <a:ext uri="{FF2B5EF4-FFF2-40B4-BE49-F238E27FC236}">
                    <a16:creationId xmlns:a16="http://schemas.microsoft.com/office/drawing/2014/main" id="{84526AC8-102C-4F13-9F23-9D41C7450B6A}"/>
                  </a:ext>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3" name="Line 542">
                <a:extLst>
                  <a:ext uri="{FF2B5EF4-FFF2-40B4-BE49-F238E27FC236}">
                    <a16:creationId xmlns:a16="http://schemas.microsoft.com/office/drawing/2014/main" id="{CE5F39FB-1BBB-4A5B-8DC8-58C7586C2B56}"/>
                  </a:ext>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4" name="Line 543">
                <a:extLst>
                  <a:ext uri="{FF2B5EF4-FFF2-40B4-BE49-F238E27FC236}">
                    <a16:creationId xmlns:a16="http://schemas.microsoft.com/office/drawing/2014/main" id="{1F66682D-8BE5-4C2E-94A7-4F5386D7BF18}"/>
                  </a:ext>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5" name="Line 544">
                <a:extLst>
                  <a:ext uri="{FF2B5EF4-FFF2-40B4-BE49-F238E27FC236}">
                    <a16:creationId xmlns:a16="http://schemas.microsoft.com/office/drawing/2014/main" id="{B42D067B-BF61-4AFA-B282-940AC51B73E2}"/>
                  </a:ext>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6" name="Line 545">
                <a:extLst>
                  <a:ext uri="{FF2B5EF4-FFF2-40B4-BE49-F238E27FC236}">
                    <a16:creationId xmlns:a16="http://schemas.microsoft.com/office/drawing/2014/main" id="{74B18CF1-E700-407E-A678-57C808046F44}"/>
                  </a:ext>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8" name="Line 546">
                <a:extLst>
                  <a:ext uri="{FF2B5EF4-FFF2-40B4-BE49-F238E27FC236}">
                    <a16:creationId xmlns:a16="http://schemas.microsoft.com/office/drawing/2014/main" id="{DA6FB63C-6852-44AE-8FEE-7213D322C581}"/>
                  </a:ext>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9" name="Oval 547">
                <a:extLst>
                  <a:ext uri="{FF2B5EF4-FFF2-40B4-BE49-F238E27FC236}">
                    <a16:creationId xmlns:a16="http://schemas.microsoft.com/office/drawing/2014/main" id="{44B55811-B457-4BAE-95C5-734BC5F11CB0}"/>
                  </a:ext>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1" name="Freeform 548">
                <a:extLst>
                  <a:ext uri="{FF2B5EF4-FFF2-40B4-BE49-F238E27FC236}">
                    <a16:creationId xmlns:a16="http://schemas.microsoft.com/office/drawing/2014/main" id="{6728D074-6AFD-4D2F-874A-953715599E42}"/>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2" name="Freeform 549">
                <a:extLst>
                  <a:ext uri="{FF2B5EF4-FFF2-40B4-BE49-F238E27FC236}">
                    <a16:creationId xmlns:a16="http://schemas.microsoft.com/office/drawing/2014/main" id="{C04A86A2-FF41-4090-A225-8E6F7DE4528A}"/>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4" name="Freeform 550">
                <a:extLst>
                  <a:ext uri="{FF2B5EF4-FFF2-40B4-BE49-F238E27FC236}">
                    <a16:creationId xmlns:a16="http://schemas.microsoft.com/office/drawing/2014/main" id="{137E781E-527F-4A26-AA7D-958986E321C5}"/>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5" name="Freeform 551">
                <a:extLst>
                  <a:ext uri="{FF2B5EF4-FFF2-40B4-BE49-F238E27FC236}">
                    <a16:creationId xmlns:a16="http://schemas.microsoft.com/office/drawing/2014/main" id="{B15285D0-408A-4779-9CA6-DD9BC8E5325A}"/>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pic>
        <p:nvPicPr>
          <p:cNvPr id="96" name="Picture 5" descr="image005">
            <a:extLst>
              <a:ext uri="{FF2B5EF4-FFF2-40B4-BE49-F238E27FC236}">
                <a16:creationId xmlns:a16="http://schemas.microsoft.com/office/drawing/2014/main" id="{BC1554CC-FD44-4DEC-A11C-4C20ABA47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48" y="195842"/>
            <a:ext cx="1235699" cy="9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93A9FB70-AE8B-4CC7-9D1A-9323752E2DA4}"/>
              </a:ext>
            </a:extLst>
          </p:cNvPr>
          <p:cNvGrpSpPr/>
          <p:nvPr/>
        </p:nvGrpSpPr>
        <p:grpSpPr>
          <a:xfrm>
            <a:off x="4575114" y="4694569"/>
            <a:ext cx="1253947" cy="1140056"/>
            <a:chOff x="4594284" y="4788209"/>
            <a:chExt cx="1279091" cy="1162916"/>
          </a:xfrm>
        </p:grpSpPr>
        <p:sp>
          <p:nvSpPr>
            <p:cNvPr id="125" name="TextBox 124"/>
            <p:cNvSpPr txBox="1"/>
            <p:nvPr/>
          </p:nvSpPr>
          <p:spPr>
            <a:xfrm>
              <a:off x="4594284" y="5472809"/>
              <a:ext cx="1279091"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78020">
                <a:defRPr/>
              </a:pPr>
              <a:r>
                <a:rPr lang="en-US" sz="1345" dirty="0">
                  <a:latin typeface="Segoe UI"/>
                </a:rPr>
                <a:t>Monitoring </a:t>
              </a:r>
            </a:p>
            <a:p>
              <a:pPr defTabSz="878020">
                <a:defRPr/>
              </a:pPr>
              <a:r>
                <a:rPr lang="en-US" sz="1345" dirty="0">
                  <a:latin typeface="Segoe UI"/>
                </a:rPr>
                <a:t>and diagnosis</a:t>
              </a:r>
            </a:p>
          </p:txBody>
        </p:sp>
        <p:grpSp>
          <p:nvGrpSpPr>
            <p:cNvPr id="78" name="Group 77">
              <a:extLst>
                <a:ext uri="{FF2B5EF4-FFF2-40B4-BE49-F238E27FC236}">
                  <a16:creationId xmlns:a16="http://schemas.microsoft.com/office/drawing/2014/main" id="{CEE4907A-13C6-4C70-8782-A74D4F50AB6E}"/>
                </a:ext>
              </a:extLst>
            </p:cNvPr>
            <p:cNvGrpSpPr>
              <a:grpSpLocks noChangeAspect="1"/>
            </p:cNvGrpSpPr>
            <p:nvPr/>
          </p:nvGrpSpPr>
          <p:grpSpPr>
            <a:xfrm>
              <a:off x="4920081" y="4788209"/>
              <a:ext cx="627497" cy="570804"/>
              <a:chOff x="4048125" y="3987800"/>
              <a:chExt cx="773113" cy="703263"/>
            </a:xfrm>
            <a:solidFill>
              <a:srgbClr val="FFFFFF"/>
            </a:solidFill>
          </p:grpSpPr>
          <p:sp>
            <p:nvSpPr>
              <p:cNvPr id="79" name="Freeform 20">
                <a:extLst>
                  <a:ext uri="{FF2B5EF4-FFF2-40B4-BE49-F238E27FC236}">
                    <a16:creationId xmlns:a16="http://schemas.microsoft.com/office/drawing/2014/main" id="{A58179A4-796B-4A26-9719-7FE5A856CEDA}"/>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97" name="Freeform 21">
                <a:extLst>
                  <a:ext uri="{FF2B5EF4-FFF2-40B4-BE49-F238E27FC236}">
                    <a16:creationId xmlns:a16="http://schemas.microsoft.com/office/drawing/2014/main" id="{E364A434-E103-4047-9A46-12BE9094D59E}"/>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98" name="Freeform 22">
                <a:extLst>
                  <a:ext uri="{FF2B5EF4-FFF2-40B4-BE49-F238E27FC236}">
                    <a16:creationId xmlns:a16="http://schemas.microsoft.com/office/drawing/2014/main" id="{D14DCB3E-153F-4CC4-981D-8637E1E8A6BE}"/>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07" name="Rectangle 23">
                <a:extLst>
                  <a:ext uri="{FF2B5EF4-FFF2-40B4-BE49-F238E27FC236}">
                    <a16:creationId xmlns:a16="http://schemas.microsoft.com/office/drawing/2014/main" id="{139A3AAF-C2CF-4550-9407-43AED9C1FDC2}"/>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grpSp>
        <p:nvGrpSpPr>
          <p:cNvPr id="4" name="Group 3">
            <a:extLst>
              <a:ext uri="{FF2B5EF4-FFF2-40B4-BE49-F238E27FC236}">
                <a16:creationId xmlns:a16="http://schemas.microsoft.com/office/drawing/2014/main" id="{9853DE75-83FF-4EEB-8B68-F1D1430ED07E}"/>
              </a:ext>
            </a:extLst>
          </p:cNvPr>
          <p:cNvGrpSpPr/>
          <p:nvPr/>
        </p:nvGrpSpPr>
        <p:grpSpPr>
          <a:xfrm>
            <a:off x="2359517" y="2876061"/>
            <a:ext cx="1106228" cy="1159057"/>
            <a:chOff x="2406830" y="2933236"/>
            <a:chExt cx="1128410" cy="1182298"/>
          </a:xfrm>
        </p:grpSpPr>
        <p:sp>
          <p:nvSpPr>
            <p:cNvPr id="91" name="TextBox 90">
              <a:extLst>
                <a:ext uri="{FF2B5EF4-FFF2-40B4-BE49-F238E27FC236}">
                  <a16:creationId xmlns:a16="http://schemas.microsoft.com/office/drawing/2014/main" id="{7A8105D1-675D-4D8A-901A-81CB5CFEE871}"/>
                </a:ext>
              </a:extLst>
            </p:cNvPr>
            <p:cNvSpPr txBox="1"/>
            <p:nvPr/>
          </p:nvSpPr>
          <p:spPr>
            <a:xfrm>
              <a:off x="2406830" y="3644913"/>
              <a:ext cx="1128410" cy="470621"/>
            </a:xfrm>
            <a:prstGeom prst="rect">
              <a:avLst/>
            </a:prstGeom>
            <a:noFill/>
          </p:spPr>
          <p:txBody>
            <a:bodyPr wrap="none" lIns="87880" tIns="43940" rIns="87880" bIns="43940" rtlCol="0">
              <a:spAutoFit/>
            </a:bodyPr>
            <a:lstStyle/>
            <a:p>
              <a:pPr algn="ctr" defTabSz="878020">
                <a:lnSpc>
                  <a:spcPct val="90000"/>
                </a:lnSpc>
                <a:defRPr/>
              </a:pPr>
              <a:r>
                <a:rPr lang="en-US" sz="1345" kern="0" dirty="0">
                  <a:gradFill>
                    <a:gsLst>
                      <a:gs pos="0">
                        <a:srgbClr val="FFFFFF"/>
                      </a:gs>
                      <a:gs pos="100000">
                        <a:srgbClr val="FFFFFF"/>
                      </a:gs>
                    </a:gsLst>
                    <a:lin ang="5400000" scaled="1"/>
                  </a:gradFill>
                  <a:latin typeface="Segoe UI"/>
                </a:rPr>
                <a:t>CI/CD build </a:t>
              </a:r>
            </a:p>
            <a:p>
              <a:pPr algn="ctr" defTabSz="878020">
                <a:lnSpc>
                  <a:spcPct val="90000"/>
                </a:lnSpc>
                <a:defRPr/>
              </a:pPr>
              <a:r>
                <a:rPr lang="en-US" sz="1345" kern="0" dirty="0">
                  <a:gradFill>
                    <a:gsLst>
                      <a:gs pos="0">
                        <a:srgbClr val="FFFFFF"/>
                      </a:gs>
                      <a:gs pos="100000">
                        <a:srgbClr val="FFFFFF"/>
                      </a:gs>
                    </a:gsLst>
                    <a:lin ang="5400000" scaled="1"/>
                  </a:gradFill>
                  <a:latin typeface="Segoe UI"/>
                </a:rPr>
                <a:t>and deploy </a:t>
              </a:r>
            </a:p>
          </p:txBody>
        </p:sp>
        <p:grpSp>
          <p:nvGrpSpPr>
            <p:cNvPr id="152" name="Group 4">
              <a:extLst>
                <a:ext uri="{FF2B5EF4-FFF2-40B4-BE49-F238E27FC236}">
                  <a16:creationId xmlns:a16="http://schemas.microsoft.com/office/drawing/2014/main" id="{BAA2D638-DDC1-47C1-9BC8-80E8D9ABDFCA}"/>
                </a:ext>
              </a:extLst>
            </p:cNvPr>
            <p:cNvGrpSpPr>
              <a:grpSpLocks noChangeAspect="1"/>
            </p:cNvGrpSpPr>
            <p:nvPr/>
          </p:nvGrpSpPr>
          <p:grpSpPr bwMode="auto">
            <a:xfrm>
              <a:off x="2567644" y="2933236"/>
              <a:ext cx="806782" cy="673030"/>
              <a:chOff x="5006" y="441"/>
              <a:chExt cx="567" cy="473"/>
            </a:xfrm>
          </p:grpSpPr>
          <p:sp>
            <p:nvSpPr>
              <p:cNvPr id="153" name="Freeform 5">
                <a:extLst>
                  <a:ext uri="{FF2B5EF4-FFF2-40B4-BE49-F238E27FC236}">
                    <a16:creationId xmlns:a16="http://schemas.microsoft.com/office/drawing/2014/main" id="{F3BCE6F9-671A-4977-8504-FAF923B3FB16}"/>
                  </a:ext>
                </a:extLst>
              </p:cNvPr>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54" name="Freeform 6">
                <a:extLst>
                  <a:ext uri="{FF2B5EF4-FFF2-40B4-BE49-F238E27FC236}">
                    <a16:creationId xmlns:a16="http://schemas.microsoft.com/office/drawing/2014/main" id="{A7136424-7FF5-4F0D-B9EA-1ED5565D6739}"/>
                  </a:ext>
                </a:extLst>
              </p:cNvPr>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55" name="Freeform 7">
                <a:extLst>
                  <a:ext uri="{FF2B5EF4-FFF2-40B4-BE49-F238E27FC236}">
                    <a16:creationId xmlns:a16="http://schemas.microsoft.com/office/drawing/2014/main" id="{E5B48CFB-92DA-4E5A-86C3-8229B614157B}"/>
                  </a:ext>
                </a:extLst>
              </p:cNvPr>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sp>
        <p:nvSpPr>
          <p:cNvPr id="88" name="TextBox 87">
            <a:extLst>
              <a:ext uri="{FF2B5EF4-FFF2-40B4-BE49-F238E27FC236}">
                <a16:creationId xmlns:a16="http://schemas.microsoft.com/office/drawing/2014/main" id="{E59A6D72-7A8F-42CC-8F92-0E0ECC5D9518}"/>
              </a:ext>
            </a:extLst>
          </p:cNvPr>
          <p:cNvSpPr txBox="1"/>
          <p:nvPr/>
        </p:nvSpPr>
        <p:spPr>
          <a:xfrm>
            <a:off x="631280" y="3573749"/>
            <a:ext cx="1158087" cy="461370"/>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78020">
              <a:defRPr/>
            </a:pPr>
            <a:r>
              <a:rPr lang="en-US" sz="1345" dirty="0">
                <a:latin typeface="Segoe UI"/>
              </a:rPr>
              <a:t>Deployment </a:t>
            </a:r>
          </a:p>
          <a:p>
            <a:pPr defTabSz="878020">
              <a:defRPr/>
            </a:pPr>
            <a:r>
              <a:rPr lang="en-US" sz="1345" dirty="0">
                <a:latin typeface="Segoe UI"/>
              </a:rPr>
              <a:t>with ease</a:t>
            </a:r>
          </a:p>
        </p:txBody>
      </p:sp>
      <p:sp>
        <p:nvSpPr>
          <p:cNvPr id="81" name="TextBox 80">
            <a:extLst>
              <a:ext uri="{FF2B5EF4-FFF2-40B4-BE49-F238E27FC236}">
                <a16:creationId xmlns:a16="http://schemas.microsoft.com/office/drawing/2014/main" id="{1F843400-CEA7-48C6-8DAC-89D32938AEF3}"/>
              </a:ext>
            </a:extLst>
          </p:cNvPr>
          <p:cNvSpPr txBox="1"/>
          <p:nvPr/>
        </p:nvSpPr>
        <p:spPr>
          <a:xfrm>
            <a:off x="10121049" y="3573749"/>
            <a:ext cx="1357667" cy="461370"/>
          </a:xfrm>
          <a:prstGeom prst="rect">
            <a:avLst/>
          </a:prstGeom>
          <a:noFill/>
        </p:spPr>
        <p:txBody>
          <a:bodyPr wrap="none" lIns="87880" tIns="43940" rIns="87880" bIns="43940" rtlCol="0">
            <a:spAutoFit/>
          </a:bodyPr>
          <a:lstStyle/>
          <a:p>
            <a:pPr algn="ctr" defTabSz="878020">
              <a:lnSpc>
                <a:spcPct val="90000"/>
              </a:lnSpc>
              <a:defRPr/>
            </a:pPr>
            <a:r>
              <a:rPr lang="en-US" sz="1345" kern="0" dirty="0">
                <a:gradFill>
                  <a:gsLst>
                    <a:gs pos="0">
                      <a:srgbClr val="FFFFFF"/>
                    </a:gs>
                    <a:gs pos="100000">
                      <a:srgbClr val="FFFFFF"/>
                    </a:gs>
                  </a:gsLst>
                  <a:lin ang="5400000" scaled="1"/>
                </a:gradFill>
                <a:latin typeface="Segoe UI"/>
              </a:rPr>
              <a:t>Private registry </a:t>
            </a:r>
          </a:p>
          <a:p>
            <a:pPr algn="ctr" defTabSz="878020">
              <a:lnSpc>
                <a:spcPct val="90000"/>
              </a:lnSpc>
              <a:defRPr/>
            </a:pPr>
            <a:r>
              <a:rPr lang="en-US" sz="1345" kern="0" dirty="0">
                <a:gradFill>
                  <a:gsLst>
                    <a:gs pos="0">
                      <a:srgbClr val="FFFFFF"/>
                    </a:gs>
                    <a:gs pos="100000">
                      <a:srgbClr val="FFFFFF"/>
                    </a:gs>
                  </a:gsLst>
                  <a:lin ang="5400000" scaled="1"/>
                </a:gradFill>
                <a:latin typeface="Segoe UI"/>
              </a:rPr>
              <a:t>support</a:t>
            </a:r>
          </a:p>
        </p:txBody>
      </p:sp>
      <p:grpSp>
        <p:nvGrpSpPr>
          <p:cNvPr id="12" name="Group 11">
            <a:extLst>
              <a:ext uri="{FF2B5EF4-FFF2-40B4-BE49-F238E27FC236}">
                <a16:creationId xmlns:a16="http://schemas.microsoft.com/office/drawing/2014/main" id="{C16D8CD5-44BA-4111-BA48-8047D448FDC6}"/>
              </a:ext>
            </a:extLst>
          </p:cNvPr>
          <p:cNvGrpSpPr/>
          <p:nvPr/>
        </p:nvGrpSpPr>
        <p:grpSpPr>
          <a:xfrm>
            <a:off x="2050674" y="4687758"/>
            <a:ext cx="1717538" cy="1146868"/>
            <a:chOff x="2091794" y="4781260"/>
            <a:chExt cx="1751978" cy="1169865"/>
          </a:xfrm>
        </p:grpSpPr>
        <p:sp>
          <p:nvSpPr>
            <p:cNvPr id="94" name="TextBox 93">
              <a:extLst>
                <a:ext uri="{FF2B5EF4-FFF2-40B4-BE49-F238E27FC236}">
                  <a16:creationId xmlns:a16="http://schemas.microsoft.com/office/drawing/2014/main" id="{0F105FE2-5B00-460A-97BE-4BB43778CA35}"/>
                </a:ext>
              </a:extLst>
            </p:cNvPr>
            <p:cNvSpPr txBox="1"/>
            <p:nvPr/>
          </p:nvSpPr>
          <p:spPr>
            <a:xfrm>
              <a:off x="2091794" y="5480504"/>
              <a:ext cx="1751978" cy="470621"/>
            </a:xfrm>
            <a:prstGeom prst="rect">
              <a:avLst/>
            </a:prstGeom>
            <a:noFill/>
          </p:spPr>
          <p:txBody>
            <a:bodyPr wrap="none" lIns="87880" tIns="43940" rIns="87880" bIns="43940" rtlCol="0">
              <a:spAutoFit/>
            </a:bodyPr>
            <a:lstStyle/>
            <a:p>
              <a:pPr algn="ctr" defTabSz="878020">
                <a:lnSpc>
                  <a:spcPct val="90000"/>
                </a:lnSpc>
                <a:defRPr/>
              </a:pPr>
              <a:r>
                <a:rPr lang="en-US" sz="1345" kern="0" dirty="0">
                  <a:gradFill>
                    <a:gsLst>
                      <a:gs pos="0">
                        <a:srgbClr val="FFFFFF"/>
                      </a:gs>
                      <a:gs pos="100000">
                        <a:srgbClr val="FFFFFF"/>
                      </a:gs>
                    </a:gsLst>
                    <a:lin ang="5400000" scaled="1"/>
                  </a:gradFill>
                  <a:latin typeface="Segoe UI"/>
                </a:rPr>
                <a:t>Staged deployment </a:t>
              </a:r>
            </a:p>
            <a:p>
              <a:pPr algn="ctr" defTabSz="878020">
                <a:lnSpc>
                  <a:spcPct val="90000"/>
                </a:lnSpc>
                <a:defRPr/>
              </a:pPr>
              <a:r>
                <a:rPr lang="en-US" sz="1345" kern="0" dirty="0">
                  <a:gradFill>
                    <a:gsLst>
                      <a:gs pos="0">
                        <a:srgbClr val="FFFFFF"/>
                      </a:gs>
                      <a:gs pos="100000">
                        <a:srgbClr val="FFFFFF"/>
                      </a:gs>
                    </a:gsLst>
                    <a:lin ang="5400000" scaled="1"/>
                  </a:gradFill>
                  <a:latin typeface="Segoe UI"/>
                </a:rPr>
                <a:t>with slots</a:t>
              </a:r>
            </a:p>
          </p:txBody>
        </p:sp>
        <p:grpSp>
          <p:nvGrpSpPr>
            <p:cNvPr id="163" name="Group 162">
              <a:extLst>
                <a:ext uri="{FF2B5EF4-FFF2-40B4-BE49-F238E27FC236}">
                  <a16:creationId xmlns:a16="http://schemas.microsoft.com/office/drawing/2014/main" id="{1167B323-6AFF-4874-A660-796FBA349C52}"/>
                </a:ext>
              </a:extLst>
            </p:cNvPr>
            <p:cNvGrpSpPr>
              <a:grpSpLocks noChangeAspect="1"/>
            </p:cNvGrpSpPr>
            <p:nvPr/>
          </p:nvGrpSpPr>
          <p:grpSpPr>
            <a:xfrm>
              <a:off x="2726020" y="4781260"/>
              <a:ext cx="483527" cy="582712"/>
              <a:chOff x="5480050" y="2681288"/>
              <a:chExt cx="1238250" cy="1492251"/>
            </a:xfrm>
            <a:solidFill>
              <a:schemeClr val="bg1"/>
            </a:solidFill>
          </p:grpSpPr>
          <p:sp>
            <p:nvSpPr>
              <p:cNvPr id="164" name="Freeform 35">
                <a:extLst>
                  <a:ext uri="{FF2B5EF4-FFF2-40B4-BE49-F238E27FC236}">
                    <a16:creationId xmlns:a16="http://schemas.microsoft.com/office/drawing/2014/main" id="{F678147F-4792-40C3-844F-5148997130BD}"/>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5" name="Rectangle 164">
                <a:extLst>
                  <a:ext uri="{FF2B5EF4-FFF2-40B4-BE49-F238E27FC236}">
                    <a16:creationId xmlns:a16="http://schemas.microsoft.com/office/drawing/2014/main" id="{82F7E28D-715F-461D-93FF-9D14BBD15542}"/>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6" name="Rectangle 165">
                <a:extLst>
                  <a:ext uri="{FF2B5EF4-FFF2-40B4-BE49-F238E27FC236}">
                    <a16:creationId xmlns:a16="http://schemas.microsoft.com/office/drawing/2014/main" id="{F5A568D0-D441-487B-8F5B-02D305CE89DC}"/>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7" name="Rectangle 166">
                <a:extLst>
                  <a:ext uri="{FF2B5EF4-FFF2-40B4-BE49-F238E27FC236}">
                    <a16:creationId xmlns:a16="http://schemas.microsoft.com/office/drawing/2014/main" id="{FB3523BB-E3BE-42B2-97B3-8C9B9E631E5C}"/>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8" name="Rectangle 167">
                <a:extLst>
                  <a:ext uri="{FF2B5EF4-FFF2-40B4-BE49-F238E27FC236}">
                    <a16:creationId xmlns:a16="http://schemas.microsoft.com/office/drawing/2014/main" id="{1417524B-EAB2-463D-B969-58407FAA0D5D}"/>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69" name="Rectangle 168">
                <a:extLst>
                  <a:ext uri="{FF2B5EF4-FFF2-40B4-BE49-F238E27FC236}">
                    <a16:creationId xmlns:a16="http://schemas.microsoft.com/office/drawing/2014/main" id="{EF837FD5-166E-492A-AF55-46F4E77904F8}"/>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0" name="Rectangle 169">
                <a:extLst>
                  <a:ext uri="{FF2B5EF4-FFF2-40B4-BE49-F238E27FC236}">
                    <a16:creationId xmlns:a16="http://schemas.microsoft.com/office/drawing/2014/main" id="{4E7CE29B-19D9-4713-A7B0-EE396B3BCA23}"/>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1" name="Rectangle 170">
                <a:extLst>
                  <a:ext uri="{FF2B5EF4-FFF2-40B4-BE49-F238E27FC236}">
                    <a16:creationId xmlns:a16="http://schemas.microsoft.com/office/drawing/2014/main" id="{0C729984-5455-47AF-8A21-159AE1AF7527}"/>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2" name="Rectangle 171">
                <a:extLst>
                  <a:ext uri="{FF2B5EF4-FFF2-40B4-BE49-F238E27FC236}">
                    <a16:creationId xmlns:a16="http://schemas.microsoft.com/office/drawing/2014/main" id="{E0337AC5-0AED-4136-A40B-B4C8E13D0657}"/>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3" name="Rectangle 172">
                <a:extLst>
                  <a:ext uri="{FF2B5EF4-FFF2-40B4-BE49-F238E27FC236}">
                    <a16:creationId xmlns:a16="http://schemas.microsoft.com/office/drawing/2014/main" id="{157B9861-F02E-459B-A6C5-D71E1B41AE4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4" name="Rectangle 173">
                <a:extLst>
                  <a:ext uri="{FF2B5EF4-FFF2-40B4-BE49-F238E27FC236}">
                    <a16:creationId xmlns:a16="http://schemas.microsoft.com/office/drawing/2014/main" id="{D9439AEA-FE15-4535-8C50-5C44C81FDEE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5" name="Rectangle 174">
                <a:extLst>
                  <a:ext uri="{FF2B5EF4-FFF2-40B4-BE49-F238E27FC236}">
                    <a16:creationId xmlns:a16="http://schemas.microsoft.com/office/drawing/2014/main" id="{FB860600-6B8C-4AFC-A05F-9DDEC939A303}"/>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6" name="Rectangle 175">
                <a:extLst>
                  <a:ext uri="{FF2B5EF4-FFF2-40B4-BE49-F238E27FC236}">
                    <a16:creationId xmlns:a16="http://schemas.microsoft.com/office/drawing/2014/main" id="{30DFA166-296A-4F63-A5FC-E2DD61B24188}"/>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7" name="Rectangle 176">
                <a:extLst>
                  <a:ext uri="{FF2B5EF4-FFF2-40B4-BE49-F238E27FC236}">
                    <a16:creationId xmlns:a16="http://schemas.microsoft.com/office/drawing/2014/main" id="{695680B5-E02F-40E8-B4B0-6F79C0657105}"/>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8" name="Rectangle 31">
                <a:extLst>
                  <a:ext uri="{FF2B5EF4-FFF2-40B4-BE49-F238E27FC236}">
                    <a16:creationId xmlns:a16="http://schemas.microsoft.com/office/drawing/2014/main" id="{78FF81B3-31BA-4795-A3E3-9911F1F36222}"/>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9" name="Rectangle 32">
                <a:extLst>
                  <a:ext uri="{FF2B5EF4-FFF2-40B4-BE49-F238E27FC236}">
                    <a16:creationId xmlns:a16="http://schemas.microsoft.com/office/drawing/2014/main" id="{133CA987-4D5E-47BC-82B0-2D9494F09D7F}"/>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0" name="Rectangle 33">
                <a:extLst>
                  <a:ext uri="{FF2B5EF4-FFF2-40B4-BE49-F238E27FC236}">
                    <a16:creationId xmlns:a16="http://schemas.microsoft.com/office/drawing/2014/main" id="{B038EF9D-F413-4B18-B33C-EE7F2E52E6C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1" name="Rectangle 34">
                <a:extLst>
                  <a:ext uri="{FF2B5EF4-FFF2-40B4-BE49-F238E27FC236}">
                    <a16:creationId xmlns:a16="http://schemas.microsoft.com/office/drawing/2014/main" id="{F046B257-C986-4F59-8743-9F07973C8AD3}"/>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2" name="Freeform 35">
                <a:extLst>
                  <a:ext uri="{FF2B5EF4-FFF2-40B4-BE49-F238E27FC236}">
                    <a16:creationId xmlns:a16="http://schemas.microsoft.com/office/drawing/2014/main" id="{A167B207-8F1B-432A-9357-EBF5ED78071E}"/>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3" name="Freeform 36">
                <a:extLst>
                  <a:ext uri="{FF2B5EF4-FFF2-40B4-BE49-F238E27FC236}">
                    <a16:creationId xmlns:a16="http://schemas.microsoft.com/office/drawing/2014/main" id="{42DAA8C1-63F3-4D6F-8708-4B8BB9B76444}"/>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pic>
        <p:nvPicPr>
          <p:cNvPr id="8" name="Picture 7">
            <a:extLst>
              <a:ext uri="{FF2B5EF4-FFF2-40B4-BE49-F238E27FC236}">
                <a16:creationId xmlns:a16="http://schemas.microsoft.com/office/drawing/2014/main" id="{026AB6B7-3744-4029-82FF-688EFC9A3CFF}"/>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01905" y="2980645"/>
            <a:ext cx="537243" cy="537243"/>
          </a:xfrm>
          <a:prstGeom prst="rect">
            <a:avLst/>
          </a:prstGeom>
        </p:spPr>
      </p:pic>
      <p:grpSp>
        <p:nvGrpSpPr>
          <p:cNvPr id="87" name="Group 86">
            <a:extLst>
              <a:ext uri="{FF2B5EF4-FFF2-40B4-BE49-F238E27FC236}">
                <a16:creationId xmlns:a16="http://schemas.microsoft.com/office/drawing/2014/main" id="{3AEFCBB2-31B5-4070-ADD5-A5B2CB5CD120}"/>
              </a:ext>
            </a:extLst>
          </p:cNvPr>
          <p:cNvGrpSpPr>
            <a:grpSpLocks noChangeAspect="1"/>
          </p:cNvGrpSpPr>
          <p:nvPr/>
        </p:nvGrpSpPr>
        <p:grpSpPr>
          <a:xfrm>
            <a:off x="10627362" y="2814948"/>
            <a:ext cx="413196" cy="582676"/>
            <a:chOff x="6624638" y="3833813"/>
            <a:chExt cx="468312" cy="660400"/>
          </a:xfrm>
          <a:solidFill>
            <a:schemeClr val="bg1"/>
          </a:solidFill>
        </p:grpSpPr>
        <p:sp>
          <p:nvSpPr>
            <p:cNvPr id="89" name="Freeform 100">
              <a:extLst>
                <a:ext uri="{FF2B5EF4-FFF2-40B4-BE49-F238E27FC236}">
                  <a16:creationId xmlns:a16="http://schemas.microsoft.com/office/drawing/2014/main" id="{BA622F0B-A214-436C-8268-C73473F904EE}"/>
                </a:ext>
              </a:extLst>
            </p:cNvPr>
            <p:cNvSpPr>
              <a:spLocks/>
            </p:cNvSpPr>
            <p:nvPr/>
          </p:nvSpPr>
          <p:spPr bwMode="auto">
            <a:xfrm>
              <a:off x="6678613" y="3833813"/>
              <a:ext cx="358775" cy="254000"/>
            </a:xfrm>
            <a:custGeom>
              <a:avLst/>
              <a:gdLst>
                <a:gd name="T0" fmla="*/ 0 w 196"/>
                <a:gd name="T1" fmla="*/ 138 h 139"/>
                <a:gd name="T2" fmla="*/ 29 w 196"/>
                <a:gd name="T3" fmla="*/ 138 h 139"/>
                <a:gd name="T4" fmla="*/ 29 w 196"/>
                <a:gd name="T5" fmla="*/ 97 h 139"/>
                <a:gd name="T6" fmla="*/ 98 w 196"/>
                <a:gd name="T7" fmla="*/ 28 h 139"/>
                <a:gd name="T8" fmla="*/ 168 w 196"/>
                <a:gd name="T9" fmla="*/ 97 h 139"/>
                <a:gd name="T10" fmla="*/ 168 w 196"/>
                <a:gd name="T11" fmla="*/ 139 h 139"/>
                <a:gd name="T12" fmla="*/ 196 w 196"/>
                <a:gd name="T13" fmla="*/ 139 h 139"/>
                <a:gd name="T14" fmla="*/ 196 w 196"/>
                <a:gd name="T15" fmla="*/ 97 h 139"/>
                <a:gd name="T16" fmla="*/ 98 w 196"/>
                <a:gd name="T17" fmla="*/ 0 h 139"/>
                <a:gd name="T18" fmla="*/ 0 w 196"/>
                <a:gd name="T19" fmla="*/ 97 h 139"/>
                <a:gd name="T20" fmla="*/ 0 w 196"/>
                <a:gd name="T21"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39">
                  <a:moveTo>
                    <a:pt x="0" y="138"/>
                  </a:moveTo>
                  <a:cubicBezTo>
                    <a:pt x="29" y="138"/>
                    <a:pt x="29" y="138"/>
                    <a:pt x="29" y="138"/>
                  </a:cubicBezTo>
                  <a:cubicBezTo>
                    <a:pt x="29" y="97"/>
                    <a:pt x="29" y="97"/>
                    <a:pt x="29" y="97"/>
                  </a:cubicBezTo>
                  <a:cubicBezTo>
                    <a:pt x="29" y="59"/>
                    <a:pt x="60" y="28"/>
                    <a:pt x="98" y="28"/>
                  </a:cubicBezTo>
                  <a:cubicBezTo>
                    <a:pt x="136" y="28"/>
                    <a:pt x="168" y="59"/>
                    <a:pt x="168" y="97"/>
                  </a:cubicBezTo>
                  <a:cubicBezTo>
                    <a:pt x="168" y="139"/>
                    <a:pt x="168" y="139"/>
                    <a:pt x="168" y="139"/>
                  </a:cubicBezTo>
                  <a:cubicBezTo>
                    <a:pt x="196" y="139"/>
                    <a:pt x="196" y="139"/>
                    <a:pt x="196" y="139"/>
                  </a:cubicBezTo>
                  <a:cubicBezTo>
                    <a:pt x="196" y="97"/>
                    <a:pt x="196" y="97"/>
                    <a:pt x="196" y="97"/>
                  </a:cubicBezTo>
                  <a:cubicBezTo>
                    <a:pt x="196" y="44"/>
                    <a:pt x="152" y="0"/>
                    <a:pt x="98" y="0"/>
                  </a:cubicBezTo>
                  <a:cubicBezTo>
                    <a:pt x="44" y="0"/>
                    <a:pt x="0" y="44"/>
                    <a:pt x="0" y="97"/>
                  </a:cubicBez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90" name="Freeform 101">
              <a:extLst>
                <a:ext uri="{FF2B5EF4-FFF2-40B4-BE49-F238E27FC236}">
                  <a16:creationId xmlns:a16="http://schemas.microsoft.com/office/drawing/2014/main" id="{B161435F-0700-4D28-AAB1-46776B5B904A}"/>
                </a:ext>
              </a:extLst>
            </p:cNvPr>
            <p:cNvSpPr>
              <a:spLocks noEditPoints="1"/>
            </p:cNvSpPr>
            <p:nvPr/>
          </p:nvSpPr>
          <p:spPr bwMode="auto">
            <a:xfrm>
              <a:off x="6624638" y="4119563"/>
              <a:ext cx="468312" cy="374650"/>
            </a:xfrm>
            <a:custGeom>
              <a:avLst/>
              <a:gdLst>
                <a:gd name="T0" fmla="*/ 235 w 255"/>
                <a:gd name="T1" fmla="*/ 0 h 204"/>
                <a:gd name="T2" fmla="*/ 20 w 255"/>
                <a:gd name="T3" fmla="*/ 0 h 204"/>
                <a:gd name="T4" fmla="*/ 0 w 255"/>
                <a:gd name="T5" fmla="*/ 20 h 204"/>
                <a:gd name="T6" fmla="*/ 0 w 255"/>
                <a:gd name="T7" fmla="*/ 184 h 204"/>
                <a:gd name="T8" fmla="*/ 20 w 255"/>
                <a:gd name="T9" fmla="*/ 204 h 204"/>
                <a:gd name="T10" fmla="*/ 235 w 255"/>
                <a:gd name="T11" fmla="*/ 204 h 204"/>
                <a:gd name="T12" fmla="*/ 255 w 255"/>
                <a:gd name="T13" fmla="*/ 184 h 204"/>
                <a:gd name="T14" fmla="*/ 255 w 255"/>
                <a:gd name="T15" fmla="*/ 20 h 204"/>
                <a:gd name="T16" fmla="*/ 235 w 255"/>
                <a:gd name="T17" fmla="*/ 0 h 204"/>
                <a:gd name="T18" fmla="*/ 242 w 255"/>
                <a:gd name="T19" fmla="*/ 184 h 204"/>
                <a:gd name="T20" fmla="*/ 234 w 255"/>
                <a:gd name="T21" fmla="*/ 192 h 204"/>
                <a:gd name="T22" fmla="*/ 226 w 255"/>
                <a:gd name="T23" fmla="*/ 192 h 204"/>
                <a:gd name="T24" fmla="*/ 212 w 255"/>
                <a:gd name="T25" fmla="*/ 184 h 204"/>
                <a:gd name="T26" fmla="*/ 201 w 255"/>
                <a:gd name="T27" fmla="*/ 181 h 204"/>
                <a:gd name="T28" fmla="*/ 53 w 255"/>
                <a:gd name="T29" fmla="*/ 181 h 204"/>
                <a:gd name="T30" fmla="*/ 42 w 255"/>
                <a:gd name="T31" fmla="*/ 184 h 204"/>
                <a:gd name="T32" fmla="*/ 28 w 255"/>
                <a:gd name="T33" fmla="*/ 192 h 204"/>
                <a:gd name="T34" fmla="*/ 20 w 255"/>
                <a:gd name="T35" fmla="*/ 192 h 204"/>
                <a:gd name="T36" fmla="*/ 12 w 255"/>
                <a:gd name="T37" fmla="*/ 184 h 204"/>
                <a:gd name="T38" fmla="*/ 12 w 255"/>
                <a:gd name="T39" fmla="*/ 183 h 204"/>
                <a:gd name="T40" fmla="*/ 35 w 255"/>
                <a:gd name="T41" fmla="*/ 170 h 204"/>
                <a:gd name="T42" fmla="*/ 53 w 255"/>
                <a:gd name="T43" fmla="*/ 166 h 204"/>
                <a:gd name="T44" fmla="*/ 201 w 255"/>
                <a:gd name="T45" fmla="*/ 166 h 204"/>
                <a:gd name="T46" fmla="*/ 220 w 255"/>
                <a:gd name="T47" fmla="*/ 170 h 204"/>
                <a:gd name="T48" fmla="*/ 242 w 255"/>
                <a:gd name="T49" fmla="*/ 183 h 204"/>
                <a:gd name="T50" fmla="*/ 242 w 255"/>
                <a:gd name="T51" fmla="*/ 184 h 204"/>
                <a:gd name="T52" fmla="*/ 107 w 255"/>
                <a:gd name="T53" fmla="*/ 89 h 204"/>
                <a:gd name="T54" fmla="*/ 127 w 255"/>
                <a:gd name="T55" fmla="*/ 69 h 204"/>
                <a:gd name="T56" fmla="*/ 147 w 255"/>
                <a:gd name="T57" fmla="*/ 89 h 204"/>
                <a:gd name="T58" fmla="*/ 136 w 255"/>
                <a:gd name="T59" fmla="*/ 107 h 204"/>
                <a:gd name="T60" fmla="*/ 136 w 255"/>
                <a:gd name="T61" fmla="*/ 135 h 204"/>
                <a:gd name="T62" fmla="*/ 118 w 255"/>
                <a:gd name="T63" fmla="*/ 135 h 204"/>
                <a:gd name="T64" fmla="*/ 118 w 255"/>
                <a:gd name="T65" fmla="*/ 107 h 204"/>
                <a:gd name="T66" fmla="*/ 107 w 255"/>
                <a:gd name="T67" fmla="*/ 89 h 204"/>
                <a:gd name="T68" fmla="*/ 242 w 255"/>
                <a:gd name="T69" fmla="*/ 21 h 204"/>
                <a:gd name="T70" fmla="*/ 220 w 255"/>
                <a:gd name="T71" fmla="*/ 34 h 204"/>
                <a:gd name="T72" fmla="*/ 201 w 255"/>
                <a:gd name="T73" fmla="*/ 39 h 204"/>
                <a:gd name="T74" fmla="*/ 201 w 255"/>
                <a:gd name="T75" fmla="*/ 39 h 204"/>
                <a:gd name="T76" fmla="*/ 53 w 255"/>
                <a:gd name="T77" fmla="*/ 39 h 204"/>
                <a:gd name="T78" fmla="*/ 35 w 255"/>
                <a:gd name="T79" fmla="*/ 34 h 204"/>
                <a:gd name="T80" fmla="*/ 12 w 255"/>
                <a:gd name="T81" fmla="*/ 21 h 204"/>
                <a:gd name="T82" fmla="*/ 12 w 255"/>
                <a:gd name="T83" fmla="*/ 21 h 204"/>
                <a:gd name="T84" fmla="*/ 20 w 255"/>
                <a:gd name="T85" fmla="*/ 13 h 204"/>
                <a:gd name="T86" fmla="*/ 28 w 255"/>
                <a:gd name="T87" fmla="*/ 13 h 204"/>
                <a:gd name="T88" fmla="*/ 42 w 255"/>
                <a:gd name="T89" fmla="*/ 20 h 204"/>
                <a:gd name="T90" fmla="*/ 53 w 255"/>
                <a:gd name="T91" fmla="*/ 23 h 204"/>
                <a:gd name="T92" fmla="*/ 201 w 255"/>
                <a:gd name="T93" fmla="*/ 23 h 204"/>
                <a:gd name="T94" fmla="*/ 212 w 255"/>
                <a:gd name="T95" fmla="*/ 20 h 204"/>
                <a:gd name="T96" fmla="*/ 226 w 255"/>
                <a:gd name="T97" fmla="*/ 13 h 204"/>
                <a:gd name="T98" fmla="*/ 234 w 255"/>
                <a:gd name="T99" fmla="*/ 13 h 204"/>
                <a:gd name="T100" fmla="*/ 242 w 255"/>
                <a:gd name="T101" fmla="*/ 2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204">
                  <a:moveTo>
                    <a:pt x="235" y="0"/>
                  </a:moveTo>
                  <a:cubicBezTo>
                    <a:pt x="20" y="0"/>
                    <a:pt x="20" y="0"/>
                    <a:pt x="20" y="0"/>
                  </a:cubicBezTo>
                  <a:cubicBezTo>
                    <a:pt x="9" y="0"/>
                    <a:pt x="0" y="9"/>
                    <a:pt x="0" y="20"/>
                  </a:cubicBezTo>
                  <a:cubicBezTo>
                    <a:pt x="0" y="184"/>
                    <a:pt x="0" y="184"/>
                    <a:pt x="0" y="184"/>
                  </a:cubicBezTo>
                  <a:cubicBezTo>
                    <a:pt x="0" y="195"/>
                    <a:pt x="9" y="204"/>
                    <a:pt x="20" y="204"/>
                  </a:cubicBezTo>
                  <a:cubicBezTo>
                    <a:pt x="235" y="204"/>
                    <a:pt x="235" y="204"/>
                    <a:pt x="235" y="204"/>
                  </a:cubicBezTo>
                  <a:cubicBezTo>
                    <a:pt x="246" y="204"/>
                    <a:pt x="255" y="195"/>
                    <a:pt x="255" y="184"/>
                  </a:cubicBezTo>
                  <a:cubicBezTo>
                    <a:pt x="255" y="20"/>
                    <a:pt x="255" y="20"/>
                    <a:pt x="255" y="20"/>
                  </a:cubicBezTo>
                  <a:cubicBezTo>
                    <a:pt x="255" y="9"/>
                    <a:pt x="246" y="0"/>
                    <a:pt x="235" y="0"/>
                  </a:cubicBezTo>
                  <a:close/>
                  <a:moveTo>
                    <a:pt x="242" y="184"/>
                  </a:moveTo>
                  <a:cubicBezTo>
                    <a:pt x="242" y="188"/>
                    <a:pt x="239" y="192"/>
                    <a:pt x="234" y="192"/>
                  </a:cubicBezTo>
                  <a:cubicBezTo>
                    <a:pt x="226" y="192"/>
                    <a:pt x="226" y="192"/>
                    <a:pt x="226" y="192"/>
                  </a:cubicBezTo>
                  <a:cubicBezTo>
                    <a:pt x="212" y="184"/>
                    <a:pt x="212" y="184"/>
                    <a:pt x="212" y="184"/>
                  </a:cubicBezTo>
                  <a:cubicBezTo>
                    <a:pt x="210" y="182"/>
                    <a:pt x="204" y="181"/>
                    <a:pt x="201" y="181"/>
                  </a:cubicBezTo>
                  <a:cubicBezTo>
                    <a:pt x="53" y="181"/>
                    <a:pt x="53" y="181"/>
                    <a:pt x="53" y="181"/>
                  </a:cubicBezTo>
                  <a:cubicBezTo>
                    <a:pt x="50" y="181"/>
                    <a:pt x="44" y="182"/>
                    <a:pt x="42" y="184"/>
                  </a:cubicBezTo>
                  <a:cubicBezTo>
                    <a:pt x="28" y="192"/>
                    <a:pt x="28" y="192"/>
                    <a:pt x="28" y="192"/>
                  </a:cubicBezTo>
                  <a:cubicBezTo>
                    <a:pt x="20" y="192"/>
                    <a:pt x="20" y="192"/>
                    <a:pt x="20" y="192"/>
                  </a:cubicBezTo>
                  <a:cubicBezTo>
                    <a:pt x="15" y="192"/>
                    <a:pt x="12" y="188"/>
                    <a:pt x="12" y="184"/>
                  </a:cubicBezTo>
                  <a:cubicBezTo>
                    <a:pt x="12" y="183"/>
                    <a:pt x="12" y="183"/>
                    <a:pt x="12" y="183"/>
                  </a:cubicBezTo>
                  <a:cubicBezTo>
                    <a:pt x="35" y="170"/>
                    <a:pt x="35" y="170"/>
                    <a:pt x="35" y="170"/>
                  </a:cubicBezTo>
                  <a:cubicBezTo>
                    <a:pt x="40" y="168"/>
                    <a:pt x="47" y="166"/>
                    <a:pt x="53" y="166"/>
                  </a:cubicBezTo>
                  <a:cubicBezTo>
                    <a:pt x="201" y="166"/>
                    <a:pt x="201" y="166"/>
                    <a:pt x="201" y="166"/>
                  </a:cubicBezTo>
                  <a:cubicBezTo>
                    <a:pt x="207" y="166"/>
                    <a:pt x="214" y="167"/>
                    <a:pt x="220" y="170"/>
                  </a:cubicBezTo>
                  <a:cubicBezTo>
                    <a:pt x="242" y="183"/>
                    <a:pt x="242" y="183"/>
                    <a:pt x="242" y="183"/>
                  </a:cubicBezTo>
                  <a:lnTo>
                    <a:pt x="242" y="184"/>
                  </a:lnTo>
                  <a:close/>
                  <a:moveTo>
                    <a:pt x="107" y="89"/>
                  </a:moveTo>
                  <a:cubicBezTo>
                    <a:pt x="107" y="78"/>
                    <a:pt x="116" y="69"/>
                    <a:pt x="127" y="69"/>
                  </a:cubicBezTo>
                  <a:cubicBezTo>
                    <a:pt x="138" y="69"/>
                    <a:pt x="147" y="78"/>
                    <a:pt x="147" y="89"/>
                  </a:cubicBezTo>
                  <a:cubicBezTo>
                    <a:pt x="147" y="97"/>
                    <a:pt x="143" y="104"/>
                    <a:pt x="136" y="107"/>
                  </a:cubicBezTo>
                  <a:cubicBezTo>
                    <a:pt x="136" y="135"/>
                    <a:pt x="136" y="135"/>
                    <a:pt x="136" y="135"/>
                  </a:cubicBezTo>
                  <a:cubicBezTo>
                    <a:pt x="118" y="135"/>
                    <a:pt x="118" y="135"/>
                    <a:pt x="118" y="135"/>
                  </a:cubicBezTo>
                  <a:cubicBezTo>
                    <a:pt x="118" y="107"/>
                    <a:pt x="118" y="107"/>
                    <a:pt x="118" y="107"/>
                  </a:cubicBezTo>
                  <a:cubicBezTo>
                    <a:pt x="111" y="104"/>
                    <a:pt x="107" y="97"/>
                    <a:pt x="107" y="89"/>
                  </a:cubicBezTo>
                  <a:close/>
                  <a:moveTo>
                    <a:pt x="242" y="21"/>
                  </a:moveTo>
                  <a:cubicBezTo>
                    <a:pt x="220" y="34"/>
                    <a:pt x="220" y="34"/>
                    <a:pt x="220" y="34"/>
                  </a:cubicBezTo>
                  <a:cubicBezTo>
                    <a:pt x="214" y="37"/>
                    <a:pt x="207" y="38"/>
                    <a:pt x="201" y="39"/>
                  </a:cubicBezTo>
                  <a:cubicBezTo>
                    <a:pt x="201" y="39"/>
                    <a:pt x="201" y="39"/>
                    <a:pt x="201" y="39"/>
                  </a:cubicBezTo>
                  <a:cubicBezTo>
                    <a:pt x="53" y="39"/>
                    <a:pt x="53" y="39"/>
                    <a:pt x="53" y="39"/>
                  </a:cubicBezTo>
                  <a:cubicBezTo>
                    <a:pt x="47" y="38"/>
                    <a:pt x="40" y="37"/>
                    <a:pt x="35" y="34"/>
                  </a:cubicBezTo>
                  <a:cubicBezTo>
                    <a:pt x="12" y="21"/>
                    <a:pt x="12" y="21"/>
                    <a:pt x="12" y="21"/>
                  </a:cubicBezTo>
                  <a:cubicBezTo>
                    <a:pt x="12" y="21"/>
                    <a:pt x="12" y="21"/>
                    <a:pt x="12" y="21"/>
                  </a:cubicBezTo>
                  <a:cubicBezTo>
                    <a:pt x="12" y="16"/>
                    <a:pt x="15" y="13"/>
                    <a:pt x="20" y="13"/>
                  </a:cubicBezTo>
                  <a:cubicBezTo>
                    <a:pt x="28" y="13"/>
                    <a:pt x="28" y="13"/>
                    <a:pt x="28" y="13"/>
                  </a:cubicBezTo>
                  <a:cubicBezTo>
                    <a:pt x="42" y="20"/>
                    <a:pt x="42" y="20"/>
                    <a:pt x="42" y="20"/>
                  </a:cubicBezTo>
                  <a:cubicBezTo>
                    <a:pt x="44" y="22"/>
                    <a:pt x="50" y="23"/>
                    <a:pt x="53" y="23"/>
                  </a:cubicBezTo>
                  <a:cubicBezTo>
                    <a:pt x="201" y="23"/>
                    <a:pt x="201" y="23"/>
                    <a:pt x="201" y="23"/>
                  </a:cubicBezTo>
                  <a:cubicBezTo>
                    <a:pt x="204" y="23"/>
                    <a:pt x="210" y="22"/>
                    <a:pt x="212" y="20"/>
                  </a:cubicBezTo>
                  <a:cubicBezTo>
                    <a:pt x="226" y="13"/>
                    <a:pt x="226" y="13"/>
                    <a:pt x="226" y="13"/>
                  </a:cubicBezTo>
                  <a:cubicBezTo>
                    <a:pt x="234" y="13"/>
                    <a:pt x="234" y="13"/>
                    <a:pt x="234" y="13"/>
                  </a:cubicBezTo>
                  <a:cubicBezTo>
                    <a:pt x="239" y="13"/>
                    <a:pt x="242" y="16"/>
                    <a:pt x="24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spTree>
    <p:extLst>
      <p:ext uri="{BB962C8B-B14F-4D97-AF65-F5344CB8AC3E}">
        <p14:creationId xmlns:p14="http://schemas.microsoft.com/office/powerpoint/2010/main" val="1390089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35" presetClass="path" presetSubtype="0" decel="100000" fill="hold" nodeType="withEffect">
                                  <p:stCondLst>
                                    <p:cond delay="400"/>
                                  </p:stCondLst>
                                  <p:childTnLst>
                                    <p:animMotion origin="layout" path="M 4.92724E-7 -1.42987E-6 L 4.92724E-7 0.0261 " pathEditMode="relative" rAng="0" ptsTypes="AA">
                                      <p:cBhvr>
                                        <p:cTn id="9" dur="500" spd="-100000" fill="hold"/>
                                        <p:tgtEl>
                                          <p:spTgt spid="82"/>
                                        </p:tgtEl>
                                        <p:attrNameLst>
                                          <p:attrName>ppt_x</p:attrName>
                                          <p:attrName>ppt_y</p:attrName>
                                        </p:attrNameLst>
                                      </p:cBhvr>
                                      <p:rCtr x="0" y="1294"/>
                                    </p:animMotion>
                                  </p:childTnLst>
                                </p:cTn>
                              </p:par>
                              <p:par>
                                <p:cTn id="10" presetID="10" presetClass="entr" presetSubtype="0" fill="hold" nodeType="withEffect">
                                  <p:stCondLst>
                                    <p:cond delay="6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35" presetClass="path" presetSubtype="0" decel="100000" fill="hold" nodeType="withEffect">
                                  <p:stCondLst>
                                    <p:cond delay="600"/>
                                  </p:stCondLst>
                                  <p:childTnLst>
                                    <p:animMotion origin="layout" path="M -1.99132E-6 1.25738E-6 L -1.99132E-6 0.0261 " pathEditMode="relative" rAng="0" ptsTypes="AA">
                                      <p:cBhvr>
                                        <p:cTn id="14" dur="500" spd="-100000" fill="hold"/>
                                        <p:tgtEl>
                                          <p:spTgt spid="33"/>
                                        </p:tgtEl>
                                        <p:attrNameLst>
                                          <p:attrName>ppt_x</p:attrName>
                                          <p:attrName>ppt_y</p:attrName>
                                        </p:attrNameLst>
                                      </p:cBhvr>
                                      <p:rCtr x="0" y="1294"/>
                                    </p:animMotion>
                                  </p:childTnLst>
                                </p:cTn>
                              </p:par>
                              <p:par>
                                <p:cTn id="15" presetID="10" presetClass="entr" presetSubtype="0" fill="hold" nodeType="withEffect">
                                  <p:stCondLst>
                                    <p:cond delay="7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5" presetClass="path" presetSubtype="0" decel="100000" fill="hold" nodeType="withEffect">
                                  <p:stCondLst>
                                    <p:cond delay="700"/>
                                  </p:stCondLst>
                                  <p:childTnLst>
                                    <p:animMotion origin="layout" path="M 7.45468E-7 -3.40445E-6 L 7.45468E-7 0.0261 " pathEditMode="relative" rAng="0" ptsTypes="AA">
                                      <p:cBhvr>
                                        <p:cTn id="19" dur="500" spd="-100000" fill="hold"/>
                                        <p:tgtEl>
                                          <p:spTgt spid="6"/>
                                        </p:tgtEl>
                                        <p:attrNameLst>
                                          <p:attrName>ppt_x</p:attrName>
                                          <p:attrName>ppt_y</p:attrName>
                                        </p:attrNameLst>
                                      </p:cBhvr>
                                      <p:rCtr x="0" y="1294"/>
                                    </p:animMotion>
                                  </p:childTnLst>
                                </p:cTn>
                              </p:par>
                              <p:par>
                                <p:cTn id="20" presetID="10" presetClass="entr" presetSubtype="0" fill="hold" nodeType="withEffect">
                                  <p:stCondLst>
                                    <p:cond delay="9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35" presetClass="path" presetSubtype="0" decel="100000" fill="hold" nodeType="withEffect">
                                  <p:stCondLst>
                                    <p:cond delay="900"/>
                                  </p:stCondLst>
                                  <p:childTnLst>
                                    <p:animMotion origin="layout" path="M 7.45468E-7 -3.79029E-6 L 7.45468E-7 0.0261 " pathEditMode="relative" rAng="0" ptsTypes="AA">
                                      <p:cBhvr>
                                        <p:cTn id="24" dur="500" spd="-100000" fill="hold"/>
                                        <p:tgtEl>
                                          <p:spTgt spid="5"/>
                                        </p:tgtEl>
                                        <p:attrNameLst>
                                          <p:attrName>ppt_x</p:attrName>
                                          <p:attrName>ppt_y</p:attrName>
                                        </p:attrNameLst>
                                      </p:cBhvr>
                                      <p:rCtr x="0" y="1294"/>
                                    </p:animMotion>
                                  </p:childTnLst>
                                </p:cTn>
                              </p:par>
                              <p:par>
                                <p:cTn id="25" presetID="10" presetClass="entr" presetSubtype="0" fill="hold" nodeType="withEffect">
                                  <p:stCondLst>
                                    <p:cond delay="10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35" presetClass="path" presetSubtype="0" decel="100000" fill="hold" nodeType="withEffect">
                                  <p:stCondLst>
                                    <p:cond delay="1000"/>
                                  </p:stCondLst>
                                  <p:childTnLst>
                                    <p:animMotion origin="layout" path="M 3.34184E-6 4.44848E-6 L 3.34184E-6 0.0261 " pathEditMode="relative" rAng="0" ptsTypes="AA">
                                      <p:cBhvr>
                                        <p:cTn id="29" dur="500" spd="-100000" fill="hold"/>
                                        <p:tgtEl>
                                          <p:spTgt spid="57"/>
                                        </p:tgtEl>
                                        <p:attrNameLst>
                                          <p:attrName>ppt_x</p:attrName>
                                          <p:attrName>ppt_y</p:attrName>
                                        </p:attrNameLst>
                                      </p:cBhvr>
                                      <p:rCtr x="0" y="1294"/>
                                    </p:animMotion>
                                  </p:childTnLst>
                                </p:cTn>
                              </p:par>
                              <p:par>
                                <p:cTn id="30" presetID="10" presetClass="entr" presetSubtype="0" fill="hold" nodeType="withEffect">
                                  <p:stCondLst>
                                    <p:cond delay="12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35" presetClass="path" presetSubtype="0" decel="100000" fill="hold" nodeType="withEffect">
                                  <p:stCondLst>
                                    <p:cond delay="1200"/>
                                  </p:stCondLst>
                                  <p:childTnLst>
                                    <p:animMotion origin="layout" path="M 3.34184E-6 4.95234E-6 L 3.34184E-6 0.0261 " pathEditMode="relative" rAng="0" ptsTypes="AA">
                                      <p:cBhvr>
                                        <p:cTn id="34" dur="500" spd="-100000" fill="hold"/>
                                        <p:tgtEl>
                                          <p:spTgt spid="51"/>
                                        </p:tgtEl>
                                        <p:attrNameLst>
                                          <p:attrName>ppt_x</p:attrName>
                                          <p:attrName>ppt_y</p:attrName>
                                        </p:attrNameLst>
                                      </p:cBhvr>
                                      <p:rCtr x="0" y="1294"/>
                                    </p:animMotion>
                                  </p:childTnLst>
                                </p:cTn>
                              </p:par>
                              <p:par>
                                <p:cTn id="35" presetID="10" presetClass="entr" presetSubtype="0" fill="hold" nodeType="withEffect">
                                  <p:stCondLst>
                                    <p:cond delay="13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35" presetClass="path" presetSubtype="0" decel="100000" fill="hold" nodeType="withEffect">
                                  <p:stCondLst>
                                    <p:cond delay="1300"/>
                                  </p:stCondLst>
                                  <p:childTnLst>
                                    <p:animMotion origin="layout" path="M -4.40388E-6 -1.85656E-6 L -4.40388E-6 0.0261 " pathEditMode="relative" rAng="0" ptsTypes="AA">
                                      <p:cBhvr>
                                        <p:cTn id="39" dur="500" spd="-100000" fill="hold"/>
                                        <p:tgtEl>
                                          <p:spTgt spid="54"/>
                                        </p:tgtEl>
                                        <p:attrNameLst>
                                          <p:attrName>ppt_x</p:attrName>
                                          <p:attrName>ppt_y</p:attrName>
                                        </p:attrNameLst>
                                      </p:cBhvr>
                                      <p:rCtr x="0" y="1294"/>
                                    </p:animMotion>
                                  </p:childTnLst>
                                </p:cTn>
                              </p:par>
                              <p:par>
                                <p:cTn id="40" presetID="10" presetClass="entr" presetSubtype="0" fill="hold" nodeType="withEffect">
                                  <p:stCondLst>
                                    <p:cond delay="80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35" presetClass="path" presetSubtype="0" decel="100000" fill="hold" nodeType="withEffect">
                                  <p:stCondLst>
                                    <p:cond delay="800"/>
                                  </p:stCondLst>
                                  <p:childTnLst>
                                    <p:animMotion origin="layout" path="M -1.99132E-6 3.49523E-7 L -1.99132E-6 0.0261 " pathEditMode="relative" rAng="0" ptsTypes="AA">
                                      <p:cBhvr>
                                        <p:cTn id="44" dur="500" spd="-100000" fill="hold"/>
                                        <p:tgtEl>
                                          <p:spTgt spid="2"/>
                                        </p:tgtEl>
                                        <p:attrNameLst>
                                          <p:attrName>ppt_x</p:attrName>
                                          <p:attrName>ppt_y</p:attrName>
                                        </p:attrNameLst>
                                      </p:cBhvr>
                                      <p:rCtr x="0" y="1294"/>
                                    </p:animMotion>
                                  </p:childTnLst>
                                </p:cTn>
                              </p:par>
                              <p:par>
                                <p:cTn id="45" presetID="10" presetClass="entr" presetSubtype="0" fill="hold" nodeType="withEffect">
                                  <p:stCondLst>
                                    <p:cond delay="3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35" presetClass="path" presetSubtype="0" decel="100000" fill="hold" nodeType="withEffect">
                                  <p:stCondLst>
                                    <p:cond delay="300"/>
                                  </p:stCondLst>
                                  <p:childTnLst>
                                    <p:animMotion origin="layout" path="M -7.3781E-7 3.55878E-6 L -7.3781E-7 0.0261 " pathEditMode="relative" rAng="0" ptsTypes="AA">
                                      <p:cBhvr>
                                        <p:cTn id="49" dur="500" spd="-100000" fill="hold"/>
                                        <p:tgtEl>
                                          <p:spTgt spid="4"/>
                                        </p:tgtEl>
                                        <p:attrNameLst>
                                          <p:attrName>ppt_x</p:attrName>
                                          <p:attrName>ppt_y</p:attrName>
                                        </p:attrNameLst>
                                      </p:cBhvr>
                                      <p:rCtr x="0" y="1294"/>
                                    </p:animMotion>
                                  </p:childTnLst>
                                </p:cTn>
                              </p:par>
                              <p:par>
                                <p:cTn id="50" presetID="10" presetClass="entr" presetSubtype="0" fill="hold" nodeType="withEffect">
                                  <p:stCondLst>
                                    <p:cond delay="5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35" presetClass="path" presetSubtype="0" decel="100000" fill="hold" nodeType="withEffect">
                                  <p:stCondLst>
                                    <p:cond delay="500"/>
                                  </p:stCondLst>
                                  <p:childTnLst>
                                    <p:animMotion origin="layout" path="M 4.92724E-7 -1.42987E-6 L 4.92724E-7 0.0261 " pathEditMode="relative" rAng="0" ptsTypes="AA">
                                      <p:cBhvr>
                                        <p:cTn id="54" dur="500" spd="-100000" fill="hold"/>
                                        <p:tgtEl>
                                          <p:spTgt spid="12"/>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7E02-BCA9-4FDC-95D6-2424EE7771EF}"/>
              </a:ext>
            </a:extLst>
          </p:cNvPr>
          <p:cNvSpPr>
            <a:spLocks noGrp="1"/>
          </p:cNvSpPr>
          <p:nvPr>
            <p:ph type="title"/>
          </p:nvPr>
        </p:nvSpPr>
        <p:spPr>
          <a:xfrm>
            <a:off x="269241" y="289957"/>
            <a:ext cx="11655840" cy="899537"/>
          </a:xfrm>
        </p:spPr>
        <p:txBody>
          <a:bodyPr/>
          <a:lstStyle/>
          <a:p>
            <a:r>
              <a:rPr lang="en-US"/>
              <a:t>Sample architecture </a:t>
            </a:r>
            <a:endParaRPr lang="en-US" dirty="0"/>
          </a:p>
        </p:txBody>
      </p:sp>
      <p:sp>
        <p:nvSpPr>
          <p:cNvPr id="8" name="Rectangle 7">
            <a:extLst>
              <a:ext uri="{FF2B5EF4-FFF2-40B4-BE49-F238E27FC236}">
                <a16:creationId xmlns:a16="http://schemas.microsoft.com/office/drawing/2014/main" id="{FDE9087E-3BDD-43E3-9AD5-94A1E65DEE40}"/>
              </a:ext>
            </a:extLst>
          </p:cNvPr>
          <p:cNvSpPr/>
          <p:nvPr/>
        </p:nvSpPr>
        <p:spPr bwMode="auto">
          <a:xfrm>
            <a:off x="5361709" y="3121730"/>
            <a:ext cx="4739359" cy="24266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DAC95385-C6CB-431A-9D55-C715608772E2}"/>
              </a:ext>
            </a:extLst>
          </p:cNvPr>
          <p:cNvSpPr txBox="1"/>
          <p:nvPr/>
        </p:nvSpPr>
        <p:spPr>
          <a:xfrm>
            <a:off x="2090934" y="4086412"/>
            <a:ext cx="993381" cy="190087"/>
          </a:xfrm>
          <a:prstGeom prst="rect">
            <a:avLst/>
          </a:prstGeom>
          <a:noFill/>
        </p:spPr>
        <p:txBody>
          <a:bodyPr wrap="square" lIns="0" tIns="0" rIns="0" bIns="0" rtlCol="0">
            <a:spAutoFit/>
          </a:bodyPr>
          <a:lstStyle/>
          <a:p>
            <a:pPr algn="ctr" defTabSz="914314">
              <a:lnSpc>
                <a:spcPct val="90000"/>
              </a:lnSpc>
              <a:spcAft>
                <a:spcPts val="588"/>
              </a:spcAft>
            </a:pP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Developers</a:t>
            </a:r>
          </a:p>
        </p:txBody>
      </p:sp>
      <p:sp>
        <p:nvSpPr>
          <p:cNvPr id="10" name="TextBox 9">
            <a:extLst>
              <a:ext uri="{FF2B5EF4-FFF2-40B4-BE49-F238E27FC236}">
                <a16:creationId xmlns:a16="http://schemas.microsoft.com/office/drawing/2014/main" id="{20B32136-4808-45D2-8F4C-D0C207950481}"/>
              </a:ext>
            </a:extLst>
          </p:cNvPr>
          <p:cNvSpPr txBox="1"/>
          <p:nvPr/>
        </p:nvSpPr>
        <p:spPr>
          <a:xfrm>
            <a:off x="3941210" y="2193416"/>
            <a:ext cx="926307" cy="380175"/>
          </a:xfrm>
          <a:prstGeom prst="rect">
            <a:avLst/>
          </a:prstGeom>
          <a:noFill/>
        </p:spPr>
        <p:txBody>
          <a:bodyPr wrap="square" lIns="0" tIns="0" rIns="0" bIns="0" rtlCol="0">
            <a:spAutoFit/>
          </a:bodyPr>
          <a:lstStyle/>
          <a:p>
            <a:pPr algn="ctr" defTabSz="914314">
              <a:lnSpc>
                <a:spcPct val="90000"/>
              </a:lnSpc>
              <a:spcAft>
                <a:spcPts val="588"/>
              </a:spcAft>
            </a:pPr>
            <a:r>
              <a:rPr lang="en-US" sz="1372" dirty="0" err="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Github</a:t>
            </a: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repos</a:t>
            </a:r>
          </a:p>
        </p:txBody>
      </p:sp>
      <p:sp>
        <p:nvSpPr>
          <p:cNvPr id="11" name="TextBox 10">
            <a:extLst>
              <a:ext uri="{FF2B5EF4-FFF2-40B4-BE49-F238E27FC236}">
                <a16:creationId xmlns:a16="http://schemas.microsoft.com/office/drawing/2014/main" id="{91C139BC-A10C-4967-8A03-FECF9FAB60F8}"/>
              </a:ext>
            </a:extLst>
          </p:cNvPr>
          <p:cNvSpPr txBox="1"/>
          <p:nvPr/>
        </p:nvSpPr>
        <p:spPr>
          <a:xfrm>
            <a:off x="3941210" y="3465103"/>
            <a:ext cx="926307" cy="380175"/>
          </a:xfrm>
          <a:prstGeom prst="rect">
            <a:avLst/>
          </a:prstGeom>
          <a:noFill/>
        </p:spPr>
        <p:txBody>
          <a:bodyPr wrap="square" lIns="0" tIns="0" rIns="0" bIns="0" rtlCol="0">
            <a:spAutoFit/>
          </a:bodyPr>
          <a:lstStyle/>
          <a:p>
            <a:pPr algn="ctr" defTabSz="914314">
              <a:lnSpc>
                <a:spcPct val="90000"/>
              </a:lnSpc>
              <a:spcAft>
                <a:spcPts val="588"/>
              </a:spcAft>
            </a:pP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Local Git repos</a:t>
            </a:r>
          </a:p>
        </p:txBody>
      </p:sp>
      <p:sp>
        <p:nvSpPr>
          <p:cNvPr id="12" name="TextBox 11">
            <a:extLst>
              <a:ext uri="{FF2B5EF4-FFF2-40B4-BE49-F238E27FC236}">
                <a16:creationId xmlns:a16="http://schemas.microsoft.com/office/drawing/2014/main" id="{FAE123E7-0FA9-462C-A782-D7C2BFE6C99B}"/>
              </a:ext>
            </a:extLst>
          </p:cNvPr>
          <p:cNvSpPr txBox="1"/>
          <p:nvPr/>
        </p:nvSpPr>
        <p:spPr>
          <a:xfrm>
            <a:off x="5405059" y="2193417"/>
            <a:ext cx="926307" cy="190087"/>
          </a:xfrm>
          <a:prstGeom prst="rect">
            <a:avLst/>
          </a:prstGeom>
          <a:noFill/>
        </p:spPr>
        <p:txBody>
          <a:bodyPr wrap="square" lIns="0" tIns="0" rIns="0" bIns="0" rtlCol="0">
            <a:spAutoFit/>
          </a:bodyPr>
          <a:lstStyle/>
          <a:p>
            <a:pPr algn="ctr" defTabSz="914314">
              <a:lnSpc>
                <a:spcPct val="90000"/>
              </a:lnSpc>
              <a:spcAft>
                <a:spcPts val="588"/>
              </a:spcAft>
            </a:pP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VSTS</a:t>
            </a:r>
          </a:p>
        </p:txBody>
      </p:sp>
      <p:sp>
        <p:nvSpPr>
          <p:cNvPr id="13" name="TextBox 12">
            <a:extLst>
              <a:ext uri="{FF2B5EF4-FFF2-40B4-BE49-F238E27FC236}">
                <a16:creationId xmlns:a16="http://schemas.microsoft.com/office/drawing/2014/main" id="{A5216B0E-5940-4BB2-9975-85340E2D9D78}"/>
              </a:ext>
            </a:extLst>
          </p:cNvPr>
          <p:cNvSpPr txBox="1"/>
          <p:nvPr/>
        </p:nvSpPr>
        <p:spPr>
          <a:xfrm>
            <a:off x="7265141" y="2193417"/>
            <a:ext cx="926307" cy="190087"/>
          </a:xfrm>
          <a:prstGeom prst="rect">
            <a:avLst/>
          </a:prstGeom>
          <a:noFill/>
        </p:spPr>
        <p:txBody>
          <a:bodyPr wrap="square" lIns="0" tIns="0" rIns="0" bIns="0" rtlCol="0">
            <a:spAutoFit/>
          </a:bodyPr>
          <a:lstStyle/>
          <a:p>
            <a:pPr algn="ctr" defTabSz="914314">
              <a:lnSpc>
                <a:spcPct val="90000"/>
              </a:lnSpc>
              <a:spcAft>
                <a:spcPts val="588"/>
              </a:spcAft>
            </a:pP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Docker hub</a:t>
            </a:r>
          </a:p>
        </p:txBody>
      </p:sp>
      <p:sp>
        <p:nvSpPr>
          <p:cNvPr id="14" name="TextBox 13">
            <a:extLst>
              <a:ext uri="{FF2B5EF4-FFF2-40B4-BE49-F238E27FC236}">
                <a16:creationId xmlns:a16="http://schemas.microsoft.com/office/drawing/2014/main" id="{88F3EA55-AF7A-42F2-8B5F-50E2EB4BBA08}"/>
              </a:ext>
            </a:extLst>
          </p:cNvPr>
          <p:cNvSpPr txBox="1"/>
          <p:nvPr/>
        </p:nvSpPr>
        <p:spPr>
          <a:xfrm>
            <a:off x="5745963" y="3956292"/>
            <a:ext cx="926307" cy="190087"/>
          </a:xfrm>
          <a:prstGeom prst="rect">
            <a:avLst/>
          </a:prstGeom>
          <a:noFill/>
        </p:spPr>
        <p:txBody>
          <a:bodyPr wrap="square" lIns="0" tIns="0" rIns="0" bIns="0" rtlCol="0">
            <a:spAutoFit/>
          </a:bodyPr>
          <a:lstStyle/>
          <a:p>
            <a:pPr algn="ctr" defTabSz="914314">
              <a:lnSpc>
                <a:spcPct val="90000"/>
              </a:lnSpc>
              <a:spcAft>
                <a:spcPts val="588"/>
              </a:spcAft>
            </a:pPr>
            <a:r>
              <a:rPr lang="en-US" sz="1372" dirty="0" err="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Redis</a:t>
            </a: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cache</a:t>
            </a:r>
          </a:p>
        </p:txBody>
      </p:sp>
      <p:sp>
        <p:nvSpPr>
          <p:cNvPr id="15" name="TextBox 14">
            <a:extLst>
              <a:ext uri="{FF2B5EF4-FFF2-40B4-BE49-F238E27FC236}">
                <a16:creationId xmlns:a16="http://schemas.microsoft.com/office/drawing/2014/main" id="{6F513D0D-4358-4443-BA4A-150AE3AB7F69}"/>
              </a:ext>
            </a:extLst>
          </p:cNvPr>
          <p:cNvSpPr txBox="1"/>
          <p:nvPr/>
        </p:nvSpPr>
        <p:spPr>
          <a:xfrm>
            <a:off x="7113869" y="4034504"/>
            <a:ext cx="1240054" cy="380175"/>
          </a:xfrm>
          <a:prstGeom prst="rect">
            <a:avLst/>
          </a:prstGeom>
          <a:noFill/>
        </p:spPr>
        <p:txBody>
          <a:bodyPr wrap="square" lIns="0" tIns="0" rIns="0" bIns="0" rtlCol="0">
            <a:spAutoFit/>
          </a:bodyPr>
          <a:lstStyle/>
          <a:p>
            <a:pPr algn="ctr" defTabSz="914314">
              <a:lnSpc>
                <a:spcPct val="90000"/>
              </a:lnSpc>
              <a:spcAft>
                <a:spcPts val="588"/>
              </a:spcAft>
            </a:pP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Web App for Containers</a:t>
            </a:r>
          </a:p>
        </p:txBody>
      </p:sp>
      <p:sp>
        <p:nvSpPr>
          <p:cNvPr id="16" name="TextBox 15">
            <a:extLst>
              <a:ext uri="{FF2B5EF4-FFF2-40B4-BE49-F238E27FC236}">
                <a16:creationId xmlns:a16="http://schemas.microsoft.com/office/drawing/2014/main" id="{F2A562AB-737A-430D-A729-7CB504E25C69}"/>
              </a:ext>
            </a:extLst>
          </p:cNvPr>
          <p:cNvSpPr txBox="1"/>
          <p:nvPr/>
        </p:nvSpPr>
        <p:spPr>
          <a:xfrm>
            <a:off x="8641538" y="3956292"/>
            <a:ext cx="1240054" cy="380175"/>
          </a:xfrm>
          <a:prstGeom prst="rect">
            <a:avLst/>
          </a:prstGeom>
          <a:noFill/>
        </p:spPr>
        <p:txBody>
          <a:bodyPr wrap="square" lIns="0" tIns="0" rIns="0" bIns="0" rtlCol="0">
            <a:spAutoFit/>
          </a:bodyPr>
          <a:lstStyle/>
          <a:p>
            <a:pPr algn="ctr" defTabSz="914314">
              <a:lnSpc>
                <a:spcPct val="90000"/>
              </a:lnSpc>
              <a:spcAft>
                <a:spcPts val="588"/>
              </a:spcAft>
            </a:pP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Postgres database</a:t>
            </a:r>
          </a:p>
        </p:txBody>
      </p:sp>
      <p:sp>
        <p:nvSpPr>
          <p:cNvPr id="17" name="TextBox 16">
            <a:extLst>
              <a:ext uri="{FF2B5EF4-FFF2-40B4-BE49-F238E27FC236}">
                <a16:creationId xmlns:a16="http://schemas.microsoft.com/office/drawing/2014/main" id="{2D6BADBB-FFB2-4043-B2B6-ABF10D59AD9A}"/>
              </a:ext>
            </a:extLst>
          </p:cNvPr>
          <p:cNvSpPr txBox="1"/>
          <p:nvPr/>
        </p:nvSpPr>
        <p:spPr>
          <a:xfrm>
            <a:off x="7113869" y="5266439"/>
            <a:ext cx="1240054" cy="190087"/>
          </a:xfrm>
          <a:prstGeom prst="rect">
            <a:avLst/>
          </a:prstGeom>
          <a:noFill/>
        </p:spPr>
        <p:txBody>
          <a:bodyPr wrap="square" lIns="0" tIns="0" rIns="0" bIns="0" rtlCol="0">
            <a:spAutoFit/>
          </a:bodyPr>
          <a:lstStyle/>
          <a:p>
            <a:pPr algn="ctr" defTabSz="914314">
              <a:lnSpc>
                <a:spcPct val="90000"/>
              </a:lnSpc>
              <a:spcAft>
                <a:spcPts val="588"/>
              </a:spcAft>
            </a:pP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CDN</a:t>
            </a:r>
          </a:p>
        </p:txBody>
      </p:sp>
      <p:sp>
        <p:nvSpPr>
          <p:cNvPr id="18" name="TextBox 17">
            <a:extLst>
              <a:ext uri="{FF2B5EF4-FFF2-40B4-BE49-F238E27FC236}">
                <a16:creationId xmlns:a16="http://schemas.microsoft.com/office/drawing/2014/main" id="{853DC086-F535-4C82-977D-19B9383B8580}"/>
              </a:ext>
            </a:extLst>
          </p:cNvPr>
          <p:cNvSpPr txBox="1"/>
          <p:nvPr/>
        </p:nvSpPr>
        <p:spPr>
          <a:xfrm>
            <a:off x="3784336" y="5521631"/>
            <a:ext cx="1240054" cy="570263"/>
          </a:xfrm>
          <a:prstGeom prst="rect">
            <a:avLst/>
          </a:prstGeom>
          <a:noFill/>
        </p:spPr>
        <p:txBody>
          <a:bodyPr wrap="square" lIns="0" tIns="0" rIns="0" bIns="0" rtlCol="0">
            <a:spAutoFit/>
          </a:bodyPr>
          <a:lstStyle/>
          <a:p>
            <a:pPr algn="ctr" defTabSz="914314">
              <a:lnSpc>
                <a:spcPct val="90000"/>
              </a:lnSpc>
              <a:spcAft>
                <a:spcPts val="588"/>
              </a:spcAft>
            </a:pP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Monitoring log aggregation </a:t>
            </a:r>
            <a:b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372"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(external)</a:t>
            </a:r>
          </a:p>
        </p:txBody>
      </p:sp>
      <p:sp>
        <p:nvSpPr>
          <p:cNvPr id="19" name="Freeform 20">
            <a:extLst>
              <a:ext uri="{FF2B5EF4-FFF2-40B4-BE49-F238E27FC236}">
                <a16:creationId xmlns:a16="http://schemas.microsoft.com/office/drawing/2014/main" id="{49BA42DE-CADD-4C30-83FC-10580AC91D21}"/>
              </a:ext>
            </a:extLst>
          </p:cNvPr>
          <p:cNvSpPr>
            <a:spLocks noChangeAspect="1" noEditPoints="1"/>
          </p:cNvSpPr>
          <p:nvPr/>
        </p:nvSpPr>
        <p:spPr bwMode="black">
          <a:xfrm>
            <a:off x="2296286" y="2965547"/>
            <a:ext cx="582676" cy="37485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726147"/>
            <a:endParaRPr lang="en-US" spc="-120">
              <a:solidFill>
                <a:srgbClr val="292929">
                  <a:lumMod val="50000"/>
                </a:srgbClr>
              </a:solidFill>
              <a:latin typeface="Segoe Light" pitchFamily="34" charset="0"/>
            </a:endParaRPr>
          </a:p>
        </p:txBody>
      </p:sp>
      <p:sp>
        <p:nvSpPr>
          <p:cNvPr id="21" name="Freeform 20">
            <a:extLst>
              <a:ext uri="{FF2B5EF4-FFF2-40B4-BE49-F238E27FC236}">
                <a16:creationId xmlns:a16="http://schemas.microsoft.com/office/drawing/2014/main" id="{37703319-176C-4592-8764-BEDB2871D01B}"/>
              </a:ext>
            </a:extLst>
          </p:cNvPr>
          <p:cNvSpPr>
            <a:spLocks noChangeAspect="1" noEditPoints="1"/>
          </p:cNvSpPr>
          <p:nvPr/>
        </p:nvSpPr>
        <p:spPr bwMode="black">
          <a:xfrm>
            <a:off x="2296286" y="3672783"/>
            <a:ext cx="582676" cy="37485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726147"/>
            <a:endParaRPr lang="en-US" spc="-120">
              <a:solidFill>
                <a:srgbClr val="292929">
                  <a:lumMod val="50000"/>
                </a:srgbClr>
              </a:solidFill>
              <a:latin typeface="Segoe Light" pitchFamily="34" charset="0"/>
            </a:endParaRPr>
          </a:p>
        </p:txBody>
      </p:sp>
      <p:sp>
        <p:nvSpPr>
          <p:cNvPr id="23" name="Freeform 19">
            <a:extLst>
              <a:ext uri="{FF2B5EF4-FFF2-40B4-BE49-F238E27FC236}">
                <a16:creationId xmlns:a16="http://schemas.microsoft.com/office/drawing/2014/main" id="{00322257-98F1-4364-B9DE-26630C598923}"/>
              </a:ext>
            </a:extLst>
          </p:cNvPr>
          <p:cNvSpPr>
            <a:spLocks noChangeAspect="1" noEditPoints="1"/>
          </p:cNvSpPr>
          <p:nvPr/>
        </p:nvSpPr>
        <p:spPr bwMode="auto">
          <a:xfrm>
            <a:off x="4127826" y="4893030"/>
            <a:ext cx="553075" cy="582676"/>
          </a:xfrm>
          <a:custGeom>
            <a:avLst/>
            <a:gdLst>
              <a:gd name="T0" fmla="*/ 29 w 219"/>
              <a:gd name="T1" fmla="*/ 35 h 231"/>
              <a:gd name="T2" fmla="*/ 140 w 219"/>
              <a:gd name="T3" fmla="*/ 23 h 231"/>
              <a:gd name="T4" fmla="*/ 140 w 219"/>
              <a:gd name="T5" fmla="*/ 42 h 231"/>
              <a:gd name="T6" fmla="*/ 29 w 219"/>
              <a:gd name="T7" fmla="*/ 54 h 231"/>
              <a:gd name="T8" fmla="*/ 140 w 219"/>
              <a:gd name="T9" fmla="*/ 42 h 231"/>
              <a:gd name="T10" fmla="*/ 171 w 219"/>
              <a:gd name="T11" fmla="*/ 29 h 231"/>
              <a:gd name="T12" fmla="*/ 159 w 219"/>
              <a:gd name="T13" fmla="*/ 29 h 231"/>
              <a:gd name="T14" fmla="*/ 184 w 219"/>
              <a:gd name="T15" fmla="*/ 36 h 231"/>
              <a:gd name="T16" fmla="*/ 184 w 219"/>
              <a:gd name="T17" fmla="*/ 23 h 231"/>
              <a:gd name="T18" fmla="*/ 184 w 219"/>
              <a:gd name="T19" fmla="*/ 36 h 231"/>
              <a:gd name="T20" fmla="*/ 219 w 219"/>
              <a:gd name="T21" fmla="*/ 171 h 231"/>
              <a:gd name="T22" fmla="*/ 201 w 219"/>
              <a:gd name="T23" fmla="*/ 231 h 231"/>
              <a:gd name="T24" fmla="*/ 1 w 219"/>
              <a:gd name="T25" fmla="*/ 213 h 231"/>
              <a:gd name="T26" fmla="*/ 16 w 219"/>
              <a:gd name="T27" fmla="*/ 154 h 231"/>
              <a:gd name="T28" fmla="*/ 1 w 219"/>
              <a:gd name="T29" fmla="*/ 95 h 231"/>
              <a:gd name="T30" fmla="*/ 0 w 219"/>
              <a:gd name="T31" fmla="*/ 59 h 231"/>
              <a:gd name="T32" fmla="*/ 18 w 219"/>
              <a:gd name="T33" fmla="*/ 0 h 231"/>
              <a:gd name="T34" fmla="*/ 218 w 219"/>
              <a:gd name="T35" fmla="*/ 18 h 231"/>
              <a:gd name="T36" fmla="*/ 204 w 219"/>
              <a:gd name="T37" fmla="*/ 77 h 231"/>
              <a:gd name="T38" fmla="*/ 219 w 219"/>
              <a:gd name="T39" fmla="*/ 136 h 231"/>
              <a:gd name="T40" fmla="*/ 18 w 219"/>
              <a:gd name="T41" fmla="*/ 68 h 231"/>
              <a:gd name="T42" fmla="*/ 209 w 219"/>
              <a:gd name="T43" fmla="*/ 59 h 231"/>
              <a:gd name="T44" fmla="*/ 200 w 219"/>
              <a:gd name="T45" fmla="*/ 9 h 231"/>
              <a:gd name="T46" fmla="*/ 10 w 219"/>
              <a:gd name="T47" fmla="*/ 18 h 231"/>
              <a:gd name="T48" fmla="*/ 18 w 219"/>
              <a:gd name="T49" fmla="*/ 68 h 231"/>
              <a:gd name="T50" fmla="*/ 19 w 219"/>
              <a:gd name="T51" fmla="*/ 163 h 231"/>
              <a:gd name="T52" fmla="*/ 10 w 219"/>
              <a:gd name="T53" fmla="*/ 213 h 231"/>
              <a:gd name="T54" fmla="*/ 201 w 219"/>
              <a:gd name="T55" fmla="*/ 221 h 231"/>
              <a:gd name="T56" fmla="*/ 210 w 219"/>
              <a:gd name="T57" fmla="*/ 171 h 231"/>
              <a:gd name="T58" fmla="*/ 210 w 219"/>
              <a:gd name="T59" fmla="*/ 95 h 231"/>
              <a:gd name="T60" fmla="*/ 19 w 219"/>
              <a:gd name="T61" fmla="*/ 86 h 231"/>
              <a:gd name="T62" fmla="*/ 10 w 219"/>
              <a:gd name="T63" fmla="*/ 136 h 231"/>
              <a:gd name="T64" fmla="*/ 201 w 219"/>
              <a:gd name="T65" fmla="*/ 145 h 231"/>
              <a:gd name="T66" fmla="*/ 210 w 219"/>
              <a:gd name="T67" fmla="*/ 95 h 231"/>
              <a:gd name="T68" fmla="*/ 140 w 219"/>
              <a:gd name="T69" fmla="*/ 112 h 231"/>
              <a:gd name="T70" fmla="*/ 29 w 219"/>
              <a:gd name="T71" fmla="*/ 100 h 231"/>
              <a:gd name="T72" fmla="*/ 29 w 219"/>
              <a:gd name="T73" fmla="*/ 131 h 231"/>
              <a:gd name="T74" fmla="*/ 140 w 219"/>
              <a:gd name="T75" fmla="*/ 119 h 231"/>
              <a:gd name="T76" fmla="*/ 29 w 219"/>
              <a:gd name="T77" fmla="*/ 131 h 231"/>
              <a:gd name="T78" fmla="*/ 159 w 219"/>
              <a:gd name="T79" fmla="*/ 106 h 231"/>
              <a:gd name="T80" fmla="*/ 171 w 219"/>
              <a:gd name="T81" fmla="*/ 106 h 231"/>
              <a:gd name="T82" fmla="*/ 184 w 219"/>
              <a:gd name="T83" fmla="*/ 100 h 231"/>
              <a:gd name="T84" fmla="*/ 184 w 219"/>
              <a:gd name="T85" fmla="*/ 112 h 231"/>
              <a:gd name="T86" fmla="*/ 184 w 219"/>
              <a:gd name="T87" fmla="*/ 100 h 231"/>
              <a:gd name="T88" fmla="*/ 140 w 219"/>
              <a:gd name="T89" fmla="*/ 189 h 231"/>
              <a:gd name="T90" fmla="*/ 29 w 219"/>
              <a:gd name="T91" fmla="*/ 177 h 231"/>
              <a:gd name="T92" fmla="*/ 29 w 219"/>
              <a:gd name="T93" fmla="*/ 208 h 231"/>
              <a:gd name="T94" fmla="*/ 140 w 219"/>
              <a:gd name="T95" fmla="*/ 196 h 231"/>
              <a:gd name="T96" fmla="*/ 29 w 219"/>
              <a:gd name="T97" fmla="*/ 208 h 231"/>
              <a:gd name="T98" fmla="*/ 159 w 219"/>
              <a:gd name="T99" fmla="*/ 183 h 231"/>
              <a:gd name="T100" fmla="*/ 171 w 219"/>
              <a:gd name="T101" fmla="*/ 183 h 231"/>
              <a:gd name="T102" fmla="*/ 184 w 219"/>
              <a:gd name="T103" fmla="*/ 176 h 231"/>
              <a:gd name="T104" fmla="*/ 184 w 219"/>
              <a:gd name="T105" fmla="*/ 189 h 231"/>
              <a:gd name="T106" fmla="*/ 184 w 219"/>
              <a:gd name="T107" fmla="*/ 17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9" h="231">
                <a:moveTo>
                  <a:pt x="140" y="35"/>
                </a:moveTo>
                <a:cubicBezTo>
                  <a:pt x="29" y="35"/>
                  <a:pt x="29" y="35"/>
                  <a:pt x="29" y="35"/>
                </a:cubicBezTo>
                <a:cubicBezTo>
                  <a:pt x="29" y="23"/>
                  <a:pt x="29" y="23"/>
                  <a:pt x="29" y="23"/>
                </a:cubicBezTo>
                <a:cubicBezTo>
                  <a:pt x="140" y="23"/>
                  <a:pt x="140" y="23"/>
                  <a:pt x="140" y="23"/>
                </a:cubicBezTo>
                <a:lnTo>
                  <a:pt x="140" y="35"/>
                </a:lnTo>
                <a:close/>
                <a:moveTo>
                  <a:pt x="140" y="42"/>
                </a:moveTo>
                <a:cubicBezTo>
                  <a:pt x="29" y="42"/>
                  <a:pt x="29" y="42"/>
                  <a:pt x="29" y="42"/>
                </a:cubicBezTo>
                <a:cubicBezTo>
                  <a:pt x="29" y="54"/>
                  <a:pt x="29" y="54"/>
                  <a:pt x="29" y="54"/>
                </a:cubicBezTo>
                <a:cubicBezTo>
                  <a:pt x="140" y="54"/>
                  <a:pt x="140" y="54"/>
                  <a:pt x="140" y="54"/>
                </a:cubicBezTo>
                <a:lnTo>
                  <a:pt x="140" y="42"/>
                </a:lnTo>
                <a:close/>
                <a:moveTo>
                  <a:pt x="165" y="36"/>
                </a:moveTo>
                <a:cubicBezTo>
                  <a:pt x="168" y="36"/>
                  <a:pt x="171" y="33"/>
                  <a:pt x="171" y="29"/>
                </a:cubicBezTo>
                <a:cubicBezTo>
                  <a:pt x="171" y="26"/>
                  <a:pt x="168" y="23"/>
                  <a:pt x="165" y="23"/>
                </a:cubicBezTo>
                <a:cubicBezTo>
                  <a:pt x="161" y="23"/>
                  <a:pt x="159" y="26"/>
                  <a:pt x="159" y="29"/>
                </a:cubicBezTo>
                <a:cubicBezTo>
                  <a:pt x="159" y="33"/>
                  <a:pt x="161" y="36"/>
                  <a:pt x="165" y="36"/>
                </a:cubicBezTo>
                <a:close/>
                <a:moveTo>
                  <a:pt x="184" y="36"/>
                </a:moveTo>
                <a:cubicBezTo>
                  <a:pt x="187" y="36"/>
                  <a:pt x="190" y="33"/>
                  <a:pt x="190" y="29"/>
                </a:cubicBezTo>
                <a:cubicBezTo>
                  <a:pt x="190" y="26"/>
                  <a:pt x="187" y="23"/>
                  <a:pt x="184" y="23"/>
                </a:cubicBezTo>
                <a:cubicBezTo>
                  <a:pt x="180" y="23"/>
                  <a:pt x="177" y="26"/>
                  <a:pt x="177" y="29"/>
                </a:cubicBezTo>
                <a:cubicBezTo>
                  <a:pt x="177" y="33"/>
                  <a:pt x="180" y="36"/>
                  <a:pt x="184" y="36"/>
                </a:cubicBezTo>
                <a:close/>
                <a:moveTo>
                  <a:pt x="204" y="154"/>
                </a:moveTo>
                <a:cubicBezTo>
                  <a:pt x="212" y="155"/>
                  <a:pt x="219" y="162"/>
                  <a:pt x="219" y="171"/>
                </a:cubicBezTo>
                <a:cubicBezTo>
                  <a:pt x="219" y="213"/>
                  <a:pt x="219" y="213"/>
                  <a:pt x="219" y="213"/>
                </a:cubicBezTo>
                <a:cubicBezTo>
                  <a:pt x="219" y="223"/>
                  <a:pt x="211" y="231"/>
                  <a:pt x="201" y="231"/>
                </a:cubicBezTo>
                <a:cubicBezTo>
                  <a:pt x="19" y="231"/>
                  <a:pt x="19" y="231"/>
                  <a:pt x="19" y="231"/>
                </a:cubicBezTo>
                <a:cubicBezTo>
                  <a:pt x="9" y="231"/>
                  <a:pt x="1" y="223"/>
                  <a:pt x="1" y="213"/>
                </a:cubicBezTo>
                <a:cubicBezTo>
                  <a:pt x="1" y="171"/>
                  <a:pt x="1" y="171"/>
                  <a:pt x="1" y="171"/>
                </a:cubicBezTo>
                <a:cubicBezTo>
                  <a:pt x="1" y="162"/>
                  <a:pt x="7" y="155"/>
                  <a:pt x="16" y="154"/>
                </a:cubicBezTo>
                <a:cubicBezTo>
                  <a:pt x="7" y="152"/>
                  <a:pt x="1" y="145"/>
                  <a:pt x="1" y="136"/>
                </a:cubicBezTo>
                <a:cubicBezTo>
                  <a:pt x="1" y="95"/>
                  <a:pt x="1" y="95"/>
                  <a:pt x="1" y="95"/>
                </a:cubicBezTo>
                <a:cubicBezTo>
                  <a:pt x="1" y="86"/>
                  <a:pt x="7" y="79"/>
                  <a:pt x="16" y="77"/>
                </a:cubicBezTo>
                <a:cubicBezTo>
                  <a:pt x="7" y="76"/>
                  <a:pt x="0" y="68"/>
                  <a:pt x="0" y="59"/>
                </a:cubicBezTo>
                <a:cubicBezTo>
                  <a:pt x="0" y="18"/>
                  <a:pt x="0" y="18"/>
                  <a:pt x="0" y="18"/>
                </a:cubicBezTo>
                <a:cubicBezTo>
                  <a:pt x="0" y="8"/>
                  <a:pt x="8" y="0"/>
                  <a:pt x="18" y="0"/>
                </a:cubicBezTo>
                <a:cubicBezTo>
                  <a:pt x="200" y="0"/>
                  <a:pt x="200" y="0"/>
                  <a:pt x="200" y="0"/>
                </a:cubicBezTo>
                <a:cubicBezTo>
                  <a:pt x="210" y="0"/>
                  <a:pt x="218" y="8"/>
                  <a:pt x="218" y="18"/>
                </a:cubicBezTo>
                <a:cubicBezTo>
                  <a:pt x="218" y="59"/>
                  <a:pt x="218" y="59"/>
                  <a:pt x="218" y="59"/>
                </a:cubicBezTo>
                <a:cubicBezTo>
                  <a:pt x="218" y="68"/>
                  <a:pt x="212" y="76"/>
                  <a:pt x="204" y="77"/>
                </a:cubicBezTo>
                <a:cubicBezTo>
                  <a:pt x="212" y="78"/>
                  <a:pt x="219" y="86"/>
                  <a:pt x="219" y="95"/>
                </a:cubicBezTo>
                <a:cubicBezTo>
                  <a:pt x="219" y="136"/>
                  <a:pt x="219" y="136"/>
                  <a:pt x="219" y="136"/>
                </a:cubicBezTo>
                <a:cubicBezTo>
                  <a:pt x="219" y="145"/>
                  <a:pt x="212" y="152"/>
                  <a:pt x="204" y="154"/>
                </a:cubicBezTo>
                <a:close/>
                <a:moveTo>
                  <a:pt x="18" y="68"/>
                </a:moveTo>
                <a:cubicBezTo>
                  <a:pt x="200" y="68"/>
                  <a:pt x="200" y="68"/>
                  <a:pt x="200" y="68"/>
                </a:cubicBezTo>
                <a:cubicBezTo>
                  <a:pt x="205" y="68"/>
                  <a:pt x="209" y="64"/>
                  <a:pt x="209" y="59"/>
                </a:cubicBezTo>
                <a:cubicBezTo>
                  <a:pt x="209" y="18"/>
                  <a:pt x="209" y="18"/>
                  <a:pt x="209" y="18"/>
                </a:cubicBezTo>
                <a:cubicBezTo>
                  <a:pt x="209" y="13"/>
                  <a:pt x="205" y="9"/>
                  <a:pt x="200" y="9"/>
                </a:cubicBezTo>
                <a:cubicBezTo>
                  <a:pt x="18" y="9"/>
                  <a:pt x="18" y="9"/>
                  <a:pt x="18" y="9"/>
                </a:cubicBezTo>
                <a:cubicBezTo>
                  <a:pt x="14" y="9"/>
                  <a:pt x="10" y="13"/>
                  <a:pt x="10" y="18"/>
                </a:cubicBezTo>
                <a:cubicBezTo>
                  <a:pt x="10" y="59"/>
                  <a:pt x="10" y="59"/>
                  <a:pt x="10" y="59"/>
                </a:cubicBezTo>
                <a:cubicBezTo>
                  <a:pt x="10" y="64"/>
                  <a:pt x="14" y="68"/>
                  <a:pt x="18" y="68"/>
                </a:cubicBezTo>
                <a:close/>
                <a:moveTo>
                  <a:pt x="201" y="163"/>
                </a:moveTo>
                <a:cubicBezTo>
                  <a:pt x="19" y="163"/>
                  <a:pt x="19" y="163"/>
                  <a:pt x="19" y="163"/>
                </a:cubicBezTo>
                <a:cubicBezTo>
                  <a:pt x="14" y="163"/>
                  <a:pt x="10" y="167"/>
                  <a:pt x="10" y="171"/>
                </a:cubicBezTo>
                <a:cubicBezTo>
                  <a:pt x="10" y="213"/>
                  <a:pt x="10" y="213"/>
                  <a:pt x="10" y="213"/>
                </a:cubicBezTo>
                <a:cubicBezTo>
                  <a:pt x="10" y="217"/>
                  <a:pt x="14" y="221"/>
                  <a:pt x="19" y="221"/>
                </a:cubicBezTo>
                <a:cubicBezTo>
                  <a:pt x="201" y="221"/>
                  <a:pt x="201" y="221"/>
                  <a:pt x="201" y="221"/>
                </a:cubicBezTo>
                <a:cubicBezTo>
                  <a:pt x="206" y="221"/>
                  <a:pt x="210" y="217"/>
                  <a:pt x="210" y="213"/>
                </a:cubicBezTo>
                <a:cubicBezTo>
                  <a:pt x="210" y="171"/>
                  <a:pt x="210" y="171"/>
                  <a:pt x="210" y="171"/>
                </a:cubicBezTo>
                <a:cubicBezTo>
                  <a:pt x="210" y="167"/>
                  <a:pt x="206" y="163"/>
                  <a:pt x="201" y="163"/>
                </a:cubicBezTo>
                <a:close/>
                <a:moveTo>
                  <a:pt x="210" y="95"/>
                </a:moveTo>
                <a:cubicBezTo>
                  <a:pt x="210" y="90"/>
                  <a:pt x="206" y="86"/>
                  <a:pt x="201" y="86"/>
                </a:cubicBezTo>
                <a:cubicBezTo>
                  <a:pt x="19" y="86"/>
                  <a:pt x="19" y="86"/>
                  <a:pt x="19" y="86"/>
                </a:cubicBezTo>
                <a:cubicBezTo>
                  <a:pt x="14" y="86"/>
                  <a:pt x="10" y="90"/>
                  <a:pt x="10" y="95"/>
                </a:cubicBezTo>
                <a:cubicBezTo>
                  <a:pt x="10" y="136"/>
                  <a:pt x="10" y="136"/>
                  <a:pt x="10" y="136"/>
                </a:cubicBezTo>
                <a:cubicBezTo>
                  <a:pt x="10" y="141"/>
                  <a:pt x="14" y="145"/>
                  <a:pt x="19" y="145"/>
                </a:cubicBezTo>
                <a:cubicBezTo>
                  <a:pt x="201" y="145"/>
                  <a:pt x="201" y="145"/>
                  <a:pt x="201" y="145"/>
                </a:cubicBezTo>
                <a:cubicBezTo>
                  <a:pt x="206" y="145"/>
                  <a:pt x="210" y="141"/>
                  <a:pt x="210" y="136"/>
                </a:cubicBezTo>
                <a:lnTo>
                  <a:pt x="210" y="95"/>
                </a:lnTo>
                <a:close/>
                <a:moveTo>
                  <a:pt x="29" y="112"/>
                </a:moveTo>
                <a:cubicBezTo>
                  <a:pt x="140" y="112"/>
                  <a:pt x="140" y="112"/>
                  <a:pt x="140" y="112"/>
                </a:cubicBezTo>
                <a:cubicBezTo>
                  <a:pt x="140" y="100"/>
                  <a:pt x="140" y="100"/>
                  <a:pt x="140" y="100"/>
                </a:cubicBezTo>
                <a:cubicBezTo>
                  <a:pt x="29" y="100"/>
                  <a:pt x="29" y="100"/>
                  <a:pt x="29" y="100"/>
                </a:cubicBezTo>
                <a:lnTo>
                  <a:pt x="29" y="112"/>
                </a:lnTo>
                <a:close/>
                <a:moveTo>
                  <a:pt x="29" y="131"/>
                </a:moveTo>
                <a:cubicBezTo>
                  <a:pt x="140" y="131"/>
                  <a:pt x="140" y="131"/>
                  <a:pt x="140" y="131"/>
                </a:cubicBezTo>
                <a:cubicBezTo>
                  <a:pt x="140" y="119"/>
                  <a:pt x="140" y="119"/>
                  <a:pt x="140" y="119"/>
                </a:cubicBezTo>
                <a:cubicBezTo>
                  <a:pt x="29" y="119"/>
                  <a:pt x="29" y="119"/>
                  <a:pt x="29" y="119"/>
                </a:cubicBezTo>
                <a:lnTo>
                  <a:pt x="29" y="131"/>
                </a:lnTo>
                <a:close/>
                <a:moveTo>
                  <a:pt x="165" y="100"/>
                </a:moveTo>
                <a:cubicBezTo>
                  <a:pt x="162" y="100"/>
                  <a:pt x="159" y="103"/>
                  <a:pt x="159" y="106"/>
                </a:cubicBezTo>
                <a:cubicBezTo>
                  <a:pt x="159" y="109"/>
                  <a:pt x="162" y="112"/>
                  <a:pt x="165" y="112"/>
                </a:cubicBezTo>
                <a:cubicBezTo>
                  <a:pt x="169" y="112"/>
                  <a:pt x="171" y="109"/>
                  <a:pt x="171" y="106"/>
                </a:cubicBezTo>
                <a:cubicBezTo>
                  <a:pt x="171" y="103"/>
                  <a:pt x="169" y="100"/>
                  <a:pt x="165" y="100"/>
                </a:cubicBezTo>
                <a:close/>
                <a:moveTo>
                  <a:pt x="184" y="100"/>
                </a:moveTo>
                <a:cubicBezTo>
                  <a:pt x="181" y="100"/>
                  <a:pt x="178" y="103"/>
                  <a:pt x="178" y="106"/>
                </a:cubicBezTo>
                <a:cubicBezTo>
                  <a:pt x="178" y="109"/>
                  <a:pt x="181" y="112"/>
                  <a:pt x="184" y="112"/>
                </a:cubicBezTo>
                <a:cubicBezTo>
                  <a:pt x="188" y="112"/>
                  <a:pt x="190" y="109"/>
                  <a:pt x="190" y="106"/>
                </a:cubicBezTo>
                <a:cubicBezTo>
                  <a:pt x="190" y="103"/>
                  <a:pt x="188" y="100"/>
                  <a:pt x="184" y="100"/>
                </a:cubicBezTo>
                <a:close/>
                <a:moveTo>
                  <a:pt x="29" y="189"/>
                </a:moveTo>
                <a:cubicBezTo>
                  <a:pt x="140" y="189"/>
                  <a:pt x="140" y="189"/>
                  <a:pt x="140" y="189"/>
                </a:cubicBezTo>
                <a:cubicBezTo>
                  <a:pt x="140" y="177"/>
                  <a:pt x="140" y="177"/>
                  <a:pt x="140" y="177"/>
                </a:cubicBezTo>
                <a:cubicBezTo>
                  <a:pt x="29" y="177"/>
                  <a:pt x="29" y="177"/>
                  <a:pt x="29" y="177"/>
                </a:cubicBezTo>
                <a:lnTo>
                  <a:pt x="29" y="189"/>
                </a:lnTo>
                <a:close/>
                <a:moveTo>
                  <a:pt x="29" y="208"/>
                </a:moveTo>
                <a:cubicBezTo>
                  <a:pt x="140" y="208"/>
                  <a:pt x="140" y="208"/>
                  <a:pt x="140" y="208"/>
                </a:cubicBezTo>
                <a:cubicBezTo>
                  <a:pt x="140" y="196"/>
                  <a:pt x="140" y="196"/>
                  <a:pt x="140" y="196"/>
                </a:cubicBezTo>
                <a:cubicBezTo>
                  <a:pt x="29" y="196"/>
                  <a:pt x="29" y="196"/>
                  <a:pt x="29" y="196"/>
                </a:cubicBezTo>
                <a:lnTo>
                  <a:pt x="29" y="208"/>
                </a:lnTo>
                <a:close/>
                <a:moveTo>
                  <a:pt x="165" y="176"/>
                </a:moveTo>
                <a:cubicBezTo>
                  <a:pt x="162" y="176"/>
                  <a:pt x="159" y="179"/>
                  <a:pt x="159" y="183"/>
                </a:cubicBezTo>
                <a:cubicBezTo>
                  <a:pt x="159" y="186"/>
                  <a:pt x="162" y="189"/>
                  <a:pt x="165" y="189"/>
                </a:cubicBezTo>
                <a:cubicBezTo>
                  <a:pt x="169" y="189"/>
                  <a:pt x="171" y="186"/>
                  <a:pt x="171" y="183"/>
                </a:cubicBezTo>
                <a:cubicBezTo>
                  <a:pt x="171" y="179"/>
                  <a:pt x="169" y="176"/>
                  <a:pt x="165" y="176"/>
                </a:cubicBezTo>
                <a:close/>
                <a:moveTo>
                  <a:pt x="184" y="176"/>
                </a:moveTo>
                <a:cubicBezTo>
                  <a:pt x="181" y="176"/>
                  <a:pt x="178" y="179"/>
                  <a:pt x="178" y="183"/>
                </a:cubicBezTo>
                <a:cubicBezTo>
                  <a:pt x="178" y="186"/>
                  <a:pt x="181" y="189"/>
                  <a:pt x="184" y="189"/>
                </a:cubicBezTo>
                <a:cubicBezTo>
                  <a:pt x="188" y="189"/>
                  <a:pt x="190" y="186"/>
                  <a:pt x="190" y="183"/>
                </a:cubicBezTo>
                <a:cubicBezTo>
                  <a:pt x="190" y="179"/>
                  <a:pt x="188" y="176"/>
                  <a:pt x="184" y="17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nvGrpSpPr>
          <p:cNvPr id="24" name="Group 23">
            <a:extLst>
              <a:ext uri="{FF2B5EF4-FFF2-40B4-BE49-F238E27FC236}">
                <a16:creationId xmlns:a16="http://schemas.microsoft.com/office/drawing/2014/main" id="{3E6E3AD4-13F8-405F-8B4B-1B73259EDC00}"/>
              </a:ext>
            </a:extLst>
          </p:cNvPr>
          <p:cNvGrpSpPr/>
          <p:nvPr/>
        </p:nvGrpSpPr>
        <p:grpSpPr>
          <a:xfrm>
            <a:off x="6994759" y="5899852"/>
            <a:ext cx="390966" cy="499457"/>
            <a:chOff x="6171524" y="-3755894"/>
            <a:chExt cx="2786063" cy="3559175"/>
          </a:xfrm>
          <a:solidFill>
            <a:schemeClr val="accent1"/>
          </a:solidFill>
        </p:grpSpPr>
        <p:sp>
          <p:nvSpPr>
            <p:cNvPr id="26" name="Freeform 6">
              <a:extLst>
                <a:ext uri="{FF2B5EF4-FFF2-40B4-BE49-F238E27FC236}">
                  <a16:creationId xmlns:a16="http://schemas.microsoft.com/office/drawing/2014/main" id="{737E1FA2-A296-4A1E-9744-4A8BEAEBEB7A}"/>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7" name="Freeform 7">
              <a:extLst>
                <a:ext uri="{FF2B5EF4-FFF2-40B4-BE49-F238E27FC236}">
                  <a16:creationId xmlns:a16="http://schemas.microsoft.com/office/drawing/2014/main" id="{30DB9727-4247-44B0-ABDA-A2E40C74FEFC}"/>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nvGrpSpPr>
          <p:cNvPr id="28" name="Group 27">
            <a:extLst>
              <a:ext uri="{FF2B5EF4-FFF2-40B4-BE49-F238E27FC236}">
                <a16:creationId xmlns:a16="http://schemas.microsoft.com/office/drawing/2014/main" id="{9C165E5F-0B97-48B2-B297-A12234822102}"/>
              </a:ext>
            </a:extLst>
          </p:cNvPr>
          <p:cNvGrpSpPr/>
          <p:nvPr/>
        </p:nvGrpSpPr>
        <p:grpSpPr>
          <a:xfrm>
            <a:off x="7560316" y="5899852"/>
            <a:ext cx="390966" cy="499457"/>
            <a:chOff x="6171524" y="-3755894"/>
            <a:chExt cx="2786063" cy="3559175"/>
          </a:xfrm>
          <a:solidFill>
            <a:schemeClr val="accent1"/>
          </a:solidFill>
        </p:grpSpPr>
        <p:sp>
          <p:nvSpPr>
            <p:cNvPr id="29" name="Freeform 6">
              <a:extLst>
                <a:ext uri="{FF2B5EF4-FFF2-40B4-BE49-F238E27FC236}">
                  <a16:creationId xmlns:a16="http://schemas.microsoft.com/office/drawing/2014/main" id="{391F5789-D91E-4551-B768-0763C0F32024}"/>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30" name="Freeform 7">
              <a:extLst>
                <a:ext uri="{FF2B5EF4-FFF2-40B4-BE49-F238E27FC236}">
                  <a16:creationId xmlns:a16="http://schemas.microsoft.com/office/drawing/2014/main" id="{406A104E-C91C-48E9-998B-E3C9700CF42B}"/>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nvGrpSpPr>
          <p:cNvPr id="31" name="Group 30">
            <a:extLst>
              <a:ext uri="{FF2B5EF4-FFF2-40B4-BE49-F238E27FC236}">
                <a16:creationId xmlns:a16="http://schemas.microsoft.com/office/drawing/2014/main" id="{848563FE-0E9C-4AE8-9390-34E5235F8800}"/>
              </a:ext>
            </a:extLst>
          </p:cNvPr>
          <p:cNvGrpSpPr/>
          <p:nvPr/>
        </p:nvGrpSpPr>
        <p:grpSpPr>
          <a:xfrm>
            <a:off x="8125873" y="5899852"/>
            <a:ext cx="390966" cy="499457"/>
            <a:chOff x="6171524" y="-3755894"/>
            <a:chExt cx="2786063" cy="3559175"/>
          </a:xfrm>
          <a:solidFill>
            <a:schemeClr val="accent1"/>
          </a:solidFill>
        </p:grpSpPr>
        <p:sp>
          <p:nvSpPr>
            <p:cNvPr id="32" name="Freeform 6">
              <a:extLst>
                <a:ext uri="{FF2B5EF4-FFF2-40B4-BE49-F238E27FC236}">
                  <a16:creationId xmlns:a16="http://schemas.microsoft.com/office/drawing/2014/main" id="{316C6B2B-FD63-49F6-9EB4-A6BE1467144E}"/>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33" name="Freeform 7">
              <a:extLst>
                <a:ext uri="{FF2B5EF4-FFF2-40B4-BE49-F238E27FC236}">
                  <a16:creationId xmlns:a16="http://schemas.microsoft.com/office/drawing/2014/main" id="{00034A52-9DA6-4C1A-A8D5-64B648B38B11}"/>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pic>
        <p:nvPicPr>
          <p:cNvPr id="27650" name="Picture 2" descr="Image result for docker icon">
            <a:extLst>
              <a:ext uri="{FF2B5EF4-FFF2-40B4-BE49-F238E27FC236}">
                <a16:creationId xmlns:a16="http://schemas.microsoft.com/office/drawing/2014/main" id="{E26B7BE7-3EA7-4812-821A-A3BBEEFEA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46" b="11641"/>
          <a:stretch/>
        </p:blipFill>
        <p:spPr bwMode="auto">
          <a:xfrm>
            <a:off x="7351023" y="1559796"/>
            <a:ext cx="754540" cy="5803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056CDF56-F244-4DDE-99DE-450A7E956A7C}"/>
              </a:ext>
            </a:extLst>
          </p:cNvPr>
          <p:cNvPicPr>
            <a:picLocks noChangeAspect="1"/>
          </p:cNvPicPr>
          <p:nvPr/>
        </p:nvPicPr>
        <p:blipFill>
          <a:blip r:embed="rId4"/>
          <a:stretch>
            <a:fillRect/>
          </a:stretch>
        </p:blipFill>
        <p:spPr>
          <a:xfrm>
            <a:off x="5947273" y="3370409"/>
            <a:ext cx="523687" cy="533620"/>
          </a:xfrm>
          <a:prstGeom prst="rect">
            <a:avLst/>
          </a:prstGeom>
        </p:spPr>
      </p:pic>
      <p:pic>
        <p:nvPicPr>
          <p:cNvPr id="36" name="Picture 35">
            <a:extLst>
              <a:ext uri="{FF2B5EF4-FFF2-40B4-BE49-F238E27FC236}">
                <a16:creationId xmlns:a16="http://schemas.microsoft.com/office/drawing/2014/main" id="{C433F26B-2D09-4C23-BA68-77ACDDC319C6}"/>
              </a:ext>
            </a:extLst>
          </p:cNvPr>
          <p:cNvPicPr>
            <a:picLocks noChangeAspect="1"/>
          </p:cNvPicPr>
          <p:nvPr/>
        </p:nvPicPr>
        <p:blipFill>
          <a:blip r:embed="rId5"/>
          <a:stretch>
            <a:fillRect/>
          </a:stretch>
        </p:blipFill>
        <p:spPr>
          <a:xfrm>
            <a:off x="9013476" y="3294327"/>
            <a:ext cx="485601" cy="638438"/>
          </a:xfrm>
          <a:prstGeom prst="rect">
            <a:avLst/>
          </a:prstGeom>
        </p:spPr>
      </p:pic>
      <p:pic>
        <p:nvPicPr>
          <p:cNvPr id="37" name="Picture 36">
            <a:extLst>
              <a:ext uri="{FF2B5EF4-FFF2-40B4-BE49-F238E27FC236}">
                <a16:creationId xmlns:a16="http://schemas.microsoft.com/office/drawing/2014/main" id="{3621BC08-D8AC-414B-AE46-2D696FC2F835}"/>
              </a:ext>
            </a:extLst>
          </p:cNvPr>
          <p:cNvPicPr>
            <a:picLocks noChangeAspect="1"/>
          </p:cNvPicPr>
          <p:nvPr/>
        </p:nvPicPr>
        <p:blipFill>
          <a:blip r:embed="rId6"/>
          <a:stretch>
            <a:fillRect/>
          </a:stretch>
        </p:blipFill>
        <p:spPr>
          <a:xfrm>
            <a:off x="7410162" y="4828108"/>
            <a:ext cx="647467" cy="438331"/>
          </a:xfrm>
          <a:prstGeom prst="rect">
            <a:avLst/>
          </a:prstGeom>
        </p:spPr>
      </p:pic>
      <p:pic>
        <p:nvPicPr>
          <p:cNvPr id="27652" name="Picture 4" descr="Image result for github icon">
            <a:extLst>
              <a:ext uri="{FF2B5EF4-FFF2-40B4-BE49-F238E27FC236}">
                <a16:creationId xmlns:a16="http://schemas.microsoft.com/office/drawing/2014/main" id="{A90ADB99-8980-4FC1-84F3-C821075E0B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0614" y="1536214"/>
            <a:ext cx="627497" cy="627497"/>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git repos icon">
            <a:extLst>
              <a:ext uri="{FF2B5EF4-FFF2-40B4-BE49-F238E27FC236}">
                <a16:creationId xmlns:a16="http://schemas.microsoft.com/office/drawing/2014/main" id="{3B8DB72A-1868-42B1-A31A-824E21B41DC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8027"/>
          <a:stretch/>
        </p:blipFill>
        <p:spPr bwMode="auto">
          <a:xfrm>
            <a:off x="4178005" y="2971956"/>
            <a:ext cx="452717" cy="450399"/>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E4ED89EA-5DB7-42BA-BB21-9CB598893904}"/>
              </a:ext>
            </a:extLst>
          </p:cNvPr>
          <p:cNvCxnSpPr/>
          <p:nvPr/>
        </p:nvCxnSpPr>
        <p:spPr>
          <a:xfrm flipH="1">
            <a:off x="2878963" y="3187095"/>
            <a:ext cx="1260699"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CCC29E9-2293-46C8-9EF0-70E34463D894}"/>
              </a:ext>
            </a:extLst>
          </p:cNvPr>
          <p:cNvCxnSpPr/>
          <p:nvPr/>
        </p:nvCxnSpPr>
        <p:spPr>
          <a:xfrm>
            <a:off x="4404363" y="2617643"/>
            <a:ext cx="0" cy="32333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59FD1B1-4D0F-458A-8712-53E9C41A017F}"/>
              </a:ext>
            </a:extLst>
          </p:cNvPr>
          <p:cNvCxnSpPr>
            <a:cxnSpLocks/>
            <a:stCxn id="27652" idx="3"/>
          </p:cNvCxnSpPr>
          <p:nvPr/>
        </p:nvCxnSpPr>
        <p:spPr>
          <a:xfrm>
            <a:off x="4718111" y="1849962"/>
            <a:ext cx="999451"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7C9412F-B7E3-4CDB-99A5-A1CA9A464FB1}"/>
              </a:ext>
            </a:extLst>
          </p:cNvPr>
          <p:cNvCxnSpPr>
            <a:cxnSpLocks/>
          </p:cNvCxnSpPr>
          <p:nvPr/>
        </p:nvCxnSpPr>
        <p:spPr>
          <a:xfrm>
            <a:off x="6096054" y="1849962"/>
            <a:ext cx="1233518"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5430F9-7EF1-4B5A-8C0B-4F351C5C4053}"/>
              </a:ext>
            </a:extLst>
          </p:cNvPr>
          <p:cNvCxnSpPr/>
          <p:nvPr/>
        </p:nvCxnSpPr>
        <p:spPr>
          <a:xfrm>
            <a:off x="7728293" y="2364828"/>
            <a:ext cx="0" cy="957513"/>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F4343D8-2589-4D76-B23C-F0677F25BD08}"/>
              </a:ext>
            </a:extLst>
          </p:cNvPr>
          <p:cNvCxnSpPr>
            <a:cxnSpLocks/>
          </p:cNvCxnSpPr>
          <p:nvPr/>
        </p:nvCxnSpPr>
        <p:spPr>
          <a:xfrm rot="16200000" flipH="1" flipV="1">
            <a:off x="4456773" y="-305575"/>
            <a:ext cx="1412040" cy="5133063"/>
          </a:xfrm>
          <a:prstGeom prst="bentConnector3">
            <a:avLst>
              <a:gd name="adj1" fmla="val -15871"/>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450C129-A908-4CA2-BC8F-F4D42938681A}"/>
              </a:ext>
            </a:extLst>
          </p:cNvPr>
          <p:cNvCxnSpPr>
            <a:cxnSpLocks/>
            <a:endCxn id="46" idx="1"/>
          </p:cNvCxnSpPr>
          <p:nvPr/>
        </p:nvCxnSpPr>
        <p:spPr>
          <a:xfrm>
            <a:off x="6481811" y="3668774"/>
            <a:ext cx="778158" cy="5046"/>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324AC71-B244-4106-B5C9-381B2C83DE85}"/>
              </a:ext>
            </a:extLst>
          </p:cNvPr>
          <p:cNvCxnSpPr>
            <a:cxnSpLocks/>
            <a:stCxn id="46" idx="3"/>
          </p:cNvCxnSpPr>
          <p:nvPr/>
        </p:nvCxnSpPr>
        <p:spPr>
          <a:xfrm flipV="1">
            <a:off x="8107681" y="3668775"/>
            <a:ext cx="866303" cy="5045"/>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A8AE4B-A6FE-46FA-923D-5DAFB1147170}"/>
              </a:ext>
            </a:extLst>
          </p:cNvPr>
          <p:cNvCxnSpPr/>
          <p:nvPr/>
        </p:nvCxnSpPr>
        <p:spPr>
          <a:xfrm>
            <a:off x="7733896" y="4414680"/>
            <a:ext cx="0" cy="413429"/>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B255323-B15C-4047-B691-E0164FF64BA6}"/>
              </a:ext>
            </a:extLst>
          </p:cNvPr>
          <p:cNvCxnSpPr/>
          <p:nvPr/>
        </p:nvCxnSpPr>
        <p:spPr>
          <a:xfrm>
            <a:off x="7733896" y="5484540"/>
            <a:ext cx="0" cy="357649"/>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441C464-62B8-4879-B7A6-0ECC769F4C43}"/>
              </a:ext>
            </a:extLst>
          </p:cNvPr>
          <p:cNvCxnSpPr>
            <a:cxnSpLocks/>
          </p:cNvCxnSpPr>
          <p:nvPr/>
        </p:nvCxnSpPr>
        <p:spPr>
          <a:xfrm rot="10800000" flipV="1">
            <a:off x="4413931" y="4543714"/>
            <a:ext cx="3308183" cy="334279"/>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27658" name="Picture 10" descr="Image result for Visual Studio Code">
            <a:extLst>
              <a:ext uri="{FF2B5EF4-FFF2-40B4-BE49-F238E27FC236}">
                <a16:creationId xmlns:a16="http://schemas.microsoft.com/office/drawing/2014/main" id="{757C18A6-0E7F-4688-8DE3-01AC6E13A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6165" y="1512285"/>
            <a:ext cx="675354" cy="67535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ctor: Elbow 38">
            <a:extLst>
              <a:ext uri="{FF2B5EF4-FFF2-40B4-BE49-F238E27FC236}">
                <a16:creationId xmlns:a16="http://schemas.microsoft.com/office/drawing/2014/main" id="{E3CFC1A4-9D4E-40B1-8E0C-DED573A12221}"/>
              </a:ext>
            </a:extLst>
          </p:cNvPr>
          <p:cNvCxnSpPr>
            <a:cxnSpLocks/>
          </p:cNvCxnSpPr>
          <p:nvPr/>
        </p:nvCxnSpPr>
        <p:spPr>
          <a:xfrm rot="10800000" flipV="1">
            <a:off x="2872659" y="3187094"/>
            <a:ext cx="1274672" cy="688829"/>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46" name="Picture 5" descr="image005">
            <a:extLst>
              <a:ext uri="{FF2B5EF4-FFF2-40B4-BE49-F238E27FC236}">
                <a16:creationId xmlns:a16="http://schemas.microsoft.com/office/drawing/2014/main" id="{ADBB5D73-7224-45AF-8B3B-6F405E55986B}"/>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9969" y="3341142"/>
            <a:ext cx="847712" cy="66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02453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Get started with Azure App Service !</a:t>
            </a:r>
          </a:p>
        </p:txBody>
      </p:sp>
      <p:sp>
        <p:nvSpPr>
          <p:cNvPr id="4" name="Text Placeholder 3"/>
          <p:cNvSpPr>
            <a:spLocks noGrp="1"/>
          </p:cNvSpPr>
          <p:nvPr>
            <p:ph type="body" sz="quarter" idx="10"/>
          </p:nvPr>
        </p:nvSpPr>
        <p:spPr>
          <a:xfrm>
            <a:off x="269239" y="1189495"/>
            <a:ext cx="11653523" cy="1867686"/>
          </a:xfrm>
        </p:spPr>
        <p:txBody>
          <a:bodyPr/>
          <a:lstStyle/>
          <a:p>
            <a:pPr>
              <a:spcBef>
                <a:spcPts val="1176"/>
              </a:spcBef>
            </a:pPr>
            <a:r>
              <a:rPr lang="en-US" sz="2745" dirty="0"/>
              <a:t>Build free (no credit card required!) apps today! </a:t>
            </a:r>
            <a:r>
              <a:rPr lang="en-US" sz="2745" dirty="0">
                <a:gradFill>
                  <a:gsLst>
                    <a:gs pos="1250">
                      <a:schemeClr val="accent1"/>
                    </a:gs>
                    <a:gs pos="99000">
                      <a:schemeClr val="accent1"/>
                    </a:gs>
                  </a:gsLst>
                  <a:lin ang="5400000" scaled="0"/>
                </a:gradFill>
                <a:hlinkClick r:id="rId3" action="ppaction://hlinkfile"/>
              </a:rPr>
              <a:t>aka.ms/</a:t>
            </a:r>
            <a:r>
              <a:rPr lang="en-US" sz="2745" dirty="0" err="1">
                <a:gradFill>
                  <a:gsLst>
                    <a:gs pos="1250">
                      <a:schemeClr val="accent1"/>
                    </a:gs>
                    <a:gs pos="99000">
                      <a:schemeClr val="accent1"/>
                    </a:gs>
                  </a:gsLst>
                  <a:lin ang="5400000" scaled="0"/>
                </a:gradFill>
                <a:hlinkClick r:id="rId3" action="ppaction://hlinkfile"/>
              </a:rPr>
              <a:t>tryappservice</a:t>
            </a:r>
            <a:endParaRPr lang="en-US" sz="2745" dirty="0">
              <a:gradFill>
                <a:gsLst>
                  <a:gs pos="1250">
                    <a:schemeClr val="accent1"/>
                  </a:gs>
                  <a:gs pos="99000">
                    <a:schemeClr val="accent1"/>
                  </a:gs>
                </a:gsLst>
                <a:lin ang="5400000" scaled="0"/>
              </a:gradFill>
            </a:endParaRPr>
          </a:p>
          <a:p>
            <a:pPr>
              <a:spcBef>
                <a:spcPts val="1176"/>
              </a:spcBef>
            </a:pPr>
            <a:r>
              <a:rPr lang="en-US" sz="2745" dirty="0"/>
              <a:t>Learn more and get free training at </a:t>
            </a:r>
            <a:r>
              <a:rPr lang="en-US" sz="2745" dirty="0">
                <a:hlinkClick r:id="rId4"/>
              </a:rPr>
              <a:t>http://azure.microsoft.com </a:t>
            </a:r>
            <a:endParaRPr lang="en-US" sz="2745" dirty="0"/>
          </a:p>
          <a:p>
            <a:pPr>
              <a:spcBef>
                <a:spcPts val="1176"/>
              </a:spcBef>
            </a:pPr>
            <a:r>
              <a:rPr lang="en-US" sz="2745" dirty="0"/>
              <a:t>Talk to your Microsoft rep about a free briefing or Fast Start* </a:t>
            </a:r>
            <a:br>
              <a:rPr lang="en-US" sz="2745" dirty="0"/>
            </a:br>
            <a:r>
              <a:rPr lang="en-US" sz="1765" dirty="0">
                <a:latin typeface="+mn-lt"/>
              </a:rPr>
              <a:t>(*for Premier customers)  </a:t>
            </a:r>
            <a:endParaRPr lang="en-US" sz="2745" dirty="0"/>
          </a:p>
        </p:txBody>
      </p:sp>
      <p:grpSp>
        <p:nvGrpSpPr>
          <p:cNvPr id="82" name="Group 81"/>
          <p:cNvGrpSpPr/>
          <p:nvPr/>
        </p:nvGrpSpPr>
        <p:grpSpPr>
          <a:xfrm>
            <a:off x="1329879" y="3187957"/>
            <a:ext cx="9532244" cy="3691692"/>
            <a:chOff x="13708063" y="7750175"/>
            <a:chExt cx="17978438" cy="6962776"/>
          </a:xfrm>
        </p:grpSpPr>
        <p:sp>
          <p:nvSpPr>
            <p:cNvPr id="83" name="Freeform 5"/>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84" name="Freeform 6"/>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85" name="Freeform 7"/>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86" name="Freeform 8"/>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87" name="Freeform 9"/>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88" name="Freeform 10"/>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89" name="Freeform 11"/>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0" name="Freeform 12"/>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1" name="Freeform 13"/>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2" name="Freeform 14"/>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3" name="Freeform 15"/>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4" name="Freeform 16"/>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5" name="Freeform 17"/>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6" name="Freeform 18"/>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7" name="Freeform 19"/>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8" name="Freeform 20"/>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99" name="Freeform 21"/>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0" name="Freeform 22"/>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1" name="Freeform 23"/>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2" name="Freeform 24"/>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3" name="Freeform 25"/>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4" name="Freeform 26"/>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5" name="Freeform 27"/>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6" name="Freeform 28"/>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7" name="Freeform 30"/>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8" name="Freeform 31"/>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09" name="Freeform 32"/>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0" name="Freeform 33"/>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1" name="Freeform 110"/>
            <p:cNvSpPr>
              <a:spLocks/>
            </p:cNvSpPr>
            <p:nvPr/>
          </p:nvSpPr>
          <p:spPr bwMode="auto">
            <a:xfrm>
              <a:off x="17797463" y="7750175"/>
              <a:ext cx="4948238" cy="3436938"/>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2" name="Rectangle 111"/>
            <p:cNvSpPr>
              <a:spLocks noChangeArrowheads="1"/>
            </p:cNvSpPr>
            <p:nvPr/>
          </p:nvSpPr>
          <p:spPr bwMode="auto">
            <a:xfrm>
              <a:off x="17954626" y="7900988"/>
              <a:ext cx="4633913" cy="2632075"/>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3" name="Freeform 112"/>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4" name="Freeform 113"/>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5" name="Freeform 114"/>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6" name="Rectangle 115"/>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7" name="Freeform 116"/>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8" name="Rectangle 117"/>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19" name="Freeform 118"/>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0" name="Freeform 119"/>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1" name="Freeform 120"/>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2" name="Freeform 121"/>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3" name="Freeform 122"/>
            <p:cNvSpPr>
              <a:spLocks/>
            </p:cNvSpPr>
            <p:nvPr/>
          </p:nvSpPr>
          <p:spPr bwMode="auto">
            <a:xfrm>
              <a:off x="27549476" y="9256713"/>
              <a:ext cx="3263900" cy="2068513"/>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4" name="Rectangle 123"/>
            <p:cNvSpPr>
              <a:spLocks noChangeArrowheads="1"/>
            </p:cNvSpPr>
            <p:nvPr/>
          </p:nvSpPr>
          <p:spPr bwMode="auto">
            <a:xfrm>
              <a:off x="27743151" y="9455150"/>
              <a:ext cx="2627313" cy="167481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5" name="Freeform 124"/>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6" name="Freeform 125"/>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7" name="Freeform 126"/>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8" name="Freeform 127"/>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29" name="Freeform 128"/>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0" name="Freeform 129"/>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1" name="Freeform 130"/>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2" name="Freeform 131"/>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3" name="Freeform 132"/>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4" name="Freeform 133"/>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5" name="Freeform 134"/>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6" name="Freeform 135"/>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7" name="Freeform 136"/>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8" name="Freeform 137"/>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39" name="Freeform 138"/>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0" name="Freeform 139"/>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1" name="Freeform 140"/>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2" name="Freeform 141"/>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3" name="Freeform 142"/>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4" name="Freeform 143"/>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5" name="Freeform 144"/>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6" name="Freeform 145"/>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7" name="Freeform 146"/>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8" name="Freeform 147"/>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49" name="Freeform 148"/>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50" name="Freeform 149"/>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51" name="Freeform 150"/>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52" name="Freeform 151"/>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53" name="Freeform 152"/>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54" name="Freeform 153"/>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sp>
          <p:nvSpPr>
            <p:cNvPr id="155" name="Freeform 154"/>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130">
                <a:defRPr/>
              </a:pPr>
              <a:endParaRPr lang="en-US" sz="1765">
                <a:solidFill>
                  <a:srgbClr val="505050"/>
                </a:solidFill>
                <a:latin typeface="Segoe UI Light" charset="0"/>
              </a:endParaRPr>
            </a:p>
          </p:txBody>
        </p:sp>
      </p:grpSp>
    </p:spTree>
    <p:extLst>
      <p:ext uri="{BB962C8B-B14F-4D97-AF65-F5344CB8AC3E}">
        <p14:creationId xmlns:p14="http://schemas.microsoft.com/office/powerpoint/2010/main" val="33581581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433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A361355D-B3E8-463A-9948-464AA71C8FD9}"/>
              </a:ext>
            </a:extLst>
          </p:cNvPr>
          <p:cNvPicPr>
            <a:picLocks noChangeAspect="1"/>
          </p:cNvPicPr>
          <p:nvPr/>
        </p:nvPicPr>
        <p:blipFill>
          <a:blip r:embed="rId3"/>
          <a:stretch>
            <a:fillRect/>
          </a:stretch>
        </p:blipFill>
        <p:spPr>
          <a:xfrm>
            <a:off x="460184" y="303200"/>
            <a:ext cx="896117" cy="896117"/>
          </a:xfrm>
          <a:prstGeom prst="rect">
            <a:avLst/>
          </a:prstGeom>
        </p:spPr>
      </p:pic>
      <p:sp>
        <p:nvSpPr>
          <p:cNvPr id="3" name="Title 2"/>
          <p:cNvSpPr>
            <a:spLocks noGrp="1"/>
          </p:cNvSpPr>
          <p:nvPr>
            <p:ph type="title"/>
          </p:nvPr>
        </p:nvSpPr>
        <p:spPr/>
        <p:txBody>
          <a:bodyPr/>
          <a:lstStyle/>
          <a:p>
            <a:r>
              <a:rPr lang="en-US" dirty="0"/>
              <a:t>       Azure App Service</a:t>
            </a:r>
          </a:p>
        </p:txBody>
      </p:sp>
      <p:sp>
        <p:nvSpPr>
          <p:cNvPr id="70" name="TextBox 69"/>
          <p:cNvSpPr txBox="1"/>
          <p:nvPr/>
        </p:nvSpPr>
        <p:spPr>
          <a:xfrm>
            <a:off x="269241" y="1622814"/>
            <a:ext cx="3854628" cy="4764698"/>
          </a:xfrm>
          <a:prstGeom prst="rect">
            <a:avLst/>
          </a:prstGeom>
          <a:solidFill>
            <a:schemeClr val="accent5">
              <a:lumMod val="75000"/>
            </a:schemeClr>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044763" y="1627368"/>
            <a:ext cx="3854628" cy="4764698"/>
          </a:xfrm>
          <a:prstGeom prst="rect">
            <a:avLst/>
          </a:prstGeom>
          <a:solidFill>
            <a:schemeClr val="accent5">
              <a:lumMod val="75000"/>
            </a:schemeClr>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512528" y="4767663"/>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0" name="TextBox 109"/>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72">
                  <a:latin typeface="Segoe UI"/>
                </a:rPr>
                <a:t>AAD integrated </a:t>
              </a:r>
            </a:p>
          </p:txBody>
        </p:sp>
      </p:grpSp>
      <p:grpSp>
        <p:nvGrpSpPr>
          <p:cNvPr id="31" name="Group 30"/>
          <p:cNvGrpSpPr/>
          <p:nvPr/>
        </p:nvGrpSpPr>
        <p:grpSpPr>
          <a:xfrm>
            <a:off x="2286276" y="4695295"/>
            <a:ext cx="1739154" cy="984101"/>
            <a:chOff x="2332121" y="4661692"/>
            <a:chExt cx="1774027" cy="1003834"/>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6" name="TextBox 115"/>
            <p:cNvSpPr txBox="1"/>
            <p:nvPr/>
          </p:nvSpPr>
          <p:spPr>
            <a:xfrm>
              <a:off x="2332121" y="5379331"/>
              <a:ext cx="1774027" cy="286195"/>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72">
                  <a:latin typeface="Segoe UI"/>
                </a:rPr>
                <a:t>Secure + compliant </a:t>
              </a:r>
            </a:p>
          </p:txBody>
        </p:sp>
      </p:grpSp>
      <p:grpSp>
        <p:nvGrpSpPr>
          <p:cNvPr id="35" name="Group 34"/>
          <p:cNvGrpSpPr/>
          <p:nvPr/>
        </p:nvGrpSpPr>
        <p:grpSpPr>
          <a:xfrm>
            <a:off x="4378042" y="4689268"/>
            <a:ext cx="1505804" cy="1180251"/>
            <a:chOff x="4465832"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25" name="TextBox 124"/>
            <p:cNvSpPr txBox="1"/>
            <p:nvPr/>
          </p:nvSpPr>
          <p:spPr>
            <a:xfrm>
              <a:off x="4465832" y="5379331"/>
              <a:ext cx="1535998"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72" dirty="0">
                  <a:latin typeface="Segoe UI"/>
                </a:rPr>
                <a:t>Reduced</a:t>
              </a:r>
              <a:br>
                <a:rPr lang="en-US" sz="1372" dirty="0">
                  <a:latin typeface="Segoe UI"/>
                </a:rPr>
              </a:br>
              <a:r>
                <a:rPr lang="en-US" sz="1372" dirty="0">
                  <a:latin typeface="Segoe UI"/>
                </a:rPr>
                <a:t>operations costs </a:t>
              </a:r>
            </a:p>
          </p:txBody>
        </p:sp>
      </p:grpSp>
      <p:grpSp>
        <p:nvGrpSpPr>
          <p:cNvPr id="36" name="Group 35"/>
          <p:cNvGrpSpPr/>
          <p:nvPr/>
        </p:nvGrpSpPr>
        <p:grpSpPr>
          <a:xfrm>
            <a:off x="6514450" y="4629932"/>
            <a:ext cx="1084643" cy="1239589"/>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28" name="TextBox 127"/>
            <p:cNvSpPr txBox="1"/>
            <p:nvPr/>
          </p:nvSpPr>
          <p:spPr>
            <a:xfrm>
              <a:off x="6645078" y="5379331"/>
              <a:ext cx="1106392"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72" dirty="0">
                  <a:latin typeface="Segoe UI"/>
                </a:rPr>
                <a:t>Backup and</a:t>
              </a:r>
              <a:br>
                <a:rPr lang="en-US" sz="1372" dirty="0">
                  <a:latin typeface="Segoe UI"/>
                </a:rPr>
              </a:br>
              <a:r>
                <a:rPr lang="en-US" sz="1372" dirty="0">
                  <a:latin typeface="Segoe UI"/>
                </a:rPr>
                <a:t>recovery </a:t>
              </a:r>
            </a:p>
          </p:txBody>
        </p:sp>
      </p:grpSp>
      <p:grpSp>
        <p:nvGrpSpPr>
          <p:cNvPr id="40" name="Group 39"/>
          <p:cNvGrpSpPr/>
          <p:nvPr/>
        </p:nvGrpSpPr>
        <p:grpSpPr>
          <a:xfrm>
            <a:off x="8559438" y="4723310"/>
            <a:ext cx="1039070" cy="1146211"/>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37" name="TextBox 136"/>
            <p:cNvSpPr txBox="1"/>
            <p:nvPr/>
          </p:nvSpPr>
          <p:spPr>
            <a:xfrm>
              <a:off x="8682945" y="5379331"/>
              <a:ext cx="1059906"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72">
                  <a:latin typeface="Segoe UI"/>
                </a:rPr>
                <a:t>Testing in</a:t>
              </a:r>
              <a:br>
                <a:rPr lang="en-US" sz="1372">
                  <a:latin typeface="Segoe UI"/>
                </a:rPr>
              </a:br>
              <a:r>
                <a:rPr lang="en-US" sz="1372">
                  <a:latin typeface="Segoe UI"/>
                </a:rPr>
                <a:t>production</a:t>
              </a:r>
            </a:p>
          </p:txBody>
        </p:sp>
      </p:grpSp>
      <p:grpSp>
        <p:nvGrpSpPr>
          <p:cNvPr id="39" name="Group 38"/>
          <p:cNvGrpSpPr/>
          <p:nvPr/>
        </p:nvGrpSpPr>
        <p:grpSpPr>
          <a:xfrm>
            <a:off x="10388652" y="4683622"/>
            <a:ext cx="1141216" cy="118589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40" name="TextBox 139"/>
            <p:cNvSpPr txBox="1"/>
            <p:nvPr/>
          </p:nvSpPr>
          <p:spPr>
            <a:xfrm>
              <a:off x="10596967" y="5379331"/>
              <a:ext cx="1164100"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a:defRPr/>
              </a:pPr>
              <a:r>
                <a:rPr lang="en-US" sz="1372">
                  <a:latin typeface="Segoe UI"/>
                </a:rPr>
                <a:t>App gallery</a:t>
              </a:r>
              <a:br>
                <a:rPr lang="en-US" sz="1372">
                  <a:latin typeface="Segoe UI"/>
                </a:rPr>
              </a:br>
              <a:r>
                <a:rPr lang="en-US" sz="1372">
                  <a:latin typeface="Segoe UI"/>
                </a:rPr>
                <a:t>marketplace</a:t>
              </a:r>
            </a:p>
          </p:txBody>
        </p:sp>
      </p:grpSp>
      <p:grpSp>
        <p:nvGrpSpPr>
          <p:cNvPr id="29" name="Group 28"/>
          <p:cNvGrpSpPr/>
          <p:nvPr/>
        </p:nvGrpSpPr>
        <p:grpSpPr>
          <a:xfrm>
            <a:off x="504673" y="2742670"/>
            <a:ext cx="1453943" cy="1281779"/>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07" name="TextBox 106"/>
            <p:cNvSpPr txBox="1"/>
            <p:nvPr/>
          </p:nvSpPr>
          <p:spPr>
            <a:xfrm>
              <a:off x="514792" y="3497262"/>
              <a:ext cx="1483098" cy="480131"/>
            </a:xfrm>
            <a:prstGeom prst="rect">
              <a:avLst/>
            </a:prstGeom>
            <a:noFill/>
          </p:spPr>
          <p:txBody>
            <a:bodyPr wrap="none" lIns="87880" tIns="43940" rIns="87880" bIns="43940" rtlCol="0">
              <a:spAutoFit/>
            </a:bodyPr>
            <a:lstStyle/>
            <a:p>
              <a:pPr algn="ctr" defTabSz="878020">
                <a:lnSpc>
                  <a:spcPct val="90000"/>
                </a:lnSpc>
                <a:defRPr/>
              </a:pPr>
              <a:r>
                <a:rPr lang="en-US" sz="1372" kern="0">
                  <a:gradFill>
                    <a:gsLst>
                      <a:gs pos="0">
                        <a:srgbClr val="FFFFFF"/>
                      </a:gs>
                      <a:gs pos="100000">
                        <a:srgbClr val="FFFFFF"/>
                      </a:gs>
                    </a:gsLst>
                    <a:lin ang="5400000" scaled="1"/>
                  </a:gradFill>
                  <a:latin typeface="Segoe UI"/>
                </a:rPr>
                <a:t>Global data</a:t>
              </a:r>
              <a:br>
                <a:rPr lang="en-US" sz="1372" kern="0">
                  <a:gradFill>
                    <a:gsLst>
                      <a:gs pos="0">
                        <a:srgbClr val="FFFFFF"/>
                      </a:gs>
                      <a:gs pos="100000">
                        <a:srgbClr val="FFFFFF"/>
                      </a:gs>
                    </a:gsLst>
                    <a:lin ang="5400000" scaled="1"/>
                  </a:gradFill>
                  <a:latin typeface="Segoe UI"/>
                </a:rPr>
              </a:br>
              <a:r>
                <a:rPr lang="en-US" sz="1372" kern="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443025" y="2827410"/>
            <a:ext cx="1425658" cy="1006951"/>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3" name="TextBox 112"/>
            <p:cNvSpPr txBox="1"/>
            <p:nvPr/>
          </p:nvSpPr>
          <p:spPr>
            <a:xfrm>
              <a:off x="2492013" y="3497262"/>
              <a:ext cx="1454245" cy="286232"/>
            </a:xfrm>
            <a:prstGeom prst="rect">
              <a:avLst/>
            </a:prstGeom>
            <a:noFill/>
          </p:spPr>
          <p:txBody>
            <a:bodyPr wrap="none" lIns="87880" tIns="43940" rIns="87880" bIns="43940" rtlCol="0">
              <a:spAutoFit/>
            </a:bodyPr>
            <a:lstStyle/>
            <a:p>
              <a:pPr algn="ctr" defTabSz="878020">
                <a:lnSpc>
                  <a:spcPct val="90000"/>
                </a:lnSpc>
                <a:defRPr/>
              </a:pPr>
              <a:r>
                <a:rPr lang="en-US" sz="1372" kern="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275973" y="2831380"/>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algn="ctr" defTabSz="878020">
                <a:lnSpc>
                  <a:spcPct val="90000"/>
                </a:lnSpc>
                <a:defRPr/>
              </a:pPr>
              <a:r>
                <a:rPr lang="en-US" sz="1372" kern="0" dirty="0">
                  <a:gradFill>
                    <a:gsLst>
                      <a:gs pos="0">
                        <a:srgbClr val="FFFFFF"/>
                      </a:gs>
                      <a:gs pos="100000">
                        <a:srgbClr val="FFFFFF"/>
                      </a:gs>
                    </a:gsLst>
                    <a:lin ang="5400000" scaled="1"/>
                  </a:gradFill>
                  <a:latin typeface="Segoe UI"/>
                </a:rPr>
                <a:t>Built-in auto scale</a:t>
              </a:r>
              <a:br>
                <a:rPr lang="en-US" sz="1372" kern="0" dirty="0">
                  <a:gradFill>
                    <a:gsLst>
                      <a:gs pos="0">
                        <a:srgbClr val="FFFFFF"/>
                      </a:gs>
                      <a:gs pos="100000">
                        <a:srgbClr val="FFFFFF"/>
                      </a:gs>
                    </a:gsLst>
                    <a:lin ang="5400000" scaled="1"/>
                  </a:gradFill>
                  <a:latin typeface="Segoe UI"/>
                </a:rPr>
              </a:br>
              <a:r>
                <a:rPr lang="en-US" sz="1372" kern="0" dirty="0">
                  <a:gradFill>
                    <a:gsLst>
                      <a:gs pos="0">
                        <a:srgbClr val="FFFFFF"/>
                      </a:gs>
                      <a:gs pos="100000">
                        <a:srgbClr val="FFFFFF"/>
                      </a:gs>
                    </a:gsLst>
                    <a:lin ang="5400000" scaled="1"/>
                  </a:gradFill>
                  <a:latin typeface="Segoe UI"/>
                </a:rPr>
                <a:t>and load balancing </a:t>
              </a:r>
            </a:p>
          </p:txBody>
        </p:sp>
      </p:grpSp>
      <p:grpSp>
        <p:nvGrpSpPr>
          <p:cNvPr id="37" name="Group 36"/>
          <p:cNvGrpSpPr/>
          <p:nvPr/>
        </p:nvGrpSpPr>
        <p:grpSpPr>
          <a:xfrm>
            <a:off x="8155874" y="2750840"/>
            <a:ext cx="1957976" cy="1271828"/>
            <a:chOff x="8271290" y="2678247"/>
            <a:chExt cx="1997237" cy="129733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31" name="TextBox 130"/>
            <p:cNvSpPr txBox="1"/>
            <p:nvPr/>
          </p:nvSpPr>
          <p:spPr>
            <a:xfrm>
              <a:off x="8271290" y="3497262"/>
              <a:ext cx="1997237" cy="478316"/>
            </a:xfrm>
            <a:prstGeom prst="rect">
              <a:avLst/>
            </a:prstGeom>
            <a:noFill/>
          </p:spPr>
          <p:txBody>
            <a:bodyPr wrap="none" lIns="87880" tIns="43940" rIns="87880" bIns="43940" rtlCol="0">
              <a:spAutoFit/>
            </a:bodyPr>
            <a:lstStyle/>
            <a:p>
              <a:pPr algn="ctr" defTabSz="878020">
                <a:lnSpc>
                  <a:spcPct val="90000"/>
                </a:lnSpc>
                <a:defRPr/>
              </a:pPr>
              <a:r>
                <a:rPr lang="en-US" sz="1372" kern="0" dirty="0">
                  <a:gradFill>
                    <a:gsLst>
                      <a:gs pos="0">
                        <a:srgbClr val="FFFFFF"/>
                      </a:gs>
                      <a:gs pos="100000">
                        <a:srgbClr val="FFFFFF"/>
                      </a:gs>
                    </a:gsLst>
                    <a:lin ang="5400000" scaled="1"/>
                  </a:gradFill>
                  <a:latin typeface="Segoe UI"/>
                </a:rPr>
                <a:t>.NET, Java, PHP, Node, </a:t>
              </a:r>
            </a:p>
            <a:p>
              <a:pPr algn="ctr" defTabSz="878020">
                <a:lnSpc>
                  <a:spcPct val="90000"/>
                </a:lnSpc>
                <a:defRPr/>
              </a:pPr>
              <a:r>
                <a:rPr lang="en-US" sz="1372" kern="0" dirty="0">
                  <a:gradFill>
                    <a:gsLst>
                      <a:gs pos="0">
                        <a:srgbClr val="FFFFFF"/>
                      </a:gs>
                      <a:gs pos="100000">
                        <a:srgbClr val="FFFFFF"/>
                      </a:gs>
                    </a:gsLst>
                    <a:lin ang="5400000" scaled="1"/>
                  </a:gradFill>
                  <a:latin typeface="Segoe UI"/>
                </a:rPr>
                <a:t>Ruby, and Python </a:t>
              </a:r>
            </a:p>
          </p:txBody>
        </p:sp>
      </p:grpSp>
      <p:grpSp>
        <p:nvGrpSpPr>
          <p:cNvPr id="2" name="Group 1"/>
          <p:cNvGrpSpPr/>
          <p:nvPr/>
        </p:nvGrpSpPr>
        <p:grpSpPr>
          <a:xfrm>
            <a:off x="10391795" y="2763680"/>
            <a:ext cx="1134930" cy="1260768"/>
            <a:chOff x="13747254" y="2818600"/>
            <a:chExt cx="1157688" cy="1286049"/>
          </a:xfrm>
        </p:grpSpPr>
        <p:grpSp>
          <p:nvGrpSpPr>
            <p:cNvPr id="65" name="Group 64">
              <a:extLst/>
            </p:cNvPr>
            <p:cNvGrpSpPr>
              <a:grpSpLocks noChangeAspect="1"/>
            </p:cNvGrpSpPr>
            <p:nvPr/>
          </p:nvGrpSpPr>
          <p:grpSpPr>
            <a:xfrm>
              <a:off x="14045358" y="2818600"/>
              <a:ext cx="561480" cy="676656"/>
              <a:chOff x="5480050" y="2681288"/>
              <a:chExt cx="1238250" cy="1492251"/>
            </a:xfrm>
            <a:solidFill>
              <a:srgbClr val="FFFFFF"/>
            </a:solidFill>
          </p:grpSpPr>
          <p:sp>
            <p:nvSpPr>
              <p:cNvPr id="66" name="Freeform 35">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7" name="Rectangle 66">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8" name="Rectangle 67">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9" name="Rectangle 68">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80" name="Rectangle 79">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81" name="Rectangle 80">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82" name="Rectangle 81">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83" name="Rectangle 82">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84" name="Rectangle 83">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86" name="Rectangle 85">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87" name="Rectangle 86">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88" name="Rectangle 87">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89" name="Rectangle 88">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90" name="Rectangle 89">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91" name="Rectangle 31">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92" name="Rectangle 32">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93" name="Rectangle 33">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94" name="Rectangle 34">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95" name="Freeform 35">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96" name="Freeform 36">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sp>
          <p:nvSpPr>
            <p:cNvPr id="99" name="TextBox 98"/>
            <p:cNvSpPr txBox="1"/>
            <p:nvPr/>
          </p:nvSpPr>
          <p:spPr>
            <a:xfrm>
              <a:off x="13747254" y="3624518"/>
              <a:ext cx="1157688" cy="480131"/>
            </a:xfrm>
            <a:prstGeom prst="rect">
              <a:avLst/>
            </a:prstGeom>
            <a:noFill/>
          </p:spPr>
          <p:txBody>
            <a:bodyPr wrap="none" lIns="87880" tIns="43940" rIns="87880" bIns="43940" rtlCol="0">
              <a:spAutoFit/>
            </a:bodyPr>
            <a:lstStyle/>
            <a:p>
              <a:pPr algn="ctr" defTabSz="878020">
                <a:lnSpc>
                  <a:spcPct val="90000"/>
                </a:lnSpc>
                <a:defRPr/>
              </a:pPr>
              <a:r>
                <a:rPr lang="en-US" sz="1372" kern="0" dirty="0">
                  <a:gradFill>
                    <a:gsLst>
                      <a:gs pos="0">
                        <a:srgbClr val="FFFFFF"/>
                      </a:gs>
                      <a:gs pos="100000">
                        <a:srgbClr val="FFFFFF"/>
                      </a:gs>
                    </a:gsLst>
                    <a:lin ang="5400000" scaled="1"/>
                  </a:gradFill>
                  <a:latin typeface="Segoe UI"/>
                </a:rPr>
                <a:t>Staging and</a:t>
              </a:r>
              <a:br>
                <a:rPr lang="en-US" sz="1372" kern="0" dirty="0">
                  <a:gradFill>
                    <a:gsLst>
                      <a:gs pos="0">
                        <a:srgbClr val="FFFFFF"/>
                      </a:gs>
                      <a:gs pos="100000">
                        <a:srgbClr val="FFFFFF"/>
                      </a:gs>
                    </a:gsLst>
                    <a:lin ang="5400000" scaled="1"/>
                  </a:gradFill>
                  <a:latin typeface="Segoe UI"/>
                </a:rPr>
              </a:br>
              <a:r>
                <a:rPr lang="en-US" sz="1372" kern="0" dirty="0">
                  <a:gradFill>
                    <a:gsLst>
                      <a:gs pos="0">
                        <a:srgbClr val="FFFFFF"/>
                      </a:gs>
                      <a:gs pos="100000">
                        <a:srgbClr val="FFFFFF"/>
                      </a:gs>
                    </a:gsLst>
                    <a:lin ang="5400000" scaled="1"/>
                  </a:gradFill>
                  <a:latin typeface="Segoe UI"/>
                </a:rPr>
                <a:t>deployment</a:t>
              </a:r>
            </a:p>
          </p:txBody>
        </p:sp>
      </p:grpSp>
      <p:grpSp>
        <p:nvGrpSpPr>
          <p:cNvPr id="100" name="Group 99">
            <a:extLst/>
          </p:cNvPr>
          <p:cNvGrpSpPr/>
          <p:nvPr/>
        </p:nvGrpSpPr>
        <p:grpSpPr>
          <a:xfrm>
            <a:off x="6204290" y="2789842"/>
            <a:ext cx="1704966" cy="1245276"/>
            <a:chOff x="6328698" y="2832588"/>
            <a:chExt cx="1739154" cy="1270246"/>
          </a:xfrm>
        </p:grpSpPr>
        <p:sp>
          <p:nvSpPr>
            <p:cNvPr id="101" name="TextBox 100"/>
            <p:cNvSpPr txBox="1"/>
            <p:nvPr/>
          </p:nvSpPr>
          <p:spPr>
            <a:xfrm>
              <a:off x="6328698" y="3624518"/>
              <a:ext cx="1739154" cy="478316"/>
            </a:xfrm>
            <a:prstGeom prst="rect">
              <a:avLst/>
            </a:prstGeom>
            <a:noFill/>
          </p:spPr>
          <p:txBody>
            <a:bodyPr wrap="none" lIns="87880" tIns="43940" rIns="87880" bIns="43940" rtlCol="0">
              <a:spAutoFit/>
            </a:bodyPr>
            <a:lstStyle/>
            <a:p>
              <a:pPr algn="ctr" defTabSz="878020">
                <a:lnSpc>
                  <a:spcPct val="90000"/>
                </a:lnSpc>
                <a:defRPr/>
              </a:pPr>
              <a:r>
                <a:rPr lang="en-US" sz="1345" kern="0" dirty="0">
                  <a:gradFill>
                    <a:gsLst>
                      <a:gs pos="0">
                        <a:srgbClr val="FFFFFF"/>
                      </a:gs>
                      <a:gs pos="100000">
                        <a:srgbClr val="FFFFFF"/>
                      </a:gs>
                    </a:gsLst>
                    <a:lin ang="5400000" scaled="1"/>
                  </a:gradFill>
                  <a:latin typeface="Segoe UI"/>
                </a:rPr>
                <a:t>High availability</a:t>
              </a:r>
              <a:br>
                <a:rPr lang="en-US" sz="1345" kern="0" dirty="0">
                  <a:gradFill>
                    <a:gsLst>
                      <a:gs pos="0">
                        <a:srgbClr val="FFFFFF"/>
                      </a:gs>
                      <a:gs pos="100000">
                        <a:srgbClr val="FFFFFF"/>
                      </a:gs>
                    </a:gsLst>
                    <a:lin ang="5400000" scaled="1"/>
                  </a:gradFill>
                  <a:latin typeface="Segoe UI"/>
                </a:rPr>
              </a:br>
              <a:r>
                <a:rPr lang="en-US" sz="1345" kern="0" dirty="0">
                  <a:gradFill>
                    <a:gsLst>
                      <a:gs pos="0">
                        <a:srgbClr val="FFFFFF"/>
                      </a:gs>
                      <a:gs pos="100000">
                        <a:srgbClr val="FFFFFF"/>
                      </a:gs>
                    </a:gsLst>
                    <a:lin ang="5400000" scaled="1"/>
                  </a:gradFill>
                  <a:latin typeface="Segoe UI"/>
                </a:rPr>
                <a:t>with auto-patching </a:t>
              </a:r>
            </a:p>
          </p:txBody>
        </p:sp>
        <p:grpSp>
          <p:nvGrpSpPr>
            <p:cNvPr id="102" name="Group 538">
              <a:extLst/>
            </p:cNvPr>
            <p:cNvGrpSpPr>
              <a:grpSpLocks noChangeAspect="1"/>
            </p:cNvGrpSpPr>
            <p:nvPr/>
          </p:nvGrpSpPr>
          <p:grpSpPr bwMode="auto">
            <a:xfrm>
              <a:off x="6905017" y="2832588"/>
              <a:ext cx="586516" cy="642047"/>
              <a:chOff x="6703" y="2838"/>
              <a:chExt cx="169" cy="185"/>
            </a:xfrm>
          </p:grpSpPr>
          <p:sp>
            <p:nvSpPr>
              <p:cNvPr id="103" name="Line 539">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4" name="Line 540">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5" name="Line 541">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6" name="Line 542">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8" name="Line 543">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09" name="Line 544">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1" name="Line 545">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2" name="Line 546">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4" name="Oval 547">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5"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7"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8"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20"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par>
                                <p:cTn id="33" presetID="35" presetClass="path" presetSubtype="0" decel="100000" fill="hold" nodeType="withEffect">
                                  <p:stCondLst>
                                    <p:cond delay="700"/>
                                  </p:stCondLst>
                                  <p:childTnLst>
                                    <p:animMotion origin="layout" path="M 7.45468E-7 -3.40445E-6 L 7.45468E-7 0.0261 " pathEditMode="relative" rAng="0" ptsTypes="AA">
                                      <p:cBhvr>
                                        <p:cTn id="34" dur="500" spd="-100000" fill="hold"/>
                                        <p:tgtEl>
                                          <p:spTgt spid="100"/>
                                        </p:tgtEl>
                                        <p:attrNameLst>
                                          <p:attrName>ppt_x</p:attrName>
                                          <p:attrName>ppt_y</p:attrName>
                                        </p:attrNameLst>
                                      </p:cBhvr>
                                      <p:rCtr x="0" y="1294"/>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20066E-6 7.17204E-7 L 2.20066E-6 0.0261 " pathEditMode="relative" rAng="0" ptsTypes="AA">
                                      <p:cBhvr>
                                        <p:cTn id="39" dur="500" spd="-100000" fill="hold"/>
                                        <p:tgtEl>
                                          <p:spTgt spid="35"/>
                                        </p:tgtEl>
                                        <p:attrNameLst>
                                          <p:attrName>ppt_x</p:attrName>
                                          <p:attrName>ppt_y</p:attrName>
                                        </p:attrNameLst>
                                      </p:cBhvr>
                                      <p:rCtr x="0" y="1294"/>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06791E-6 4.97049E-6 L 2.06791E-6 0.0261 " pathEditMode="relative" rAng="0" ptsTypes="AA">
                                      <p:cBhvr>
                                        <p:cTn id="49" dur="500" spd="-100000" fill="hold"/>
                                        <p:tgtEl>
                                          <p:spTgt spid="37"/>
                                        </p:tgtEl>
                                        <p:attrNameLst>
                                          <p:attrName>ppt_x</p:attrName>
                                          <p:attrName>ppt_y</p:attrName>
                                        </p:attrNameLst>
                                      </p:cBhvr>
                                      <p:rCtr x="0" y="1294"/>
                                    </p:animMotion>
                                  </p:childTnLst>
                                </p:cTn>
                              </p:par>
                              <p:par>
                                <p:cTn id="50" presetID="10" presetClass="entr" presetSubtype="0" fill="hold" nodeType="withEffect">
                                  <p:stCondLst>
                                    <p:cond delay="1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35" presetClass="path" presetSubtype="0" decel="100000" fill="hold" nodeType="withEffect">
                                  <p:stCondLst>
                                    <p:cond delay="1100"/>
                                  </p:stCondLst>
                                  <p:childTnLst>
                                    <p:animMotion origin="layout" path="M -2.22109E-6 1.54335E-7 L -2.22109E-6 0.0261 " pathEditMode="relative" rAng="0" ptsTypes="AA">
                                      <p:cBhvr>
                                        <p:cTn id="54" dur="500" spd="-100000" fill="hold"/>
                                        <p:tgtEl>
                                          <p:spTgt spid="2"/>
                                        </p:tgtEl>
                                        <p:attrNameLst>
                                          <p:attrName>ppt_x</p:attrName>
                                          <p:attrName>ppt_y</p:attrName>
                                        </p:attrNameLst>
                                      </p:cBhvr>
                                      <p:rCtr x="0" y="1294"/>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5785E-6 4.12165E-6 L -2.5785E-6 0.0261 " pathEditMode="relative" rAng="0" ptsTypes="AA">
                                      <p:cBhvr>
                                        <p:cTn id="59" dur="500" spd="-100000" fill="hold"/>
                                        <p:tgtEl>
                                          <p:spTgt spid="40"/>
                                        </p:tgtEl>
                                        <p:attrNameLst>
                                          <p:attrName>ppt_x</p:attrName>
                                          <p:attrName>ppt_y</p:attrName>
                                        </p:attrNameLst>
                                      </p:cBhvr>
                                      <p:rCtr x="0" y="1294"/>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2719D61-541B-4394-BABC-010C8A6C35A9}"/>
              </a:ext>
            </a:extLst>
          </p:cNvPr>
          <p:cNvSpPr txBox="1"/>
          <p:nvPr/>
        </p:nvSpPr>
        <p:spPr>
          <a:xfrm>
            <a:off x="269241" y="1622814"/>
            <a:ext cx="3854628" cy="4764698"/>
          </a:xfrm>
          <a:prstGeom prst="rect">
            <a:avLst/>
          </a:prstGeom>
          <a:solidFill>
            <a:schemeClr val="accent5">
              <a:lumMod val="75000"/>
            </a:schemeClr>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10" name="TextBox 9">
            <a:extLst>
              <a:ext uri="{FF2B5EF4-FFF2-40B4-BE49-F238E27FC236}">
                <a16:creationId xmlns:a16="http://schemas.microsoft.com/office/drawing/2014/main" id="{EA4C0318-49A6-4514-912C-9BC2DB76A8F5}"/>
              </a:ext>
            </a:extLst>
          </p:cNvPr>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algn="ctr" defTabSz="878163">
              <a:lnSpc>
                <a:spcPct val="90000"/>
              </a:lnSpc>
              <a:tabLst>
                <a:tab pos="860864" algn="l"/>
              </a:tabLst>
              <a:defRPr/>
            </a:pPr>
            <a:r>
              <a:rPr lang="en-US" sz="2353"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11" name="TextBox 10">
            <a:extLst>
              <a:ext uri="{FF2B5EF4-FFF2-40B4-BE49-F238E27FC236}">
                <a16:creationId xmlns:a16="http://schemas.microsoft.com/office/drawing/2014/main" id="{2DE77B4B-368E-499F-8BB4-F382E83C4C1C}"/>
              </a:ext>
            </a:extLst>
          </p:cNvPr>
          <p:cNvSpPr txBox="1"/>
          <p:nvPr/>
        </p:nvSpPr>
        <p:spPr>
          <a:xfrm>
            <a:off x="8068135" y="1622816"/>
            <a:ext cx="3854628" cy="4764698"/>
          </a:xfrm>
          <a:prstGeom prst="rect">
            <a:avLst/>
          </a:prstGeom>
          <a:solidFill>
            <a:schemeClr val="accent5">
              <a:lumMod val="75000"/>
            </a:schemeClr>
          </a:solidFill>
        </p:spPr>
        <p:txBody>
          <a:bodyPr wrap="square" lIns="175761" tIns="140609" rIns="175761" bIns="140609" rtlCol="0">
            <a:noAutofit/>
          </a:bodyPr>
          <a:lstStyle/>
          <a:p>
            <a:pPr algn="ctr" defTabSz="878163">
              <a:lnSpc>
                <a:spcPct val="90000"/>
              </a:lnSpc>
              <a:tabLst>
                <a:tab pos="860864"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sp>
        <p:nvSpPr>
          <p:cNvPr id="4" name="Title 3"/>
          <p:cNvSpPr>
            <a:spLocks noGrp="1"/>
          </p:cNvSpPr>
          <p:nvPr>
            <p:ph type="title"/>
          </p:nvPr>
        </p:nvSpPr>
        <p:spPr/>
        <p:txBody>
          <a:bodyPr/>
          <a:lstStyle/>
          <a:p>
            <a:r>
              <a:rPr lang="en-US"/>
              <a:t>A seamless developer experience </a:t>
            </a:r>
            <a:br>
              <a:rPr lang="en-US"/>
            </a:br>
            <a:br>
              <a:rPr lang="en-US"/>
            </a:br>
            <a:endParaRPr lang="en-US" dirty="0"/>
          </a:p>
        </p:txBody>
      </p:sp>
      <p:pic>
        <p:nvPicPr>
          <p:cNvPr id="39" name="Picture 38"/>
          <p:cNvPicPr>
            <a:picLocks noChangeAspect="1"/>
          </p:cNvPicPr>
          <p:nvPr/>
        </p:nvPicPr>
        <p:blipFill rotWithShape="1">
          <a:blip r:embed="rId3"/>
          <a:stretch/>
        </p:blipFill>
        <p:spPr>
          <a:xfrm>
            <a:off x="8175705" y="2580609"/>
            <a:ext cx="3639485" cy="2877254"/>
          </a:xfrm>
          <a:prstGeom prst="rect">
            <a:avLst/>
          </a:prstGeom>
          <a:ln>
            <a:noFill/>
          </a:ln>
        </p:spPr>
      </p:pic>
      <p:pic>
        <p:nvPicPr>
          <p:cNvPr id="40" name="Picture 39"/>
          <p:cNvPicPr>
            <a:picLocks noChangeAspect="1"/>
          </p:cNvPicPr>
          <p:nvPr/>
        </p:nvPicPr>
        <p:blipFill rotWithShape="1">
          <a:blip r:embed="rId4"/>
          <a:stretch/>
        </p:blipFill>
        <p:spPr>
          <a:xfrm>
            <a:off x="4277971" y="2580609"/>
            <a:ext cx="3636060" cy="2225348"/>
          </a:xfrm>
          <a:prstGeom prst="rect">
            <a:avLst/>
          </a:prstGeom>
          <a:ln>
            <a:noFill/>
          </a:ln>
        </p:spPr>
      </p:pic>
      <p:pic>
        <p:nvPicPr>
          <p:cNvPr id="41" name="Picture 40"/>
          <p:cNvPicPr>
            <a:picLocks noChangeAspect="1"/>
          </p:cNvPicPr>
          <p:nvPr/>
        </p:nvPicPr>
        <p:blipFill>
          <a:blip r:embed="rId5"/>
          <a:stretch>
            <a:fillRect/>
          </a:stretch>
        </p:blipFill>
        <p:spPr>
          <a:xfrm>
            <a:off x="708957" y="2200802"/>
            <a:ext cx="2975195" cy="4079068"/>
          </a:xfrm>
          <a:prstGeom prst="rect">
            <a:avLst/>
          </a:prstGeom>
        </p:spPr>
      </p:pic>
    </p:spTree>
    <p:extLst>
      <p:ext uri="{BB962C8B-B14F-4D97-AF65-F5344CB8AC3E}">
        <p14:creationId xmlns:p14="http://schemas.microsoft.com/office/powerpoint/2010/main" val="9983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41"/>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40"/>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471356" y="2111011"/>
            <a:ext cx="2310825" cy="2310825"/>
          </a:xfrm>
          <a:prstGeom prst="rect">
            <a:avLst/>
          </a:prstGeom>
        </p:spPr>
      </p:pic>
      <p:pic>
        <p:nvPicPr>
          <p:cNvPr id="53" name="Picture 52"/>
          <p:cNvPicPr>
            <a:picLocks noChangeAspect="1"/>
          </p:cNvPicPr>
          <p:nvPr/>
        </p:nvPicPr>
        <p:blipFill>
          <a:blip r:embed="rId4"/>
          <a:stretch>
            <a:fillRect/>
          </a:stretch>
        </p:blipFill>
        <p:spPr>
          <a:xfrm>
            <a:off x="4688695" y="2098560"/>
            <a:ext cx="2310825" cy="2310825"/>
          </a:xfrm>
          <a:prstGeom prst="rect">
            <a:avLst/>
          </a:prstGeom>
        </p:spPr>
      </p:pic>
      <p:pic>
        <p:nvPicPr>
          <p:cNvPr id="54" name="Picture 53"/>
          <p:cNvPicPr>
            <a:picLocks noChangeAspect="1"/>
          </p:cNvPicPr>
          <p:nvPr/>
        </p:nvPicPr>
        <p:blipFill>
          <a:blip r:embed="rId4"/>
          <a:stretch>
            <a:fillRect/>
          </a:stretch>
        </p:blipFill>
        <p:spPr>
          <a:xfrm>
            <a:off x="8638275" y="2098560"/>
            <a:ext cx="2310825" cy="2310825"/>
          </a:xfrm>
          <a:prstGeom prst="rect">
            <a:avLst/>
          </a:prstGeom>
        </p:spPr>
      </p:pic>
      <p:sp>
        <p:nvSpPr>
          <p:cNvPr id="2" name="Title 1"/>
          <p:cNvSpPr>
            <a:spLocks noGrp="1"/>
          </p:cNvSpPr>
          <p:nvPr>
            <p:ph type="title"/>
          </p:nvPr>
        </p:nvSpPr>
        <p:spPr/>
        <p:txBody>
          <a:bodyPr/>
          <a:lstStyle/>
          <a:p>
            <a:r>
              <a:rPr lang="en-US" dirty="0"/>
              <a:t>App Service</a:t>
            </a:r>
          </a:p>
        </p:txBody>
      </p:sp>
      <p:sp>
        <p:nvSpPr>
          <p:cNvPr id="3" name="Text Placeholder 2"/>
          <p:cNvSpPr>
            <a:spLocks noGrp="1"/>
          </p:cNvSpPr>
          <p:nvPr>
            <p:ph type="body" sz="quarter" idx="10"/>
          </p:nvPr>
        </p:nvSpPr>
        <p:spPr>
          <a:xfrm>
            <a:off x="269239" y="1189495"/>
            <a:ext cx="11653523" cy="724143"/>
          </a:xfrm>
        </p:spPr>
        <p:txBody>
          <a:bodyPr/>
          <a:lstStyle/>
          <a:p>
            <a:r>
              <a:rPr lang="en-US" dirty="0"/>
              <a:t>From on-premises to the cloud</a:t>
            </a:r>
          </a:p>
        </p:txBody>
      </p:sp>
      <p:sp>
        <p:nvSpPr>
          <p:cNvPr id="11" name="TextBox 10"/>
          <p:cNvSpPr txBox="1"/>
          <p:nvPr/>
        </p:nvSpPr>
        <p:spPr>
          <a:xfrm>
            <a:off x="471356" y="4645337"/>
            <a:ext cx="3749669" cy="1493965"/>
          </a:xfrm>
          <a:prstGeom prst="rect">
            <a:avLst/>
          </a:prstGeom>
          <a:noFill/>
        </p:spPr>
        <p:txBody>
          <a:bodyPr wrap="square" lIns="0" tIns="87880" rIns="87880" bIns="87880" rtlCol="0">
            <a:noAutofit/>
          </a:bodyPr>
          <a:lstStyle/>
          <a:p>
            <a:pPr defTabSz="896354">
              <a:spcAft>
                <a:spcPts val="576"/>
              </a:spcAft>
              <a:defRPr/>
            </a:pPr>
            <a:r>
              <a:rPr lang="en-US" sz="1568" b="1" dirty="0">
                <a:gradFill>
                  <a:gsLst>
                    <a:gs pos="57576">
                      <a:srgbClr val="0078D7"/>
                    </a:gs>
                    <a:gs pos="35000">
                      <a:srgbClr val="0078D7"/>
                    </a:gs>
                  </a:gsLst>
                  <a:lin ang="5400000" scaled="0"/>
                </a:gradFill>
                <a:latin typeface="Segoe UI Semibold" panose="020B0702040204020203" pitchFamily="34" charset="0"/>
                <a:cs typeface="Segoe UI Semibold" panose="020B0702040204020203" pitchFamily="34" charset="0"/>
              </a:rPr>
              <a:t>AZURE APP SERVICE (MULTI-TENANT)</a:t>
            </a:r>
          </a:p>
          <a:p>
            <a:pPr defTabSz="896354">
              <a:spcAft>
                <a:spcPts val="576"/>
              </a:spcAft>
              <a:defRPr/>
            </a:pPr>
            <a:r>
              <a:rPr lang="en-US" sz="1568" dirty="0">
                <a:gradFill>
                  <a:gsLst>
                    <a:gs pos="57576">
                      <a:srgbClr val="353535"/>
                    </a:gs>
                    <a:gs pos="35000">
                      <a:srgbClr val="353535"/>
                    </a:gs>
                  </a:gsLst>
                  <a:lin ang="5400000" scaled="0"/>
                </a:gradFill>
                <a:latin typeface="Segoe UI"/>
              </a:rPr>
              <a:t>Get your Web, API, or Mobile App created in seconds in the cloud. We provide the infrastructure, you provide your application code.</a:t>
            </a:r>
          </a:p>
        </p:txBody>
      </p:sp>
      <p:sp>
        <p:nvSpPr>
          <p:cNvPr id="12" name="TextBox 11"/>
          <p:cNvSpPr txBox="1"/>
          <p:nvPr/>
        </p:nvSpPr>
        <p:spPr>
          <a:xfrm>
            <a:off x="4688695" y="4675897"/>
            <a:ext cx="3562488" cy="1493965"/>
          </a:xfrm>
          <a:prstGeom prst="rect">
            <a:avLst/>
          </a:prstGeom>
          <a:noFill/>
        </p:spPr>
        <p:txBody>
          <a:bodyPr wrap="square" lIns="0" tIns="87880" rIns="87880" bIns="87880" rtlCol="0">
            <a:noAutofit/>
          </a:bodyPr>
          <a:lstStyle/>
          <a:p>
            <a:pPr defTabSz="896354" fontAlgn="base">
              <a:lnSpc>
                <a:spcPct val="90000"/>
              </a:lnSpc>
              <a:spcBef>
                <a:spcPct val="0"/>
              </a:spcBef>
              <a:spcAft>
                <a:spcPts val="576"/>
              </a:spcAft>
              <a:defRPr/>
            </a:pPr>
            <a:r>
              <a:rPr lang="en-US" sz="1568" b="1" dirty="0">
                <a:gradFill>
                  <a:gsLst>
                    <a:gs pos="57576">
                      <a:srgbClr val="0078D7"/>
                    </a:gs>
                    <a:gs pos="35000">
                      <a:srgbClr val="0078D7"/>
                    </a:gs>
                  </a:gsLst>
                  <a:lin ang="5400000" scaled="0"/>
                </a:gradFill>
                <a:latin typeface="Segoe UI Semibold" panose="020B0702040204020203" pitchFamily="34" charset="0"/>
                <a:cs typeface="Segoe UI Semibold" panose="020B0702040204020203" pitchFamily="34" charset="0"/>
              </a:rPr>
              <a:t>APP SERVICE ENVIRONMENT</a:t>
            </a:r>
          </a:p>
          <a:p>
            <a:pPr defTabSz="896354">
              <a:spcAft>
                <a:spcPts val="576"/>
              </a:spcAft>
              <a:defRPr/>
            </a:pPr>
            <a:r>
              <a:rPr lang="en-US" sz="1568" dirty="0">
                <a:gradFill>
                  <a:gsLst>
                    <a:gs pos="57576">
                      <a:srgbClr val="353535"/>
                    </a:gs>
                    <a:gs pos="35000">
                      <a:srgbClr val="353535"/>
                    </a:gs>
                  </a:gsLst>
                  <a:lin ang="5400000" scaled="0"/>
                </a:gradFill>
                <a:latin typeface="Segoe UI"/>
              </a:rPr>
              <a:t>Run your apps in virtual network at high scale. Manage all of the resources behind your public endpoint creating an isolated environment specifically </a:t>
            </a:r>
            <a:br>
              <a:rPr lang="en-US" sz="1568" dirty="0">
                <a:gradFill>
                  <a:gsLst>
                    <a:gs pos="57576">
                      <a:srgbClr val="353535"/>
                    </a:gs>
                    <a:gs pos="35000">
                      <a:srgbClr val="353535"/>
                    </a:gs>
                  </a:gsLst>
                  <a:lin ang="5400000" scaled="0"/>
                </a:gradFill>
                <a:latin typeface="Segoe UI"/>
              </a:rPr>
            </a:br>
            <a:r>
              <a:rPr lang="en-US" sz="1568" dirty="0">
                <a:gradFill>
                  <a:gsLst>
                    <a:gs pos="57576">
                      <a:srgbClr val="353535"/>
                    </a:gs>
                    <a:gs pos="35000">
                      <a:srgbClr val="353535"/>
                    </a:gs>
                  </a:gsLst>
                  <a:lin ang="5400000" scaled="0"/>
                </a:gradFill>
                <a:latin typeface="Segoe UI"/>
              </a:rPr>
              <a:t>for your organization.</a:t>
            </a:r>
          </a:p>
        </p:txBody>
      </p:sp>
      <p:sp>
        <p:nvSpPr>
          <p:cNvPr id="13" name="TextBox 12"/>
          <p:cNvSpPr txBox="1"/>
          <p:nvPr/>
        </p:nvSpPr>
        <p:spPr>
          <a:xfrm>
            <a:off x="8638275" y="4645337"/>
            <a:ext cx="3284487" cy="1493965"/>
          </a:xfrm>
          <a:prstGeom prst="rect">
            <a:avLst/>
          </a:prstGeom>
          <a:noFill/>
        </p:spPr>
        <p:txBody>
          <a:bodyPr wrap="square" lIns="0" tIns="87880" rIns="87880" bIns="87880" rtlCol="0">
            <a:noAutofit/>
          </a:bodyPr>
          <a:lstStyle/>
          <a:p>
            <a:pPr defTabSz="896354">
              <a:spcAft>
                <a:spcPts val="576"/>
              </a:spcAft>
              <a:defRPr/>
            </a:pPr>
            <a:r>
              <a:rPr lang="en-US" sz="1568" b="1" dirty="0">
                <a:gradFill>
                  <a:gsLst>
                    <a:gs pos="57576">
                      <a:srgbClr val="0078D7"/>
                    </a:gs>
                    <a:gs pos="35000">
                      <a:srgbClr val="0078D7"/>
                    </a:gs>
                  </a:gsLst>
                  <a:lin ang="5400000" scaled="0"/>
                </a:gradFill>
                <a:latin typeface="Segoe UI Semibold" panose="020B0702040204020203" pitchFamily="34" charset="0"/>
                <a:cs typeface="Segoe UI Semibold" panose="020B0702040204020203" pitchFamily="34" charset="0"/>
              </a:rPr>
              <a:t>AZURE STACK*</a:t>
            </a:r>
          </a:p>
          <a:p>
            <a:pPr defTabSz="896354">
              <a:spcAft>
                <a:spcPts val="576"/>
              </a:spcAft>
              <a:defRPr/>
            </a:pPr>
            <a:r>
              <a:rPr lang="en-US" sz="1568" dirty="0">
                <a:gradFill>
                  <a:gsLst>
                    <a:gs pos="57576">
                      <a:srgbClr val="353535"/>
                    </a:gs>
                    <a:gs pos="35000">
                      <a:srgbClr val="353535"/>
                    </a:gs>
                  </a:gsLst>
                  <a:lin ang="5400000" scaled="0"/>
                </a:gradFill>
                <a:latin typeface="Segoe UI"/>
              </a:rPr>
              <a:t>Leverage cloud innovations </a:t>
            </a:r>
            <a:br>
              <a:rPr lang="en-US" sz="1568" dirty="0">
                <a:gradFill>
                  <a:gsLst>
                    <a:gs pos="57576">
                      <a:srgbClr val="353535"/>
                    </a:gs>
                    <a:gs pos="35000">
                      <a:srgbClr val="353535"/>
                    </a:gs>
                  </a:gsLst>
                  <a:lin ang="5400000" scaled="0"/>
                </a:gradFill>
                <a:latin typeface="Segoe UI"/>
              </a:rPr>
            </a:br>
            <a:r>
              <a:rPr lang="en-US" sz="1568" dirty="0">
                <a:gradFill>
                  <a:gsLst>
                    <a:gs pos="57576">
                      <a:srgbClr val="353535"/>
                    </a:gs>
                    <a:gs pos="35000">
                      <a:srgbClr val="353535"/>
                    </a:gs>
                  </a:gsLst>
                  <a:lin ang="5400000" scaled="0"/>
                </a:gradFill>
                <a:latin typeface="Segoe UI"/>
              </a:rPr>
              <a:t>in on-premises infrastructure.  </a:t>
            </a:r>
            <a:br>
              <a:rPr lang="en-US" sz="1568" dirty="0">
                <a:gradFill>
                  <a:gsLst>
                    <a:gs pos="57576">
                      <a:srgbClr val="353535"/>
                    </a:gs>
                    <a:gs pos="35000">
                      <a:srgbClr val="353535"/>
                    </a:gs>
                  </a:gsLst>
                  <a:lin ang="5400000" scaled="0"/>
                </a:gradFill>
                <a:latin typeface="Segoe UI"/>
              </a:rPr>
            </a:br>
            <a:r>
              <a:rPr lang="en-US" sz="1568" dirty="0">
                <a:gradFill>
                  <a:gsLst>
                    <a:gs pos="57576">
                      <a:srgbClr val="353535"/>
                    </a:gs>
                    <a:gs pos="35000">
                      <a:srgbClr val="353535"/>
                    </a:gs>
                  </a:gsLst>
                  <a:lin ang="5400000" scaled="0"/>
                </a:gradFill>
                <a:latin typeface="Segoe UI"/>
              </a:rPr>
              <a:t>App Service on Azure Stack </a:t>
            </a:r>
            <a:br>
              <a:rPr lang="en-US" sz="1568" dirty="0">
                <a:gradFill>
                  <a:gsLst>
                    <a:gs pos="57576">
                      <a:srgbClr val="353535"/>
                    </a:gs>
                    <a:gs pos="35000">
                      <a:srgbClr val="353535"/>
                    </a:gs>
                  </a:gsLst>
                  <a:lin ang="5400000" scaled="0"/>
                </a:gradFill>
                <a:latin typeface="Segoe UI"/>
              </a:rPr>
            </a:br>
            <a:r>
              <a:rPr lang="en-US" sz="1568" dirty="0">
                <a:gradFill>
                  <a:gsLst>
                    <a:gs pos="57576">
                      <a:srgbClr val="353535"/>
                    </a:gs>
                    <a:gs pos="35000">
                      <a:srgbClr val="353535"/>
                    </a:gs>
                  </a:gsLst>
                  <a:lin ang="5400000" scaled="0"/>
                </a:gradFill>
                <a:latin typeface="Segoe UI"/>
              </a:rPr>
              <a:t>brings the power of Azure App Service to your own data centers.</a:t>
            </a:r>
          </a:p>
        </p:txBody>
      </p:sp>
      <p:grpSp>
        <p:nvGrpSpPr>
          <p:cNvPr id="135" name="Group 134"/>
          <p:cNvGrpSpPr/>
          <p:nvPr/>
        </p:nvGrpSpPr>
        <p:grpSpPr>
          <a:xfrm>
            <a:off x="10355735" y="3766429"/>
            <a:ext cx="1080196" cy="904740"/>
            <a:chOff x="4619625" y="3367088"/>
            <a:chExt cx="665163" cy="425450"/>
          </a:xfrm>
        </p:grpSpPr>
        <p:sp>
          <p:nvSpPr>
            <p:cNvPr id="136"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37"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38"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39"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0"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1"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2"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3"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4"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5"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6"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7"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8"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49"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50"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51"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52"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53"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54"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55"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grpSp>
          <p:nvGrpSpPr>
            <p:cNvPr id="156" name="Group 607"/>
            <p:cNvGrpSpPr>
              <a:grpSpLocks/>
            </p:cNvGrpSpPr>
            <p:nvPr/>
          </p:nvGrpSpPr>
          <p:grpSpPr bwMode="auto">
            <a:xfrm>
              <a:off x="4619625" y="3367088"/>
              <a:ext cx="434975" cy="425450"/>
              <a:chOff x="2949" y="1886"/>
              <a:chExt cx="274" cy="268"/>
            </a:xfrm>
          </p:grpSpPr>
          <p:sp>
            <p:nvSpPr>
              <p:cNvPr id="285"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86"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87"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88"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89"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0"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1"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2"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3"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4"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5"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6"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7"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8"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99"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0"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1"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2"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3"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4"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5"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6"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7"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8"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09"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0"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1"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2"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3"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4"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5"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6"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7"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8"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19"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0"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1"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2"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3" name="Rectangle 445"/>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4"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5"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6"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7"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8"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29"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0"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1"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2"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3"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4"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5"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6"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7"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8"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39"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0"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1"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2"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3"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4"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5"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6"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7"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8"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49"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0"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1"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2"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3"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4"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5"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6"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7"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8"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59"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0"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1"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2"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3"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4"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5"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6"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7"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8"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69"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0"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1"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2"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3"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4"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5"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6"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7"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8"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79"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0"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1"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2"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3"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4"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5"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6"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7"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8"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89"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0"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1"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2"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3"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4"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5"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6"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7"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8"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399"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0"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1"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2"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3"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4"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5"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6"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7"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8"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09"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0"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1"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2"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3"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4"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5"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6"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7"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8"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19"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0"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1"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2"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3"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4"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5"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6"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7"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8"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29"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0"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1"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2"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3"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4"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5"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6"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7"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8"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39" name="Rectangle 561"/>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0"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1"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2"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3"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4"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5"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6"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7"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8"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49"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0"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1"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2"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3"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4"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5"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6"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7"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8"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59"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0"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1"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2"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3"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4"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5"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6"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7"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8"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69"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0"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1"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2"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3"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4"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5"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6"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7"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8"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79"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80"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81"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82"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83"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484"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grpSp>
        <p:sp>
          <p:nvSpPr>
            <p:cNvPr id="157"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58"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59"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0"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1"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2"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3"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4"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5"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6"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7"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8"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69"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0"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1"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2"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3"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4"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5"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6"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7"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8"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79"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0"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1"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2"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3"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4"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5"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6"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7"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8"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89"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0"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1"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2"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3"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4"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5"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6"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7"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8"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199"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0"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1"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2"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3"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4"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5"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6"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7"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8"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09"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0"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1"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2"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3"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4"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5"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6"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7"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8"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19"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0"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1"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2"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3"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4"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5"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6"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7" name="Rectangle 678"/>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8"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29"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0"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1"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2"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3"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4"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5"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6"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7"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8"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39"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0"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1"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2"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3"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4"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5"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6"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7"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8"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49"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0"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1"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2"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3"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4"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5"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6"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7"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8"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59"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0"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1"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2"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3"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4"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5"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6"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7"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8"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69"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0"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1"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2"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3"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4"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5"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6"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7"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8"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79"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80"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81"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82"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83"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sp>
          <p:nvSpPr>
            <p:cNvPr id="284"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FFFFFF"/>
                </a:solidFill>
                <a:latin typeface="Segoe UI"/>
              </a:endParaRPr>
            </a:p>
          </p:txBody>
        </p:sp>
      </p:grpSp>
    </p:spTree>
    <p:extLst>
      <p:ext uri="{BB962C8B-B14F-4D97-AF65-F5344CB8AC3E}">
        <p14:creationId xmlns:p14="http://schemas.microsoft.com/office/powerpoint/2010/main" val="23480813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A82AD7-C433-4F46-A611-AF83ADE4A8C7}"/>
              </a:ext>
            </a:extLst>
          </p:cNvPr>
          <p:cNvSpPr>
            <a:spLocks noGrp="1"/>
          </p:cNvSpPr>
          <p:nvPr>
            <p:ph type="title"/>
          </p:nvPr>
        </p:nvSpPr>
        <p:spPr>
          <a:xfrm>
            <a:off x="269241" y="289957"/>
            <a:ext cx="11822308" cy="899537"/>
          </a:xfrm>
        </p:spPr>
        <p:txBody>
          <a:bodyPr/>
          <a:lstStyle/>
          <a:p>
            <a:r>
              <a:rPr lang="en-US" dirty="0"/>
              <a:t>450K </a:t>
            </a:r>
            <a:r>
              <a:rPr lang="en-US" sz="2745" dirty="0"/>
              <a:t>active customers |</a:t>
            </a:r>
            <a:r>
              <a:rPr lang="en-US" dirty="0"/>
              <a:t> 1.2M </a:t>
            </a:r>
            <a:r>
              <a:rPr lang="en-US" sz="2745" dirty="0"/>
              <a:t>apps &amp; sites hosted |</a:t>
            </a:r>
            <a:r>
              <a:rPr lang="en-US" dirty="0"/>
              <a:t>&gt;13B </a:t>
            </a:r>
            <a:r>
              <a:rPr lang="en-US" sz="2745" dirty="0"/>
              <a:t>requests per day</a:t>
            </a:r>
          </a:p>
        </p:txBody>
      </p:sp>
      <p:sp>
        <p:nvSpPr>
          <p:cNvPr id="2" name="Rectangle 1">
            <a:extLst>
              <a:ext uri="{FF2B5EF4-FFF2-40B4-BE49-F238E27FC236}">
                <a16:creationId xmlns:a16="http://schemas.microsoft.com/office/drawing/2014/main" id="{CF1FED64-846E-457C-8A8B-CDD7A45A5412}"/>
              </a:ext>
            </a:extLst>
          </p:cNvPr>
          <p:cNvSpPr/>
          <p:nvPr/>
        </p:nvSpPr>
        <p:spPr bwMode="auto">
          <a:xfrm>
            <a:off x="269241" y="2542276"/>
            <a:ext cx="1878108" cy="12891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BANKING AND </a:t>
            </a:r>
            <a:b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b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CAPITAL MARKETS</a:t>
            </a:r>
          </a:p>
        </p:txBody>
      </p:sp>
      <p:sp>
        <p:nvSpPr>
          <p:cNvPr id="27" name="Rectangle 26">
            <a:extLst>
              <a:ext uri="{FF2B5EF4-FFF2-40B4-BE49-F238E27FC236}">
                <a16:creationId xmlns:a16="http://schemas.microsoft.com/office/drawing/2014/main" id="{DE739B88-D410-4F3F-8B90-8BBBAE0E8426}"/>
              </a:ext>
            </a:extLst>
          </p:cNvPr>
          <p:cNvSpPr/>
          <p:nvPr/>
        </p:nvSpPr>
        <p:spPr bwMode="auto">
          <a:xfrm>
            <a:off x="2223921"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DISCRETE MANUFACTURING</a:t>
            </a:r>
          </a:p>
        </p:txBody>
      </p:sp>
      <p:sp>
        <p:nvSpPr>
          <p:cNvPr id="28" name="Rectangle 27">
            <a:extLst>
              <a:ext uri="{FF2B5EF4-FFF2-40B4-BE49-F238E27FC236}">
                <a16:creationId xmlns:a16="http://schemas.microsoft.com/office/drawing/2014/main" id="{1B18149C-4D67-4434-B424-D3A0005AF747}"/>
              </a:ext>
            </a:extLst>
          </p:cNvPr>
          <p:cNvSpPr/>
          <p:nvPr/>
        </p:nvSpPr>
        <p:spPr bwMode="auto">
          <a:xfrm>
            <a:off x="4178602"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EDUCATION</a:t>
            </a:r>
          </a:p>
        </p:txBody>
      </p:sp>
      <p:sp>
        <p:nvSpPr>
          <p:cNvPr id="29" name="Rectangle 28">
            <a:extLst>
              <a:ext uri="{FF2B5EF4-FFF2-40B4-BE49-F238E27FC236}">
                <a16:creationId xmlns:a16="http://schemas.microsoft.com/office/drawing/2014/main" id="{5E97EF2B-E946-46B7-BA82-469BF099B37E}"/>
              </a:ext>
            </a:extLst>
          </p:cNvPr>
          <p:cNvSpPr/>
          <p:nvPr/>
        </p:nvSpPr>
        <p:spPr bwMode="auto">
          <a:xfrm>
            <a:off x="6133282"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GOVERNMENT</a:t>
            </a:r>
          </a:p>
        </p:txBody>
      </p:sp>
      <p:sp>
        <p:nvSpPr>
          <p:cNvPr id="56" name="Rectangle 55">
            <a:extLst>
              <a:ext uri="{FF2B5EF4-FFF2-40B4-BE49-F238E27FC236}">
                <a16:creationId xmlns:a16="http://schemas.microsoft.com/office/drawing/2014/main" id="{BF0A500B-DCCD-45A7-86FA-16035298D65D}"/>
              </a:ext>
            </a:extLst>
          </p:cNvPr>
          <p:cNvSpPr/>
          <p:nvPr/>
        </p:nvSpPr>
        <p:spPr bwMode="auto">
          <a:xfrm>
            <a:off x="8089974"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HEALTH</a:t>
            </a:r>
          </a:p>
        </p:txBody>
      </p:sp>
      <p:sp>
        <p:nvSpPr>
          <p:cNvPr id="65" name="Rectangle 64">
            <a:extLst>
              <a:ext uri="{FF2B5EF4-FFF2-40B4-BE49-F238E27FC236}">
                <a16:creationId xmlns:a16="http://schemas.microsoft.com/office/drawing/2014/main" id="{6E0D8792-BB81-4D51-9D2D-8D9361D1E137}"/>
              </a:ext>
            </a:extLst>
          </p:cNvPr>
          <p:cNvSpPr/>
          <p:nvPr/>
        </p:nvSpPr>
        <p:spPr bwMode="auto">
          <a:xfrm>
            <a:off x="10044654" y="1179307"/>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HOSPITALITY </a:t>
            </a:r>
            <a:b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b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AND TRAVEL</a:t>
            </a:r>
          </a:p>
        </p:txBody>
      </p:sp>
      <p:sp>
        <p:nvSpPr>
          <p:cNvPr id="66" name="Rectangle 65">
            <a:extLst>
              <a:ext uri="{FF2B5EF4-FFF2-40B4-BE49-F238E27FC236}">
                <a16:creationId xmlns:a16="http://schemas.microsoft.com/office/drawing/2014/main" id="{BFAEA3C7-9487-4CD4-B0C7-8A185EEF0949}"/>
              </a:ext>
            </a:extLst>
          </p:cNvPr>
          <p:cNvSpPr/>
          <p:nvPr/>
        </p:nvSpPr>
        <p:spPr bwMode="auto">
          <a:xfrm>
            <a:off x="269240"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INSURANCE</a:t>
            </a:r>
          </a:p>
        </p:txBody>
      </p:sp>
      <p:sp>
        <p:nvSpPr>
          <p:cNvPr id="67" name="Rectangle 66">
            <a:extLst>
              <a:ext uri="{FF2B5EF4-FFF2-40B4-BE49-F238E27FC236}">
                <a16:creationId xmlns:a16="http://schemas.microsoft.com/office/drawing/2014/main" id="{41AADAEE-2B3C-4895-87F8-51BC8C73CAD5}"/>
              </a:ext>
            </a:extLst>
          </p:cNvPr>
          <p:cNvSpPr/>
          <p:nvPr/>
        </p:nvSpPr>
        <p:spPr bwMode="auto">
          <a:xfrm>
            <a:off x="4181793"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MEDIA AND CABLE</a:t>
            </a:r>
          </a:p>
        </p:txBody>
      </p:sp>
      <p:sp>
        <p:nvSpPr>
          <p:cNvPr id="68" name="Rectangle 67">
            <a:extLst>
              <a:ext uri="{FF2B5EF4-FFF2-40B4-BE49-F238E27FC236}">
                <a16:creationId xmlns:a16="http://schemas.microsoft.com/office/drawing/2014/main" id="{906B399E-6B57-476B-8806-190B2FC1F31E}"/>
              </a:ext>
            </a:extLst>
          </p:cNvPr>
          <p:cNvSpPr/>
          <p:nvPr/>
        </p:nvSpPr>
        <p:spPr bwMode="auto">
          <a:xfrm>
            <a:off x="6133282" y="3914324"/>
            <a:ext cx="1878108" cy="12818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POWER AND UTILITIES</a:t>
            </a:r>
          </a:p>
        </p:txBody>
      </p:sp>
      <p:sp>
        <p:nvSpPr>
          <p:cNvPr id="63" name="Rectangle 62">
            <a:extLst>
              <a:ext uri="{FF2B5EF4-FFF2-40B4-BE49-F238E27FC236}">
                <a16:creationId xmlns:a16="http://schemas.microsoft.com/office/drawing/2014/main" id="{D195A5E6-2B23-42F9-9622-CE75DEFC6E1C}"/>
              </a:ext>
            </a:extLst>
          </p:cNvPr>
          <p:cNvSpPr/>
          <p:nvPr/>
        </p:nvSpPr>
        <p:spPr bwMode="auto">
          <a:xfrm>
            <a:off x="8089974"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PROFESSIONAL SERVICES</a:t>
            </a:r>
          </a:p>
        </p:txBody>
      </p:sp>
      <p:sp>
        <p:nvSpPr>
          <p:cNvPr id="64" name="Rectangle 63">
            <a:extLst>
              <a:ext uri="{FF2B5EF4-FFF2-40B4-BE49-F238E27FC236}">
                <a16:creationId xmlns:a16="http://schemas.microsoft.com/office/drawing/2014/main" id="{01D6FEBF-9832-467C-89EE-6B46AC957680}"/>
              </a:ext>
            </a:extLst>
          </p:cNvPr>
          <p:cNvSpPr/>
          <p:nvPr/>
        </p:nvSpPr>
        <p:spPr bwMode="auto">
          <a:xfrm>
            <a:off x="10044654"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RETAIL AND </a:t>
            </a:r>
            <a:b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b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CONSUMER GOODS</a:t>
            </a:r>
          </a:p>
        </p:txBody>
      </p:sp>
      <p:sp>
        <p:nvSpPr>
          <p:cNvPr id="57" name="Rectangle 56">
            <a:extLst>
              <a:ext uri="{FF2B5EF4-FFF2-40B4-BE49-F238E27FC236}">
                <a16:creationId xmlns:a16="http://schemas.microsoft.com/office/drawing/2014/main" id="{42EE622F-0C3C-4023-8176-D9C68F96644F}"/>
              </a:ext>
            </a:extLst>
          </p:cNvPr>
          <p:cNvSpPr/>
          <p:nvPr/>
        </p:nvSpPr>
        <p:spPr bwMode="auto">
          <a:xfrm>
            <a:off x="269241" y="1189494"/>
            <a:ext cx="1878108" cy="12824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spc="-49"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AGRICULTURE, FORESTRY, </a:t>
            </a: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AND, FISHING</a:t>
            </a:r>
          </a:p>
        </p:txBody>
      </p:sp>
      <p:sp>
        <p:nvSpPr>
          <p:cNvPr id="70" name="Rectangle 69">
            <a:extLst>
              <a:ext uri="{FF2B5EF4-FFF2-40B4-BE49-F238E27FC236}">
                <a16:creationId xmlns:a16="http://schemas.microsoft.com/office/drawing/2014/main" id="{2382943B-2118-4606-9930-D669434DCAC1}"/>
              </a:ext>
            </a:extLst>
          </p:cNvPr>
          <p:cNvSpPr/>
          <p:nvPr/>
        </p:nvSpPr>
        <p:spPr bwMode="auto">
          <a:xfrm>
            <a:off x="2220729" y="3912794"/>
            <a:ext cx="1878108" cy="12824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defTabSz="914314">
              <a:lnSpc>
                <a:spcPct val="90000"/>
              </a:lnSpc>
              <a:spcAft>
                <a:spcPts val="588"/>
              </a:spcAft>
            </a:pP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NONPROFIT</a:t>
            </a:r>
          </a:p>
        </p:txBody>
      </p:sp>
      <p:sp>
        <p:nvSpPr>
          <p:cNvPr id="71" name="TextBox 70">
            <a:extLst>
              <a:ext uri="{FF2B5EF4-FFF2-40B4-BE49-F238E27FC236}">
                <a16:creationId xmlns:a16="http://schemas.microsoft.com/office/drawing/2014/main" id="{A66D7212-12AF-4C2F-AA05-9E4B489C9115}"/>
              </a:ext>
            </a:extLst>
          </p:cNvPr>
          <p:cNvSpPr txBox="1"/>
          <p:nvPr/>
        </p:nvSpPr>
        <p:spPr>
          <a:xfrm>
            <a:off x="264039" y="2096283"/>
            <a:ext cx="1881299" cy="518135"/>
          </a:xfrm>
          <a:prstGeom prst="rect">
            <a:avLst/>
          </a:prstGeom>
          <a:noFill/>
        </p:spPr>
        <p:txBody>
          <a:bodyPr wrap="square" lIns="143428" tIns="0" rIns="0" bIns="89642" rtlCol="0">
            <a:spAutoFit/>
          </a:bodyPr>
          <a:lstStyle/>
          <a:p>
            <a:pPr defTabSz="914314">
              <a:lnSpc>
                <a:spcPct val="90000"/>
              </a:lnSpc>
              <a:spcAft>
                <a:spcPts val="588"/>
              </a:spcAft>
            </a:pPr>
            <a:r>
              <a:rPr lang="en-US" sz="1029" spc="-5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Digital destination to support 20M hits and fuel more innovation</a:t>
            </a:r>
          </a:p>
        </p:txBody>
      </p:sp>
      <p:pic>
        <p:nvPicPr>
          <p:cNvPr id="72" name="Picture 16" descr="Image result for Royal Agricultural Society of NSW logo">
            <a:hlinkClick r:id="rId3"/>
            <a:extLst>
              <a:ext uri="{FF2B5EF4-FFF2-40B4-BE49-F238E27FC236}">
                <a16:creationId xmlns:a16="http://schemas.microsoft.com/office/drawing/2014/main" id="{7D97C9B6-E951-4FDC-9BEE-B777D625446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47" y="1691817"/>
            <a:ext cx="862100" cy="39254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0AE2735E-96BB-4010-8688-FECFCB480CC8}"/>
              </a:ext>
            </a:extLst>
          </p:cNvPr>
          <p:cNvSpPr txBox="1"/>
          <p:nvPr/>
        </p:nvSpPr>
        <p:spPr>
          <a:xfrm>
            <a:off x="264039" y="3455822"/>
            <a:ext cx="1881299" cy="233083"/>
          </a:xfrm>
          <a:prstGeom prst="rect">
            <a:avLst/>
          </a:prstGeom>
          <a:noFill/>
        </p:spPr>
        <p:txBody>
          <a:bodyPr wrap="square" lIns="143428" tIns="0" rIns="0"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Highly scalable cloud service</a:t>
            </a:r>
          </a:p>
        </p:txBody>
      </p:sp>
      <p:pic>
        <p:nvPicPr>
          <p:cNvPr id="75" name="Picture 18" descr="Story logo">
            <a:hlinkClick r:id="rId5"/>
            <a:extLst>
              <a:ext uri="{FF2B5EF4-FFF2-40B4-BE49-F238E27FC236}">
                <a16:creationId xmlns:a16="http://schemas.microsoft.com/office/drawing/2014/main" id="{3F55E1E8-7FE7-4905-983B-415CE02287A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408" t="16254" r="8196" b="13852"/>
          <a:stretch/>
        </p:blipFill>
        <p:spPr bwMode="auto">
          <a:xfrm>
            <a:off x="429946" y="3067432"/>
            <a:ext cx="617098" cy="33132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428EEF96-9636-4E49-8069-5749D455245F}"/>
              </a:ext>
            </a:extLst>
          </p:cNvPr>
          <p:cNvSpPr txBox="1"/>
          <p:nvPr/>
        </p:nvSpPr>
        <p:spPr>
          <a:xfrm>
            <a:off x="2223922" y="2295723"/>
            <a:ext cx="1881299" cy="375649"/>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Get a new auction site up and running faster than ever </a:t>
            </a:r>
          </a:p>
        </p:txBody>
      </p:sp>
      <p:sp>
        <p:nvSpPr>
          <p:cNvPr id="78" name="TextBox 77">
            <a:extLst>
              <a:ext uri="{FF2B5EF4-FFF2-40B4-BE49-F238E27FC236}">
                <a16:creationId xmlns:a16="http://schemas.microsoft.com/office/drawing/2014/main" id="{CF73D80F-3353-4051-8E58-292B041CAE09}"/>
              </a:ext>
            </a:extLst>
          </p:cNvPr>
          <p:cNvSpPr txBox="1"/>
          <p:nvPr/>
        </p:nvSpPr>
        <p:spPr>
          <a:xfrm>
            <a:off x="2234939" y="3290348"/>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Crowdsourcing gets music from the cloud to the concert hall</a:t>
            </a:r>
          </a:p>
        </p:txBody>
      </p:sp>
      <p:pic>
        <p:nvPicPr>
          <p:cNvPr id="79" name="Picture 4" descr="Image result for auto trader canada logo">
            <a:hlinkClick r:id="rId7"/>
            <a:extLst>
              <a:ext uri="{FF2B5EF4-FFF2-40B4-BE49-F238E27FC236}">
                <a16:creationId xmlns:a16="http://schemas.microsoft.com/office/drawing/2014/main" id="{C73FE7E4-F6E0-4B8B-B549-78F665186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0977" y="1830713"/>
            <a:ext cx="1264524" cy="43077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2" descr="Story logo">
            <a:hlinkClick r:id="rId9"/>
            <a:extLst>
              <a:ext uri="{FF2B5EF4-FFF2-40B4-BE49-F238E27FC236}">
                <a16:creationId xmlns:a16="http://schemas.microsoft.com/office/drawing/2014/main" id="{513D07CC-9278-49F2-B548-D74F60B2E370}"/>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2814" r="-1"/>
          <a:stretch/>
        </p:blipFill>
        <p:spPr bwMode="auto">
          <a:xfrm>
            <a:off x="2370977" y="2803601"/>
            <a:ext cx="1318178" cy="364677"/>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03202CD9-37D9-415C-8436-3F7939B27B37}"/>
              </a:ext>
            </a:extLst>
          </p:cNvPr>
          <p:cNvSpPr txBox="1"/>
          <p:nvPr/>
        </p:nvSpPr>
        <p:spPr>
          <a:xfrm>
            <a:off x="4178602" y="2295723"/>
            <a:ext cx="1881299" cy="375649"/>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App Services as a platform for modern apps</a:t>
            </a:r>
          </a:p>
        </p:txBody>
      </p:sp>
      <p:sp>
        <p:nvSpPr>
          <p:cNvPr id="82" name="TextBox 81">
            <a:extLst>
              <a:ext uri="{FF2B5EF4-FFF2-40B4-BE49-F238E27FC236}">
                <a16:creationId xmlns:a16="http://schemas.microsoft.com/office/drawing/2014/main" id="{0E1701C0-2E25-4F75-A459-A189A063CBD6}"/>
              </a:ext>
            </a:extLst>
          </p:cNvPr>
          <p:cNvSpPr txBox="1"/>
          <p:nvPr/>
        </p:nvSpPr>
        <p:spPr>
          <a:xfrm>
            <a:off x="4189619" y="3306209"/>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Analyzes how kids learn, delivers 10x speed improvement</a:t>
            </a:r>
          </a:p>
        </p:txBody>
      </p:sp>
      <p:pic>
        <p:nvPicPr>
          <p:cNvPr id="83" name="Picture 2" descr="Story logo">
            <a:hlinkClick r:id="rId11"/>
            <a:extLst>
              <a:ext uri="{FF2B5EF4-FFF2-40B4-BE49-F238E27FC236}">
                <a16:creationId xmlns:a16="http://schemas.microsoft.com/office/drawing/2014/main" id="{6DE5A5C4-F29F-48A5-B1F1-8EA02697E5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550" y="1687225"/>
            <a:ext cx="532461" cy="53246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hlinkClick r:id="rId13"/>
            <a:extLst>
              <a:ext uri="{FF2B5EF4-FFF2-40B4-BE49-F238E27FC236}">
                <a16:creationId xmlns:a16="http://schemas.microsoft.com/office/drawing/2014/main" id="{F9C78839-7030-4B66-A47D-2F843C47C79E}"/>
              </a:ext>
            </a:extLst>
          </p:cNvPr>
          <p:cNvPicPr>
            <a:picLocks noChangeAspect="1"/>
          </p:cNvPicPr>
          <p:nvPr/>
        </p:nvPicPr>
        <p:blipFill>
          <a:blip r:embed="rId14"/>
          <a:stretch>
            <a:fillRect/>
          </a:stretch>
        </p:blipFill>
        <p:spPr>
          <a:xfrm>
            <a:off x="4320549" y="2822170"/>
            <a:ext cx="1020650" cy="311865"/>
          </a:xfrm>
          <a:prstGeom prst="rect">
            <a:avLst/>
          </a:prstGeom>
        </p:spPr>
      </p:pic>
      <p:sp>
        <p:nvSpPr>
          <p:cNvPr id="85" name="TextBox 84">
            <a:extLst>
              <a:ext uri="{FF2B5EF4-FFF2-40B4-BE49-F238E27FC236}">
                <a16:creationId xmlns:a16="http://schemas.microsoft.com/office/drawing/2014/main" id="{C4962849-A4C6-4229-8DA9-18B20EF27E4A}"/>
              </a:ext>
            </a:extLst>
          </p:cNvPr>
          <p:cNvSpPr txBox="1"/>
          <p:nvPr/>
        </p:nvSpPr>
        <p:spPr>
          <a:xfrm>
            <a:off x="6133283" y="2295722"/>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spc="-3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Self-help administration apps </a:t>
            </a: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are hosted by Azure App </a:t>
            </a:r>
            <a:r>
              <a:rPr lang="en-US" sz="1029" spc="-3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Service on Azure Government</a:t>
            </a:r>
          </a:p>
        </p:txBody>
      </p:sp>
      <p:sp>
        <p:nvSpPr>
          <p:cNvPr id="86" name="TextBox 85">
            <a:extLst>
              <a:ext uri="{FF2B5EF4-FFF2-40B4-BE49-F238E27FC236}">
                <a16:creationId xmlns:a16="http://schemas.microsoft.com/office/drawing/2014/main" id="{1E6A6FDC-6D02-4F50-99E0-9B9603023328}"/>
              </a:ext>
            </a:extLst>
          </p:cNvPr>
          <p:cNvSpPr txBox="1"/>
          <p:nvPr/>
        </p:nvSpPr>
        <p:spPr>
          <a:xfrm>
            <a:off x="6133283" y="3306209"/>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Developers take advantage of Web App to boost innovation and savings</a:t>
            </a:r>
          </a:p>
        </p:txBody>
      </p:sp>
      <p:pic>
        <p:nvPicPr>
          <p:cNvPr id="87" name="Picture 86">
            <a:hlinkClick r:id="rId15"/>
            <a:extLst>
              <a:ext uri="{FF2B5EF4-FFF2-40B4-BE49-F238E27FC236}">
                <a16:creationId xmlns:a16="http://schemas.microsoft.com/office/drawing/2014/main" id="{23339188-B95B-451B-B61E-F28F48C13209}"/>
              </a:ext>
            </a:extLst>
          </p:cNvPr>
          <p:cNvPicPr>
            <a:picLocks noChangeAspect="1"/>
          </p:cNvPicPr>
          <p:nvPr/>
        </p:nvPicPr>
        <p:blipFill>
          <a:blip r:embed="rId16"/>
          <a:stretch>
            <a:fillRect/>
          </a:stretch>
        </p:blipFill>
        <p:spPr>
          <a:xfrm>
            <a:off x="6278970" y="1669124"/>
            <a:ext cx="543820" cy="550562"/>
          </a:xfrm>
          <a:prstGeom prst="ellipse">
            <a:avLst/>
          </a:prstGeom>
        </p:spPr>
      </p:pic>
      <p:pic>
        <p:nvPicPr>
          <p:cNvPr id="88" name="Picture 12" descr="Image result for somerset city council logo">
            <a:hlinkClick r:id="rId17"/>
            <a:extLst>
              <a:ext uri="{FF2B5EF4-FFF2-40B4-BE49-F238E27FC236}">
                <a16:creationId xmlns:a16="http://schemas.microsoft.com/office/drawing/2014/main" id="{3CA14107-CF60-4798-8A20-B5F78E4628E0}"/>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5122" t="12702" r="5633" b="13970"/>
          <a:stretch/>
        </p:blipFill>
        <p:spPr bwMode="auto">
          <a:xfrm>
            <a:off x="6278970" y="2855688"/>
            <a:ext cx="1095494" cy="43719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CF2823A0-CFB6-42C7-851B-09BD2D680A33}"/>
              </a:ext>
            </a:extLst>
          </p:cNvPr>
          <p:cNvSpPr txBox="1"/>
          <p:nvPr/>
        </p:nvSpPr>
        <p:spPr>
          <a:xfrm>
            <a:off x="8089974" y="2295723"/>
            <a:ext cx="1881299" cy="375649"/>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Turning a discovery into a marketable product easily</a:t>
            </a:r>
          </a:p>
        </p:txBody>
      </p:sp>
      <p:sp>
        <p:nvSpPr>
          <p:cNvPr id="90" name="TextBox 89">
            <a:extLst>
              <a:ext uri="{FF2B5EF4-FFF2-40B4-BE49-F238E27FC236}">
                <a16:creationId xmlns:a16="http://schemas.microsoft.com/office/drawing/2014/main" id="{E75BD2CC-7B56-480E-8A6D-D33A2BC3E6E5}"/>
              </a:ext>
            </a:extLst>
          </p:cNvPr>
          <p:cNvSpPr txBox="1"/>
          <p:nvPr/>
        </p:nvSpPr>
        <p:spPr>
          <a:xfrm>
            <a:off x="8089974" y="3163643"/>
            <a:ext cx="1881299" cy="660781"/>
          </a:xfrm>
          <a:prstGeom prst="rect">
            <a:avLst/>
          </a:prstGeom>
          <a:noFill/>
        </p:spPr>
        <p:txBody>
          <a:bodyPr wrap="square" lIns="143428" tIns="0" rIns="89642" bIns="89642" rtlCol="0">
            <a:spAutoFit/>
          </a:bodyPr>
          <a:lstStyle/>
          <a:p>
            <a:pPr defTabSz="914314">
              <a:lnSpc>
                <a:spcPct val="90000"/>
              </a:lnSpc>
              <a:spcAft>
                <a:spcPts val="588"/>
              </a:spcAft>
            </a:pPr>
            <a:r>
              <a:rPr lang="en-US" sz="1029" spc="-2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Move solutions to Azure App Services and to explore product development in the cloud</a:t>
            </a:r>
          </a:p>
        </p:txBody>
      </p:sp>
      <p:pic>
        <p:nvPicPr>
          <p:cNvPr id="91" name="Picture 8" descr="Story logo">
            <a:hlinkClick r:id="rId19"/>
            <a:extLst>
              <a:ext uri="{FF2B5EF4-FFF2-40B4-BE49-F238E27FC236}">
                <a16:creationId xmlns:a16="http://schemas.microsoft.com/office/drawing/2014/main" id="{5B492DEC-F9DC-4B76-B060-80E273C6FF2F}"/>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5103" t="2209" r="3483" b="6788"/>
          <a:stretch/>
        </p:blipFill>
        <p:spPr bwMode="auto">
          <a:xfrm>
            <a:off x="8234349" y="1792171"/>
            <a:ext cx="827948" cy="42751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6" descr="Story logo">
            <a:hlinkClick r:id="rId21"/>
            <a:extLst>
              <a:ext uri="{FF2B5EF4-FFF2-40B4-BE49-F238E27FC236}">
                <a16:creationId xmlns:a16="http://schemas.microsoft.com/office/drawing/2014/main" id="{6D89668C-51BA-4B82-8776-E96CC3CAE132}"/>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0831" y="2894704"/>
            <a:ext cx="1094796" cy="224519"/>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152019BD-46A2-4598-9B75-ED6FAA8A71C3}"/>
              </a:ext>
            </a:extLst>
          </p:cNvPr>
          <p:cNvSpPr txBox="1"/>
          <p:nvPr/>
        </p:nvSpPr>
        <p:spPr>
          <a:xfrm>
            <a:off x="10044655" y="2295723"/>
            <a:ext cx="1881299" cy="375649"/>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Use Azure App Service to rewrite its learning platform</a:t>
            </a:r>
          </a:p>
        </p:txBody>
      </p:sp>
      <p:sp>
        <p:nvSpPr>
          <p:cNvPr id="94" name="TextBox 93">
            <a:extLst>
              <a:ext uri="{FF2B5EF4-FFF2-40B4-BE49-F238E27FC236}">
                <a16:creationId xmlns:a16="http://schemas.microsoft.com/office/drawing/2014/main" id="{3F233295-D441-45AA-8A39-10C4CFDDAB84}"/>
              </a:ext>
            </a:extLst>
          </p:cNvPr>
          <p:cNvSpPr txBox="1"/>
          <p:nvPr/>
        </p:nvSpPr>
        <p:spPr>
          <a:xfrm>
            <a:off x="10019166" y="3271475"/>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Hong Kong’s largest pizza chain goes cloud and grabs a bigger slice of the market</a:t>
            </a:r>
          </a:p>
        </p:txBody>
      </p:sp>
      <p:pic>
        <p:nvPicPr>
          <p:cNvPr id="95" name="Picture 20" descr="Story logo">
            <a:hlinkClick r:id="rId23"/>
            <a:extLst>
              <a:ext uri="{FF2B5EF4-FFF2-40B4-BE49-F238E27FC236}">
                <a16:creationId xmlns:a16="http://schemas.microsoft.com/office/drawing/2014/main" id="{2D23A22A-5D04-4F26-AC7D-233A6A77A672}"/>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095" y="1914379"/>
            <a:ext cx="1547694" cy="30530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Story logo">
            <a:hlinkClick r:id="rId25"/>
            <a:extLst>
              <a:ext uri="{FF2B5EF4-FFF2-40B4-BE49-F238E27FC236}">
                <a16:creationId xmlns:a16="http://schemas.microsoft.com/office/drawing/2014/main" id="{20CCB357-E392-4D8B-835F-1F35A5EDD43C}"/>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095" y="2822282"/>
            <a:ext cx="1322031" cy="296941"/>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A5E494A1-9094-47E3-A479-9AFC9BE580EB}"/>
              </a:ext>
            </a:extLst>
          </p:cNvPr>
          <p:cNvSpPr txBox="1"/>
          <p:nvPr/>
        </p:nvSpPr>
        <p:spPr>
          <a:xfrm>
            <a:off x="269240" y="4940627"/>
            <a:ext cx="1881299" cy="375649"/>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Insurance firm transforms online services</a:t>
            </a:r>
          </a:p>
        </p:txBody>
      </p:sp>
      <p:sp>
        <p:nvSpPr>
          <p:cNvPr id="100" name="TextBox 99">
            <a:extLst>
              <a:ext uri="{FF2B5EF4-FFF2-40B4-BE49-F238E27FC236}">
                <a16:creationId xmlns:a16="http://schemas.microsoft.com/office/drawing/2014/main" id="{6B8C7F41-3114-428C-BB23-FD3E7E9DD6BE}"/>
              </a:ext>
            </a:extLst>
          </p:cNvPr>
          <p:cNvSpPr txBox="1"/>
          <p:nvPr/>
        </p:nvSpPr>
        <p:spPr>
          <a:xfrm>
            <a:off x="269240" y="6048273"/>
            <a:ext cx="1881299" cy="51813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Pioneer insurance model with speedy  implementation</a:t>
            </a:r>
          </a:p>
        </p:txBody>
      </p:sp>
      <p:pic>
        <p:nvPicPr>
          <p:cNvPr id="101" name="Picture 10" descr="Story logo">
            <a:hlinkClick r:id="rId27"/>
            <a:extLst>
              <a:ext uri="{FF2B5EF4-FFF2-40B4-BE49-F238E27FC236}">
                <a16:creationId xmlns:a16="http://schemas.microsoft.com/office/drawing/2014/main" id="{D0ECD61C-216C-4227-94EC-F3408136727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6296" y="4415322"/>
            <a:ext cx="460911" cy="453709"/>
          </a:xfrm>
          <a:prstGeom prst="ellipse">
            <a:avLst/>
          </a:prstGeom>
          <a:noFill/>
          <a:extLst>
            <a:ext uri="{909E8E84-426E-40DD-AFC4-6F175D3DCCD1}">
              <a14:hiddenFill xmlns:a14="http://schemas.microsoft.com/office/drawing/2010/main">
                <a:solidFill>
                  <a:srgbClr val="FFFFFF"/>
                </a:solidFill>
              </a14:hiddenFill>
            </a:ext>
          </a:extLst>
        </p:spPr>
      </p:pic>
      <p:pic>
        <p:nvPicPr>
          <p:cNvPr id="103" name="Picture 12" descr="Story logo">
            <a:hlinkClick r:id="rId29"/>
            <a:extLst>
              <a:ext uri="{FF2B5EF4-FFF2-40B4-BE49-F238E27FC236}">
                <a16:creationId xmlns:a16="http://schemas.microsoft.com/office/drawing/2014/main" id="{318A9F8F-860D-4CA5-96F6-3377C05A11CA}"/>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297" y="5638011"/>
            <a:ext cx="1318178" cy="324395"/>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2E5257A5-BCC4-484C-B066-A5A93673C10C}"/>
              </a:ext>
            </a:extLst>
          </p:cNvPr>
          <p:cNvSpPr txBox="1"/>
          <p:nvPr/>
        </p:nvSpPr>
        <p:spPr>
          <a:xfrm>
            <a:off x="4181793" y="4677996"/>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Canadian broadcaster delivers record-breaking online election coverage</a:t>
            </a:r>
          </a:p>
        </p:txBody>
      </p:sp>
      <p:sp>
        <p:nvSpPr>
          <p:cNvPr id="106" name="TextBox 105">
            <a:extLst>
              <a:ext uri="{FF2B5EF4-FFF2-40B4-BE49-F238E27FC236}">
                <a16:creationId xmlns:a16="http://schemas.microsoft.com/office/drawing/2014/main" id="{69DFD5EC-55F5-451B-AFD7-C344FD30C6D3}"/>
              </a:ext>
            </a:extLst>
          </p:cNvPr>
          <p:cNvSpPr txBox="1"/>
          <p:nvPr/>
        </p:nvSpPr>
        <p:spPr>
          <a:xfrm>
            <a:off x="4192402" y="6034703"/>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Serving the latest tech </a:t>
            </a:r>
            <a:b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news to 2 million readers worldwide</a:t>
            </a:r>
          </a:p>
        </p:txBody>
      </p:sp>
      <p:pic>
        <p:nvPicPr>
          <p:cNvPr id="109" name="Picture 6" descr="Image result for cbc radio canada logo">
            <a:hlinkClick r:id="rId31"/>
            <a:extLst>
              <a:ext uri="{FF2B5EF4-FFF2-40B4-BE49-F238E27FC236}">
                <a16:creationId xmlns:a16="http://schemas.microsoft.com/office/drawing/2014/main" id="{5269993F-CD26-45A3-82DE-2E6361B5190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23741" y="4301700"/>
            <a:ext cx="1588385" cy="29067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8" descr="Story logo">
            <a:hlinkClick r:id="rId33"/>
            <a:extLst>
              <a:ext uri="{FF2B5EF4-FFF2-40B4-BE49-F238E27FC236}">
                <a16:creationId xmlns:a16="http://schemas.microsoft.com/office/drawing/2014/main" id="{37A2F96B-776A-4BD2-8581-935FFDBBD0DE}"/>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3740" y="5461243"/>
            <a:ext cx="1130972" cy="24740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522A3080-327C-4F70-B439-028BAE10756B}"/>
              </a:ext>
            </a:extLst>
          </p:cNvPr>
          <p:cNvSpPr txBox="1"/>
          <p:nvPr/>
        </p:nvSpPr>
        <p:spPr>
          <a:xfrm>
            <a:off x="2220730" y="4677018"/>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Back-end infrastructure includes Azure App Service integrated with Node.js</a:t>
            </a:r>
            <a:endParaRPr lang="en-US" sz="1029" spc="-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p:txBody>
      </p:sp>
      <p:pic>
        <p:nvPicPr>
          <p:cNvPr id="1026" name="Picture 2" descr="Image result for medical teams international logo">
            <a:hlinkClick r:id="rId35"/>
            <a:extLst>
              <a:ext uri="{FF2B5EF4-FFF2-40B4-BE49-F238E27FC236}">
                <a16:creationId xmlns:a16="http://schemas.microsoft.com/office/drawing/2014/main" id="{E7DF4AB5-8943-4CA9-9C4C-A4ABE47B4D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81435" y="4247577"/>
            <a:ext cx="548651" cy="38302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C5E9F81D-57D8-4D3B-9AA9-EEED22E685B6}"/>
              </a:ext>
            </a:extLst>
          </p:cNvPr>
          <p:cNvSpPr txBox="1"/>
          <p:nvPr/>
        </p:nvSpPr>
        <p:spPr>
          <a:xfrm>
            <a:off x="6133283" y="4677996"/>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App Services tools </a:t>
            </a:r>
            <a:b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to include worksheet data within Reactive</a:t>
            </a:r>
          </a:p>
        </p:txBody>
      </p:sp>
      <p:sp>
        <p:nvSpPr>
          <p:cNvPr id="114" name="Rectangle 113">
            <a:extLst>
              <a:ext uri="{FF2B5EF4-FFF2-40B4-BE49-F238E27FC236}">
                <a16:creationId xmlns:a16="http://schemas.microsoft.com/office/drawing/2014/main" id="{F13872F6-2EBD-4C3A-8393-03B3C8F743FE}"/>
              </a:ext>
            </a:extLst>
          </p:cNvPr>
          <p:cNvSpPr/>
          <p:nvPr/>
        </p:nvSpPr>
        <p:spPr bwMode="auto">
          <a:xfrm>
            <a:off x="6133282" y="5270096"/>
            <a:ext cx="1878108" cy="129639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0" bIns="0" numCol="1" spcCol="0" rtlCol="0" fromWordArt="0" anchor="t" anchorCtr="0" forceAA="0" compatLnSpc="1">
            <a:prstTxWarp prst="textNoShape">
              <a:avLst/>
            </a:prstTxWarp>
            <a:noAutofit/>
          </a:bodyPr>
          <a:lstStyle/>
          <a:p>
            <a:pPr defTabSz="914314">
              <a:lnSpc>
                <a:spcPct val="90000"/>
              </a:lnSpc>
              <a:spcAft>
                <a:spcPts val="588"/>
              </a:spcAft>
            </a:pPr>
            <a:r>
              <a:rPr lang="en-US" sz="1176" spc="-98"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PROCESS MANUFACTURING </a:t>
            </a:r>
            <a:r>
              <a:rPr lang="en-US" sz="1176"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AND RESOURCE</a:t>
            </a:r>
          </a:p>
        </p:txBody>
      </p:sp>
      <p:sp>
        <p:nvSpPr>
          <p:cNvPr id="115" name="TextBox 114">
            <a:extLst>
              <a:ext uri="{FF2B5EF4-FFF2-40B4-BE49-F238E27FC236}">
                <a16:creationId xmlns:a16="http://schemas.microsoft.com/office/drawing/2014/main" id="{EB763126-0AF6-4A39-B706-02059F31068F}"/>
              </a:ext>
            </a:extLst>
          </p:cNvPr>
          <p:cNvSpPr txBox="1"/>
          <p:nvPr/>
        </p:nvSpPr>
        <p:spPr>
          <a:xfrm>
            <a:off x="6133283" y="6190838"/>
            <a:ext cx="1881299" cy="375649"/>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Transforms onboarding with </a:t>
            </a:r>
            <a:r>
              <a:rPr lang="en-US" sz="1029" spc="-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App Services</a:t>
            </a:r>
          </a:p>
        </p:txBody>
      </p:sp>
      <p:pic>
        <p:nvPicPr>
          <p:cNvPr id="116" name="Picture 6" descr="Story logo">
            <a:hlinkClick r:id="rId37"/>
            <a:extLst>
              <a:ext uri="{FF2B5EF4-FFF2-40B4-BE49-F238E27FC236}">
                <a16:creationId xmlns:a16="http://schemas.microsoft.com/office/drawing/2014/main" id="{4A22A3D3-998C-4994-B47A-355DAB7F6857}"/>
              </a:ext>
            </a:extLst>
          </p:cNvPr>
          <p:cNvPicPr>
            <a:picLocks noChangeAspect="1" noChangeArrowheads="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8969" y="5750131"/>
            <a:ext cx="483703" cy="39678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Image result for northpower logo">
            <a:hlinkClick r:id="rId39"/>
            <a:extLst>
              <a:ext uri="{FF2B5EF4-FFF2-40B4-BE49-F238E27FC236}">
                <a16:creationId xmlns:a16="http://schemas.microsoft.com/office/drawing/2014/main" id="{0210F39A-621A-45D4-AE3B-441C1FA8E15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278970" y="4325646"/>
            <a:ext cx="1095494" cy="26672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a:hlinkClick r:id="rId41"/>
            <a:extLst>
              <a:ext uri="{FF2B5EF4-FFF2-40B4-BE49-F238E27FC236}">
                <a16:creationId xmlns:a16="http://schemas.microsoft.com/office/drawing/2014/main" id="{F4B80A2D-E56D-4316-89FF-3EE2B02CCCDD}"/>
              </a:ext>
            </a:extLst>
          </p:cNvPr>
          <p:cNvPicPr>
            <a:picLocks noChangeAspect="1"/>
          </p:cNvPicPr>
          <p:nvPr/>
        </p:nvPicPr>
        <p:blipFill>
          <a:blip r:embed="rId42"/>
          <a:stretch>
            <a:fillRect/>
          </a:stretch>
        </p:blipFill>
        <p:spPr>
          <a:xfrm>
            <a:off x="10196096" y="4469447"/>
            <a:ext cx="1480439" cy="287464"/>
          </a:xfrm>
          <a:prstGeom prst="rect">
            <a:avLst/>
          </a:prstGeom>
        </p:spPr>
      </p:pic>
      <p:sp>
        <p:nvSpPr>
          <p:cNvPr id="119" name="TextBox 118">
            <a:extLst>
              <a:ext uri="{FF2B5EF4-FFF2-40B4-BE49-F238E27FC236}">
                <a16:creationId xmlns:a16="http://schemas.microsoft.com/office/drawing/2014/main" id="{FCD459C3-80F5-41B0-9F85-3DC9A67F3BE3}"/>
              </a:ext>
            </a:extLst>
          </p:cNvPr>
          <p:cNvSpPr txBox="1"/>
          <p:nvPr/>
        </p:nvSpPr>
        <p:spPr>
          <a:xfrm>
            <a:off x="10055240" y="4828507"/>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App Service </a:t>
            </a:r>
            <a:b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b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handles the dynamic resizing of images</a:t>
            </a:r>
          </a:p>
        </p:txBody>
      </p:sp>
      <p:pic>
        <p:nvPicPr>
          <p:cNvPr id="120" name="Picture 10" descr="Story logo">
            <a:hlinkClick r:id="rId43"/>
            <a:extLst>
              <a:ext uri="{FF2B5EF4-FFF2-40B4-BE49-F238E27FC236}">
                <a16:creationId xmlns:a16="http://schemas.microsoft.com/office/drawing/2014/main" id="{1E50D5DF-AFDB-4455-8889-157C8DCB7C6A}"/>
              </a:ext>
            </a:extLst>
          </p:cNvPr>
          <p:cNvPicPr>
            <a:picLocks noChangeAspect="1" noChangeArrowheads="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096" y="5575638"/>
            <a:ext cx="693429" cy="283060"/>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738C80DE-8A2E-4F46-9B3F-177DA4C0B2B3}"/>
              </a:ext>
            </a:extLst>
          </p:cNvPr>
          <p:cNvSpPr txBox="1"/>
          <p:nvPr/>
        </p:nvSpPr>
        <p:spPr>
          <a:xfrm>
            <a:off x="10055240" y="5923638"/>
            <a:ext cx="1881299" cy="518215"/>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App Services scale automatically for its consumer front end</a:t>
            </a:r>
          </a:p>
        </p:txBody>
      </p:sp>
      <p:sp>
        <p:nvSpPr>
          <p:cNvPr id="123" name="TextBox 122">
            <a:extLst>
              <a:ext uri="{FF2B5EF4-FFF2-40B4-BE49-F238E27FC236}">
                <a16:creationId xmlns:a16="http://schemas.microsoft.com/office/drawing/2014/main" id="{1DA9BF77-E213-434A-9EC2-398F0B100DF5}"/>
              </a:ext>
            </a:extLst>
          </p:cNvPr>
          <p:cNvSpPr txBox="1"/>
          <p:nvPr/>
        </p:nvSpPr>
        <p:spPr>
          <a:xfrm>
            <a:off x="8089974" y="4828507"/>
            <a:ext cx="1881299" cy="660781"/>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Big data and cloud technologies safeguard lives and businesses worldwide with Azure App Services</a:t>
            </a:r>
          </a:p>
        </p:txBody>
      </p:sp>
      <p:sp>
        <p:nvSpPr>
          <p:cNvPr id="124" name="TextBox 123">
            <a:extLst>
              <a:ext uri="{FF2B5EF4-FFF2-40B4-BE49-F238E27FC236}">
                <a16:creationId xmlns:a16="http://schemas.microsoft.com/office/drawing/2014/main" id="{EE41107D-E890-4E74-A402-1F5ACF3EE651}"/>
              </a:ext>
            </a:extLst>
          </p:cNvPr>
          <p:cNvSpPr txBox="1"/>
          <p:nvPr/>
        </p:nvSpPr>
        <p:spPr>
          <a:xfrm>
            <a:off x="8089974" y="6034703"/>
            <a:ext cx="1881299" cy="375649"/>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Keeps tails wagging with </a:t>
            </a:r>
            <a:r>
              <a:rPr lang="en-US" sz="1029" spc="-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help from Azure App Services</a:t>
            </a:r>
          </a:p>
        </p:txBody>
      </p:sp>
      <p:pic>
        <p:nvPicPr>
          <p:cNvPr id="125" name="Picture 14" descr="Story logo">
            <a:hlinkClick r:id="rId45"/>
            <a:extLst>
              <a:ext uri="{FF2B5EF4-FFF2-40B4-BE49-F238E27FC236}">
                <a16:creationId xmlns:a16="http://schemas.microsoft.com/office/drawing/2014/main" id="{65E36779-C9EF-4EB8-B9E0-913125DB7F45}"/>
              </a:ext>
            </a:extLst>
          </p:cNvPr>
          <p:cNvPicPr>
            <a:picLocks noChangeAspect="1" noChangeArrowheads="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0831" y="5600911"/>
            <a:ext cx="1094796" cy="36136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hlinkClick r:id="rId47"/>
            <a:extLst>
              <a:ext uri="{FF2B5EF4-FFF2-40B4-BE49-F238E27FC236}">
                <a16:creationId xmlns:a16="http://schemas.microsoft.com/office/drawing/2014/main" id="{FEA9864C-597D-4525-B4B8-C1B145442156}"/>
              </a:ext>
            </a:extLst>
          </p:cNvPr>
          <p:cNvPicPr>
            <a:picLocks noChangeAspect="1"/>
          </p:cNvPicPr>
          <p:nvPr/>
        </p:nvPicPr>
        <p:blipFill>
          <a:blip r:embed="rId48"/>
          <a:stretch>
            <a:fillRect/>
          </a:stretch>
        </p:blipFill>
        <p:spPr>
          <a:xfrm>
            <a:off x="8230831" y="4515288"/>
            <a:ext cx="1567596" cy="241622"/>
          </a:xfrm>
          <a:prstGeom prst="rect">
            <a:avLst/>
          </a:prstGeom>
        </p:spPr>
      </p:pic>
      <p:sp>
        <p:nvSpPr>
          <p:cNvPr id="127" name="Rectangle 126">
            <a:extLst>
              <a:ext uri="{FF2B5EF4-FFF2-40B4-BE49-F238E27FC236}">
                <a16:creationId xmlns:a16="http://schemas.microsoft.com/office/drawing/2014/main" id="{2BB97644-ABEA-4567-87A5-E3561F7913AD}"/>
              </a:ext>
            </a:extLst>
          </p:cNvPr>
          <p:cNvSpPr/>
          <p:nvPr/>
        </p:nvSpPr>
        <p:spPr bwMode="auto">
          <a:xfrm>
            <a:off x="2217538" y="5270096"/>
            <a:ext cx="1878108" cy="129639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0" bIns="0" numCol="1" spcCol="0" rtlCol="0" fromWordArt="0" anchor="t" anchorCtr="0" forceAA="0" compatLnSpc="1">
            <a:prstTxWarp prst="textNoShape">
              <a:avLst/>
            </a:prstTxWarp>
            <a:noAutofit/>
          </a:bodyPr>
          <a:lstStyle/>
          <a:p>
            <a:pPr defTabSz="914314">
              <a:lnSpc>
                <a:spcPct val="90000"/>
              </a:lnSpc>
              <a:spcAft>
                <a:spcPts val="588"/>
              </a:spcAft>
            </a:pPr>
            <a:r>
              <a:rPr lang="en-US" sz="1176" spc="-2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TELECOMMUNICATIONS</a:t>
            </a:r>
          </a:p>
        </p:txBody>
      </p:sp>
      <p:sp>
        <p:nvSpPr>
          <p:cNvPr id="128" name="TextBox 127">
            <a:extLst>
              <a:ext uri="{FF2B5EF4-FFF2-40B4-BE49-F238E27FC236}">
                <a16:creationId xmlns:a16="http://schemas.microsoft.com/office/drawing/2014/main" id="{A0DB52DA-B1C0-4CF2-8DA5-DAA7320D5DC3}"/>
              </a:ext>
            </a:extLst>
          </p:cNvPr>
          <p:cNvSpPr txBox="1"/>
          <p:nvPr/>
        </p:nvSpPr>
        <p:spPr>
          <a:xfrm>
            <a:off x="2217539" y="6190838"/>
            <a:ext cx="1881299" cy="375649"/>
          </a:xfrm>
          <a:prstGeom prst="rect">
            <a:avLst/>
          </a:prstGeom>
          <a:noFill/>
        </p:spPr>
        <p:txBody>
          <a:bodyPr wrap="square" lIns="143428" tIns="0" rIns="89642" bIns="89642" rtlCol="0">
            <a:spAutoFit/>
          </a:bodyPr>
          <a:lstStyle/>
          <a:p>
            <a:pPr defTabSz="914314">
              <a:lnSpc>
                <a:spcPct val="90000"/>
              </a:lnSpc>
              <a:spcAft>
                <a:spcPts val="588"/>
              </a:spcAft>
            </a:pPr>
            <a:r>
              <a:rPr lang="en-US" sz="1029"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Azure App Services cuts time-to-market by 40%</a:t>
            </a:r>
          </a:p>
        </p:txBody>
      </p:sp>
      <p:pic>
        <p:nvPicPr>
          <p:cNvPr id="130" name="Picture 129">
            <a:hlinkClick r:id="rId49"/>
            <a:extLst>
              <a:ext uri="{FF2B5EF4-FFF2-40B4-BE49-F238E27FC236}">
                <a16:creationId xmlns:a16="http://schemas.microsoft.com/office/drawing/2014/main" id="{0D2B87C5-84F1-45C8-910E-C5A2380CAB42}"/>
              </a:ext>
            </a:extLst>
          </p:cNvPr>
          <p:cNvPicPr>
            <a:picLocks noChangeAspect="1"/>
          </p:cNvPicPr>
          <p:nvPr/>
        </p:nvPicPr>
        <p:blipFill>
          <a:blip r:embed="rId50"/>
          <a:stretch>
            <a:fillRect/>
          </a:stretch>
        </p:blipFill>
        <p:spPr>
          <a:xfrm>
            <a:off x="2381435" y="5682247"/>
            <a:ext cx="986384" cy="436167"/>
          </a:xfrm>
          <a:prstGeom prst="rect">
            <a:avLst/>
          </a:prstGeom>
        </p:spPr>
      </p:pic>
    </p:spTree>
    <p:extLst>
      <p:ext uri="{BB962C8B-B14F-4D97-AF65-F5344CB8AC3E}">
        <p14:creationId xmlns:p14="http://schemas.microsoft.com/office/powerpoint/2010/main" val="36406319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Title 3"/>
          <p:cNvSpPr txBox="1">
            <a:spLocks/>
          </p:cNvSpPr>
          <p:nvPr/>
        </p:nvSpPr>
        <p:spPr>
          <a:xfrm>
            <a:off x="420256" y="440210"/>
            <a:ext cx="11652534" cy="899282"/>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311" spc="-100" dirty="0">
                <a:gradFill>
                  <a:gsLst>
                    <a:gs pos="1250">
                      <a:srgbClr val="353535"/>
                    </a:gs>
                    <a:gs pos="100000">
                      <a:srgbClr val="353535"/>
                    </a:gs>
                  </a:gsLst>
                  <a:lin ang="5400000" scaled="0"/>
                </a:gradFill>
                <a:latin typeface="Segoe UI Light"/>
              </a:rPr>
              <a:t>Common scenarios</a:t>
            </a:r>
          </a:p>
        </p:txBody>
      </p:sp>
      <p:sp>
        <p:nvSpPr>
          <p:cNvPr id="21" name="Rectangle 20">
            <a:extLst>
              <a:ext uri="{FF2B5EF4-FFF2-40B4-BE49-F238E27FC236}">
                <a16:creationId xmlns:a16="http://schemas.microsoft.com/office/drawing/2014/main" id="{FB5E846F-D089-4DBA-9452-C81564AB5BDD}"/>
              </a:ext>
            </a:extLst>
          </p:cNvPr>
          <p:cNvSpPr/>
          <p:nvPr/>
        </p:nvSpPr>
        <p:spPr bwMode="auto">
          <a:xfrm>
            <a:off x="500756" y="3104875"/>
            <a:ext cx="3110256" cy="597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defRPr/>
            </a:pPr>
            <a:r>
              <a:rPr lang="en-US" sz="2059" dirty="0">
                <a:gradFill>
                  <a:gsLst>
                    <a:gs pos="0">
                      <a:srgbClr val="002050"/>
                    </a:gs>
                    <a:gs pos="100000">
                      <a:srgbClr val="002050"/>
                    </a:gs>
                  </a:gsLst>
                  <a:lin ang="5400000" scaled="1"/>
                </a:gradFill>
                <a:latin typeface="Segoe UI Semibold" panose="020B0702040204020203" pitchFamily="34" charset="0"/>
                <a:cs typeface="Segoe UI Semibold" panose="020B0702040204020203" pitchFamily="34" charset="0"/>
              </a:rPr>
              <a:t>Digital marketing</a:t>
            </a:r>
          </a:p>
        </p:txBody>
      </p:sp>
      <p:sp>
        <p:nvSpPr>
          <p:cNvPr id="22" name="Text Placeholder 22">
            <a:extLst>
              <a:ext uri="{FF2B5EF4-FFF2-40B4-BE49-F238E27FC236}">
                <a16:creationId xmlns:a16="http://schemas.microsoft.com/office/drawing/2014/main" id="{B0F1F09D-793A-462E-AC05-5585F705641F}"/>
              </a:ext>
            </a:extLst>
          </p:cNvPr>
          <p:cNvSpPr txBox="1">
            <a:spLocks/>
          </p:cNvSpPr>
          <p:nvPr/>
        </p:nvSpPr>
        <p:spPr>
          <a:xfrm>
            <a:off x="583788" y="3936597"/>
            <a:ext cx="3181658" cy="832310"/>
          </a:xfrm>
          <a:prstGeom prst="rect">
            <a:avLst/>
          </a:prstGeom>
        </p:spPr>
        <p:txBody>
          <a:bodyPr wrap="square" lIns="89604" tIns="89604" rIns="89604" bIns="89604">
            <a:spAutoFit/>
          </a:bodyPr>
          <a:lstStyle>
            <a:defPPr>
              <a:defRPr lang="en-US"/>
            </a:defPPr>
            <a:lvl1pPr marR="0" lvl="0" indent="0" defTabSz="932418" fontAlgn="auto">
              <a:lnSpc>
                <a:spcPct val="90000"/>
              </a:lnSpc>
              <a:spcBef>
                <a:spcPts val="1199"/>
              </a:spcBef>
              <a:spcAft>
                <a:spcPts val="0"/>
              </a:spcAft>
              <a:buClrTx/>
              <a:buSzTx/>
              <a:buFontTx/>
              <a:buNone/>
              <a:tabLst/>
              <a:defRPr kumimoji="0" sz="1399" b="0" i="0" u="none" strike="noStrike" cap="none" spc="0" normalizeH="0" baseline="0">
                <a:ln>
                  <a:noFill/>
                </a:ln>
                <a:solidFill>
                  <a:srgbClr val="FFFFFF">
                    <a:lumMod val="50000"/>
                  </a:srgbClr>
                </a:solidFill>
                <a:effectLst/>
                <a:uLnTx/>
                <a:uFillTx/>
                <a:latin typeface="Segoe UI Semilight" panose="020B0402040204020203" pitchFamily="34" charset="0"/>
                <a:ea typeface="ＭＳ Ｐゴシック" charset="0"/>
                <a:cs typeface="Segoe UI Semilight" panose="020B04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2239">
              <a:defRPr/>
            </a:pPr>
            <a:r>
              <a:rPr lang="en-US" sz="1567" dirty="0">
                <a:gradFill>
                  <a:gsLst>
                    <a:gs pos="57576">
                      <a:srgbClr val="353535"/>
                    </a:gs>
                    <a:gs pos="35000">
                      <a:srgbClr val="353535"/>
                    </a:gs>
                  </a:gsLst>
                  <a:lin ang="5400000" scaled="0"/>
                </a:gradFill>
                <a:latin typeface="Segoe UI"/>
              </a:rPr>
              <a:t>Connect with customers worldwide with digital campaigns that are personalized and scalable</a:t>
            </a:r>
          </a:p>
        </p:txBody>
      </p:sp>
      <p:cxnSp>
        <p:nvCxnSpPr>
          <p:cNvPr id="25" name="Straight Connector 24">
            <a:extLst>
              <a:ext uri="{FF2B5EF4-FFF2-40B4-BE49-F238E27FC236}">
                <a16:creationId xmlns:a16="http://schemas.microsoft.com/office/drawing/2014/main" id="{E8C6C790-5CDF-4972-9B6B-80CA8BB37ED0}"/>
              </a:ext>
            </a:extLst>
          </p:cNvPr>
          <p:cNvCxnSpPr/>
          <p:nvPr/>
        </p:nvCxnSpPr>
        <p:spPr>
          <a:xfrm>
            <a:off x="666413" y="3770800"/>
            <a:ext cx="499252"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534881B-879A-4EF5-8C40-7391A25FF7AA}"/>
              </a:ext>
            </a:extLst>
          </p:cNvPr>
          <p:cNvSpPr/>
          <p:nvPr/>
        </p:nvSpPr>
        <p:spPr bwMode="auto">
          <a:xfrm>
            <a:off x="4421965" y="3104875"/>
            <a:ext cx="2673259" cy="597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defRPr/>
            </a:pPr>
            <a:r>
              <a:rPr lang="en-US" sz="2059" dirty="0">
                <a:gradFill>
                  <a:gsLst>
                    <a:gs pos="0">
                      <a:srgbClr val="002050"/>
                    </a:gs>
                    <a:gs pos="100000">
                      <a:srgbClr val="002050"/>
                    </a:gs>
                  </a:gsLst>
                  <a:lin ang="5400000" scaled="1"/>
                </a:gradFill>
                <a:latin typeface="Segoe UI Semibold" panose="020B0702040204020203" pitchFamily="34" charset="0"/>
                <a:cs typeface="Segoe UI Semibold" panose="020B0702040204020203" pitchFamily="34" charset="0"/>
              </a:rPr>
              <a:t>Transactional apps</a:t>
            </a:r>
          </a:p>
        </p:txBody>
      </p:sp>
      <p:sp>
        <p:nvSpPr>
          <p:cNvPr id="27" name="Text Placeholder 22">
            <a:extLst>
              <a:ext uri="{FF2B5EF4-FFF2-40B4-BE49-F238E27FC236}">
                <a16:creationId xmlns:a16="http://schemas.microsoft.com/office/drawing/2014/main" id="{5DC8E9C0-6802-4465-A303-3F805E9AB1E9}"/>
              </a:ext>
            </a:extLst>
          </p:cNvPr>
          <p:cNvSpPr txBox="1">
            <a:spLocks/>
          </p:cNvSpPr>
          <p:nvPr/>
        </p:nvSpPr>
        <p:spPr>
          <a:xfrm>
            <a:off x="4513066" y="3936597"/>
            <a:ext cx="3151279" cy="832310"/>
          </a:xfrm>
          <a:prstGeom prst="rect">
            <a:avLst/>
          </a:prstGeom>
        </p:spPr>
        <p:txBody>
          <a:bodyPr wrap="square" lIns="89604" tIns="89604" rIns="89604" bIns="89604">
            <a:spAutoFit/>
          </a:bodyPr>
          <a:lstStyle>
            <a:defPPr>
              <a:defRPr lang="en-US"/>
            </a:defPPr>
            <a:lvl1pPr marR="0" lvl="0" indent="0" defTabSz="932418" fontAlgn="auto">
              <a:lnSpc>
                <a:spcPct val="90000"/>
              </a:lnSpc>
              <a:spcBef>
                <a:spcPts val="1199"/>
              </a:spcBef>
              <a:spcAft>
                <a:spcPts val="0"/>
              </a:spcAft>
              <a:buClrTx/>
              <a:buSzTx/>
              <a:buFontTx/>
              <a:buNone/>
              <a:tabLst/>
              <a:defRPr kumimoji="0" sz="1399" b="0" i="0" u="none" strike="noStrike" cap="none" spc="0" normalizeH="0" baseline="0">
                <a:ln>
                  <a:noFill/>
                </a:ln>
                <a:solidFill>
                  <a:srgbClr val="FFFFFF">
                    <a:lumMod val="50000"/>
                  </a:srgbClr>
                </a:solidFill>
                <a:effectLst/>
                <a:uLnTx/>
                <a:uFillTx/>
                <a:latin typeface="Segoe UI Semilight" panose="020B0402040204020203" pitchFamily="34" charset="0"/>
                <a:ea typeface="ＭＳ Ｐゴシック" charset="0"/>
                <a:cs typeface="Segoe UI Semilight" panose="020B04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2239">
              <a:defRPr/>
            </a:pPr>
            <a:r>
              <a:rPr lang="en-US" sz="1567" dirty="0">
                <a:gradFill>
                  <a:gsLst>
                    <a:gs pos="57576">
                      <a:srgbClr val="353535"/>
                    </a:gs>
                    <a:gs pos="35000">
                      <a:srgbClr val="353535"/>
                    </a:gs>
                  </a:gsLst>
                  <a:lin ang="5400000" scaled="0"/>
                </a:gradFill>
                <a:latin typeface="Segoe UI"/>
              </a:rPr>
              <a:t>Give customers what they want with a personalized, scalable, and secure shopping experience</a:t>
            </a:r>
          </a:p>
        </p:txBody>
      </p:sp>
      <p:cxnSp>
        <p:nvCxnSpPr>
          <p:cNvPr id="28" name="Straight Connector 27">
            <a:extLst>
              <a:ext uri="{FF2B5EF4-FFF2-40B4-BE49-F238E27FC236}">
                <a16:creationId xmlns:a16="http://schemas.microsoft.com/office/drawing/2014/main" id="{F9BAA51A-ADB3-4B48-9991-E5A1EBE8C272}"/>
              </a:ext>
            </a:extLst>
          </p:cNvPr>
          <p:cNvCxnSpPr/>
          <p:nvPr/>
        </p:nvCxnSpPr>
        <p:spPr>
          <a:xfrm>
            <a:off x="4615721" y="3770800"/>
            <a:ext cx="499252"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90DF845-5320-4AA6-B5BC-871C39BC9826}"/>
              </a:ext>
            </a:extLst>
          </p:cNvPr>
          <p:cNvSpPr/>
          <p:nvPr/>
        </p:nvSpPr>
        <p:spPr bwMode="auto">
          <a:xfrm>
            <a:off x="8431016" y="3104875"/>
            <a:ext cx="3192938" cy="597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defRPr/>
            </a:pPr>
            <a:r>
              <a:rPr lang="en-US" sz="2059" dirty="0" err="1">
                <a:gradFill>
                  <a:gsLst>
                    <a:gs pos="0">
                      <a:srgbClr val="002050"/>
                    </a:gs>
                    <a:gs pos="100000">
                      <a:srgbClr val="002050"/>
                    </a:gs>
                  </a:gsLst>
                  <a:lin ang="5400000" scaled="1"/>
                </a:gradFill>
                <a:latin typeface="Segoe UI Semibold" panose="020B0702040204020203" pitchFamily="34" charset="0"/>
                <a:cs typeface="Segoe UI Semibold" panose="020B0702040204020203" pitchFamily="34" charset="0"/>
              </a:rPr>
              <a:t>LoB</a:t>
            </a:r>
            <a:r>
              <a:rPr lang="en-US" sz="2059" dirty="0">
                <a:gradFill>
                  <a:gsLst>
                    <a:gs pos="0">
                      <a:srgbClr val="002050"/>
                    </a:gs>
                    <a:gs pos="100000">
                      <a:srgbClr val="002050"/>
                    </a:gs>
                  </a:gsLst>
                  <a:lin ang="5400000" scaled="1"/>
                </a:gradFill>
                <a:latin typeface="Segoe UI Semibold" panose="020B0702040204020203" pitchFamily="34" charset="0"/>
                <a:cs typeface="Segoe UI Semibold" panose="020B0702040204020203" pitchFamily="34" charset="0"/>
              </a:rPr>
              <a:t> App modernization</a:t>
            </a:r>
          </a:p>
        </p:txBody>
      </p:sp>
      <p:sp>
        <p:nvSpPr>
          <p:cNvPr id="30" name="Text Placeholder 22">
            <a:extLst>
              <a:ext uri="{FF2B5EF4-FFF2-40B4-BE49-F238E27FC236}">
                <a16:creationId xmlns:a16="http://schemas.microsoft.com/office/drawing/2014/main" id="{A0F803A2-694D-47B9-80BB-5B5818E57440}"/>
              </a:ext>
            </a:extLst>
          </p:cNvPr>
          <p:cNvSpPr txBox="1">
            <a:spLocks/>
          </p:cNvSpPr>
          <p:nvPr/>
        </p:nvSpPr>
        <p:spPr>
          <a:xfrm>
            <a:off x="8548866" y="3936596"/>
            <a:ext cx="3075088" cy="1067355"/>
          </a:xfrm>
          <a:prstGeom prst="rect">
            <a:avLst/>
          </a:prstGeom>
        </p:spPr>
        <p:txBody>
          <a:bodyPr wrap="square" lIns="89604" tIns="89604" rIns="89604" bIns="89604">
            <a:spAutoFit/>
          </a:bodyPr>
          <a:lstStyle>
            <a:defPPr>
              <a:defRPr lang="en-US"/>
            </a:defPPr>
            <a:lvl1pPr marR="0" lvl="0" indent="0" defTabSz="932239" fontAlgn="auto">
              <a:lnSpc>
                <a:spcPct val="90000"/>
              </a:lnSpc>
              <a:spcBef>
                <a:spcPts val="1199"/>
              </a:spcBef>
              <a:spcAft>
                <a:spcPts val="0"/>
              </a:spcAft>
              <a:buClrTx/>
              <a:buSzTx/>
              <a:buFontTx/>
              <a:buNone/>
              <a:tabLst/>
              <a:defRPr kumimoji="0" sz="1567" b="0" i="0" u="none" strike="noStrike" cap="none" spc="0" normalizeH="0" baseline="0">
                <a:ln>
                  <a:noFill/>
                </a:ln>
                <a:gradFill>
                  <a:gsLst>
                    <a:gs pos="57576">
                      <a:srgbClr val="353535"/>
                    </a:gs>
                    <a:gs pos="35000">
                      <a:srgbClr val="353535"/>
                    </a:gs>
                  </a:gsLst>
                  <a:lin ang="5400000" scaled="0"/>
                </a:gradFill>
                <a:effectLst/>
                <a:uLnTx/>
                <a:uFillTx/>
                <a:latin typeface="Segoe UI"/>
                <a:ea typeface="ＭＳ Ｐゴシック" charset="0"/>
                <a:cs typeface="Segoe UI Semilight" panose="020B04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r>
              <a:rPr lang="en-US" dirty="0"/>
              <a:t>Reduce IT development and maintenance cost leveraging  consistent identity, app platform, data, and management solutions</a:t>
            </a:r>
          </a:p>
        </p:txBody>
      </p:sp>
      <p:cxnSp>
        <p:nvCxnSpPr>
          <p:cNvPr id="31" name="Straight Connector 30">
            <a:extLst>
              <a:ext uri="{FF2B5EF4-FFF2-40B4-BE49-F238E27FC236}">
                <a16:creationId xmlns:a16="http://schemas.microsoft.com/office/drawing/2014/main" id="{B183CC2A-DDD2-4EB0-8C1B-E2648384AAC0}"/>
              </a:ext>
            </a:extLst>
          </p:cNvPr>
          <p:cNvCxnSpPr/>
          <p:nvPr/>
        </p:nvCxnSpPr>
        <p:spPr>
          <a:xfrm>
            <a:off x="8624772" y="3770800"/>
            <a:ext cx="499252"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ocket">
            <a:extLst>
              <a:ext uri="{FF2B5EF4-FFF2-40B4-BE49-F238E27FC236}">
                <a16:creationId xmlns:a16="http://schemas.microsoft.com/office/drawing/2014/main" id="{89FA8322-A61F-4490-B7EB-6BFE8545C008}"/>
              </a:ext>
            </a:extLst>
          </p:cNvPr>
          <p:cNvSpPr>
            <a:spLocks noChangeAspect="1" noEditPoints="1"/>
          </p:cNvSpPr>
          <p:nvPr/>
        </p:nvSpPr>
        <p:spPr bwMode="auto">
          <a:xfrm>
            <a:off x="1715266" y="2225509"/>
            <a:ext cx="681236" cy="66922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 name="bag">
            <a:extLst>
              <a:ext uri="{FF2B5EF4-FFF2-40B4-BE49-F238E27FC236}">
                <a16:creationId xmlns:a16="http://schemas.microsoft.com/office/drawing/2014/main" id="{752CDD19-77A6-4699-B360-29850AF1570C}"/>
              </a:ext>
            </a:extLst>
          </p:cNvPr>
          <p:cNvSpPr>
            <a:spLocks noChangeAspect="1" noEditPoints="1"/>
          </p:cNvSpPr>
          <p:nvPr/>
        </p:nvSpPr>
        <p:spPr bwMode="auto">
          <a:xfrm>
            <a:off x="5555256" y="2231967"/>
            <a:ext cx="533449" cy="66277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dirty="0">
              <a:gradFill>
                <a:gsLst>
                  <a:gs pos="0">
                    <a:srgbClr val="505050"/>
                  </a:gs>
                  <a:gs pos="100000">
                    <a:srgbClr val="505050"/>
                  </a:gs>
                </a:gsLst>
              </a:gradFill>
              <a:latin typeface="Segoe UI Semilight"/>
            </a:endParaRPr>
          </a:p>
        </p:txBody>
      </p:sp>
      <p:grpSp>
        <p:nvGrpSpPr>
          <p:cNvPr id="61" name="Group 60">
            <a:extLst>
              <a:ext uri="{FF2B5EF4-FFF2-40B4-BE49-F238E27FC236}">
                <a16:creationId xmlns:a16="http://schemas.microsoft.com/office/drawing/2014/main" id="{5965B973-9551-47B0-A177-E81A2E56066F}"/>
              </a:ext>
            </a:extLst>
          </p:cNvPr>
          <p:cNvGrpSpPr/>
          <p:nvPr/>
        </p:nvGrpSpPr>
        <p:grpSpPr>
          <a:xfrm>
            <a:off x="9425398" y="2151064"/>
            <a:ext cx="1204174" cy="1022656"/>
            <a:chOff x="6422602" y="1688689"/>
            <a:chExt cx="2005033" cy="1648633"/>
          </a:xfrm>
        </p:grpSpPr>
        <p:sp>
          <p:nvSpPr>
            <p:cNvPr id="62" name="Freeform 115">
              <a:extLst>
                <a:ext uri="{FF2B5EF4-FFF2-40B4-BE49-F238E27FC236}">
                  <a16:creationId xmlns:a16="http://schemas.microsoft.com/office/drawing/2014/main" id="{96A26FED-4A16-41FF-BF26-C5D6A31129B7}"/>
                </a:ext>
              </a:extLst>
            </p:cNvPr>
            <p:cNvSpPr>
              <a:spLocks noEditPoints="1"/>
            </p:cNvSpPr>
            <p:nvPr/>
          </p:nvSpPr>
          <p:spPr bwMode="auto">
            <a:xfrm>
              <a:off x="6422602" y="1688689"/>
              <a:ext cx="2005033" cy="1286226"/>
            </a:xfrm>
            <a:custGeom>
              <a:avLst/>
              <a:gdLst>
                <a:gd name="T0" fmla="*/ 115 w 544"/>
                <a:gd name="T1" fmla="*/ 114 h 334"/>
                <a:gd name="T2" fmla="*/ 10 w 544"/>
                <a:gd name="T3" fmla="*/ 219 h 334"/>
                <a:gd name="T4" fmla="*/ 115 w 544"/>
                <a:gd name="T5" fmla="*/ 324 h 334"/>
                <a:gd name="T6" fmla="*/ 121 w 544"/>
                <a:gd name="T7" fmla="*/ 324 h 334"/>
                <a:gd name="T8" fmla="*/ 138 w 544"/>
                <a:gd name="T9" fmla="*/ 324 h 334"/>
                <a:gd name="T10" fmla="*/ 165 w 544"/>
                <a:gd name="T11" fmla="*/ 324 h 334"/>
                <a:gd name="T12" fmla="*/ 198 w 544"/>
                <a:gd name="T13" fmla="*/ 324 h 334"/>
                <a:gd name="T14" fmla="*/ 236 w 544"/>
                <a:gd name="T15" fmla="*/ 324 h 334"/>
                <a:gd name="T16" fmla="*/ 277 w 544"/>
                <a:gd name="T17" fmla="*/ 324 h 334"/>
                <a:gd name="T18" fmla="*/ 318 w 544"/>
                <a:gd name="T19" fmla="*/ 324 h 334"/>
                <a:gd name="T20" fmla="*/ 358 w 544"/>
                <a:gd name="T21" fmla="*/ 324 h 334"/>
                <a:gd name="T22" fmla="*/ 395 w 544"/>
                <a:gd name="T23" fmla="*/ 324 h 334"/>
                <a:gd name="T24" fmla="*/ 427 w 544"/>
                <a:gd name="T25" fmla="*/ 324 h 334"/>
                <a:gd name="T26" fmla="*/ 450 w 544"/>
                <a:gd name="T27" fmla="*/ 324 h 334"/>
                <a:gd name="T28" fmla="*/ 465 w 544"/>
                <a:gd name="T29" fmla="*/ 324 h 334"/>
                <a:gd name="T30" fmla="*/ 517 w 544"/>
                <a:gd name="T31" fmla="*/ 298 h 334"/>
                <a:gd name="T32" fmla="*/ 533 w 544"/>
                <a:gd name="T33" fmla="*/ 255 h 334"/>
                <a:gd name="T34" fmla="*/ 464 w 544"/>
                <a:gd name="T35" fmla="*/ 186 h 334"/>
                <a:gd name="T36" fmla="*/ 458 w 544"/>
                <a:gd name="T37" fmla="*/ 186 h 334"/>
                <a:gd name="T38" fmla="*/ 458 w 544"/>
                <a:gd name="T39" fmla="*/ 180 h 334"/>
                <a:gd name="T40" fmla="*/ 458 w 544"/>
                <a:gd name="T41" fmla="*/ 166 h 334"/>
                <a:gd name="T42" fmla="*/ 303 w 544"/>
                <a:gd name="T43" fmla="*/ 10 h 334"/>
                <a:gd name="T44" fmla="*/ 156 w 544"/>
                <a:gd name="T45" fmla="*/ 116 h 334"/>
                <a:gd name="T46" fmla="*/ 154 w 544"/>
                <a:gd name="T47" fmla="*/ 122 h 334"/>
                <a:gd name="T48" fmla="*/ 149 w 544"/>
                <a:gd name="T49" fmla="*/ 120 h 334"/>
                <a:gd name="T50" fmla="*/ 115 w 544"/>
                <a:gd name="T51" fmla="*/ 114 h 334"/>
                <a:gd name="T52" fmla="*/ 470 w 544"/>
                <a:gd name="T53" fmla="*/ 334 h 334"/>
                <a:gd name="T54" fmla="*/ 459 w 544"/>
                <a:gd name="T55" fmla="*/ 334 h 334"/>
                <a:gd name="T56" fmla="*/ 437 w 544"/>
                <a:gd name="T57" fmla="*/ 334 h 334"/>
                <a:gd name="T58" fmla="*/ 406 w 544"/>
                <a:gd name="T59" fmla="*/ 334 h 334"/>
                <a:gd name="T60" fmla="*/ 369 w 544"/>
                <a:gd name="T61" fmla="*/ 334 h 334"/>
                <a:gd name="T62" fmla="*/ 327 w 544"/>
                <a:gd name="T63" fmla="*/ 334 h 334"/>
                <a:gd name="T64" fmla="*/ 284 w 544"/>
                <a:gd name="T65" fmla="*/ 334 h 334"/>
                <a:gd name="T66" fmla="*/ 242 w 544"/>
                <a:gd name="T67" fmla="*/ 334 h 334"/>
                <a:gd name="T68" fmla="*/ 202 w 544"/>
                <a:gd name="T69" fmla="*/ 334 h 334"/>
                <a:gd name="T70" fmla="*/ 167 w 544"/>
                <a:gd name="T71" fmla="*/ 334 h 334"/>
                <a:gd name="T72" fmla="*/ 139 w 544"/>
                <a:gd name="T73" fmla="*/ 334 h 334"/>
                <a:gd name="T74" fmla="*/ 121 w 544"/>
                <a:gd name="T75" fmla="*/ 334 h 334"/>
                <a:gd name="T76" fmla="*/ 115 w 544"/>
                <a:gd name="T77" fmla="*/ 334 h 334"/>
                <a:gd name="T78" fmla="*/ 0 w 544"/>
                <a:gd name="T79" fmla="*/ 219 h 334"/>
                <a:gd name="T80" fmla="*/ 115 w 544"/>
                <a:gd name="T81" fmla="*/ 103 h 334"/>
                <a:gd name="T82" fmla="*/ 147 w 544"/>
                <a:gd name="T83" fmla="*/ 108 h 334"/>
                <a:gd name="T84" fmla="*/ 303 w 544"/>
                <a:gd name="T85" fmla="*/ 0 h 334"/>
                <a:gd name="T86" fmla="*/ 469 w 544"/>
                <a:gd name="T87" fmla="*/ 166 h 334"/>
                <a:gd name="T88" fmla="*/ 469 w 544"/>
                <a:gd name="T89" fmla="*/ 175 h 334"/>
                <a:gd name="T90" fmla="*/ 544 w 544"/>
                <a:gd name="T91" fmla="*/ 255 h 334"/>
                <a:gd name="T92" fmla="*/ 524 w 544"/>
                <a:gd name="T93" fmla="*/ 307 h 334"/>
                <a:gd name="T94" fmla="*/ 503 w 544"/>
                <a:gd name="T95" fmla="*/ 324 h 334"/>
                <a:gd name="T96" fmla="*/ 491 w 544"/>
                <a:gd name="T97" fmla="*/ 329 h 334"/>
                <a:gd name="T98" fmla="*/ 480 w 544"/>
                <a:gd name="T99" fmla="*/ 333 h 334"/>
                <a:gd name="T100" fmla="*/ 470 w 544"/>
                <a:gd name="T10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334">
                  <a:moveTo>
                    <a:pt x="115" y="114"/>
                  </a:moveTo>
                  <a:cubicBezTo>
                    <a:pt x="57" y="114"/>
                    <a:pt x="10" y="161"/>
                    <a:pt x="10" y="219"/>
                  </a:cubicBezTo>
                  <a:cubicBezTo>
                    <a:pt x="10" y="277"/>
                    <a:pt x="57" y="324"/>
                    <a:pt x="115" y="324"/>
                  </a:cubicBezTo>
                  <a:cubicBezTo>
                    <a:pt x="117" y="324"/>
                    <a:pt x="119" y="324"/>
                    <a:pt x="121" y="324"/>
                  </a:cubicBezTo>
                  <a:cubicBezTo>
                    <a:pt x="127" y="324"/>
                    <a:pt x="133" y="324"/>
                    <a:pt x="138" y="324"/>
                  </a:cubicBezTo>
                  <a:cubicBezTo>
                    <a:pt x="147" y="324"/>
                    <a:pt x="156" y="324"/>
                    <a:pt x="165" y="324"/>
                  </a:cubicBezTo>
                  <a:cubicBezTo>
                    <a:pt x="176" y="324"/>
                    <a:pt x="187" y="324"/>
                    <a:pt x="198" y="324"/>
                  </a:cubicBezTo>
                  <a:cubicBezTo>
                    <a:pt x="210" y="324"/>
                    <a:pt x="223" y="324"/>
                    <a:pt x="236" y="324"/>
                  </a:cubicBezTo>
                  <a:cubicBezTo>
                    <a:pt x="249" y="324"/>
                    <a:pt x="263" y="324"/>
                    <a:pt x="277" y="324"/>
                  </a:cubicBezTo>
                  <a:cubicBezTo>
                    <a:pt x="290" y="324"/>
                    <a:pt x="304" y="324"/>
                    <a:pt x="318" y="324"/>
                  </a:cubicBezTo>
                  <a:cubicBezTo>
                    <a:pt x="332" y="324"/>
                    <a:pt x="345" y="324"/>
                    <a:pt x="358" y="324"/>
                  </a:cubicBezTo>
                  <a:cubicBezTo>
                    <a:pt x="371" y="324"/>
                    <a:pt x="383" y="324"/>
                    <a:pt x="395" y="324"/>
                  </a:cubicBezTo>
                  <a:cubicBezTo>
                    <a:pt x="406" y="324"/>
                    <a:pt x="416" y="324"/>
                    <a:pt x="427" y="324"/>
                  </a:cubicBezTo>
                  <a:cubicBezTo>
                    <a:pt x="435" y="324"/>
                    <a:pt x="443" y="324"/>
                    <a:pt x="450" y="324"/>
                  </a:cubicBezTo>
                  <a:cubicBezTo>
                    <a:pt x="455" y="324"/>
                    <a:pt x="460" y="324"/>
                    <a:pt x="465" y="324"/>
                  </a:cubicBezTo>
                  <a:cubicBezTo>
                    <a:pt x="485" y="324"/>
                    <a:pt x="505" y="314"/>
                    <a:pt x="517" y="298"/>
                  </a:cubicBezTo>
                  <a:cubicBezTo>
                    <a:pt x="527" y="286"/>
                    <a:pt x="533" y="270"/>
                    <a:pt x="533" y="255"/>
                  </a:cubicBezTo>
                  <a:cubicBezTo>
                    <a:pt x="533" y="217"/>
                    <a:pt x="502" y="186"/>
                    <a:pt x="464" y="186"/>
                  </a:cubicBezTo>
                  <a:cubicBezTo>
                    <a:pt x="458" y="186"/>
                    <a:pt x="458" y="186"/>
                    <a:pt x="458" y="186"/>
                  </a:cubicBezTo>
                  <a:cubicBezTo>
                    <a:pt x="458" y="180"/>
                    <a:pt x="458" y="180"/>
                    <a:pt x="458" y="180"/>
                  </a:cubicBezTo>
                  <a:cubicBezTo>
                    <a:pt x="458" y="175"/>
                    <a:pt x="458" y="170"/>
                    <a:pt x="458" y="166"/>
                  </a:cubicBezTo>
                  <a:cubicBezTo>
                    <a:pt x="458" y="80"/>
                    <a:pt x="389" y="10"/>
                    <a:pt x="303" y="10"/>
                  </a:cubicBezTo>
                  <a:cubicBezTo>
                    <a:pt x="236" y="10"/>
                    <a:pt x="177" y="53"/>
                    <a:pt x="156" y="116"/>
                  </a:cubicBezTo>
                  <a:cubicBezTo>
                    <a:pt x="154" y="122"/>
                    <a:pt x="154" y="122"/>
                    <a:pt x="154" y="122"/>
                  </a:cubicBezTo>
                  <a:cubicBezTo>
                    <a:pt x="149" y="120"/>
                    <a:pt x="149" y="120"/>
                    <a:pt x="149" y="120"/>
                  </a:cubicBezTo>
                  <a:cubicBezTo>
                    <a:pt x="138" y="116"/>
                    <a:pt x="126" y="114"/>
                    <a:pt x="115" y="114"/>
                  </a:cubicBezTo>
                  <a:close/>
                  <a:moveTo>
                    <a:pt x="470" y="334"/>
                  </a:moveTo>
                  <a:cubicBezTo>
                    <a:pt x="466" y="334"/>
                    <a:pt x="463" y="334"/>
                    <a:pt x="459" y="334"/>
                  </a:cubicBezTo>
                  <a:cubicBezTo>
                    <a:pt x="451" y="334"/>
                    <a:pt x="444" y="334"/>
                    <a:pt x="437" y="334"/>
                  </a:cubicBezTo>
                  <a:cubicBezTo>
                    <a:pt x="426" y="334"/>
                    <a:pt x="416" y="334"/>
                    <a:pt x="406" y="334"/>
                  </a:cubicBezTo>
                  <a:cubicBezTo>
                    <a:pt x="393" y="334"/>
                    <a:pt x="381" y="334"/>
                    <a:pt x="369" y="334"/>
                  </a:cubicBezTo>
                  <a:cubicBezTo>
                    <a:pt x="355" y="334"/>
                    <a:pt x="341" y="334"/>
                    <a:pt x="327" y="334"/>
                  </a:cubicBezTo>
                  <a:cubicBezTo>
                    <a:pt x="313" y="334"/>
                    <a:pt x="299" y="334"/>
                    <a:pt x="284" y="334"/>
                  </a:cubicBezTo>
                  <a:cubicBezTo>
                    <a:pt x="270" y="334"/>
                    <a:pt x="256" y="334"/>
                    <a:pt x="242" y="334"/>
                  </a:cubicBezTo>
                  <a:cubicBezTo>
                    <a:pt x="228" y="334"/>
                    <a:pt x="215" y="334"/>
                    <a:pt x="202" y="334"/>
                  </a:cubicBezTo>
                  <a:cubicBezTo>
                    <a:pt x="190" y="334"/>
                    <a:pt x="178" y="334"/>
                    <a:pt x="167" y="334"/>
                  </a:cubicBezTo>
                  <a:cubicBezTo>
                    <a:pt x="158" y="334"/>
                    <a:pt x="148" y="334"/>
                    <a:pt x="139" y="334"/>
                  </a:cubicBezTo>
                  <a:cubicBezTo>
                    <a:pt x="133" y="334"/>
                    <a:pt x="127" y="334"/>
                    <a:pt x="121" y="334"/>
                  </a:cubicBezTo>
                  <a:cubicBezTo>
                    <a:pt x="119" y="334"/>
                    <a:pt x="117" y="334"/>
                    <a:pt x="115" y="334"/>
                  </a:cubicBezTo>
                  <a:cubicBezTo>
                    <a:pt x="51" y="334"/>
                    <a:pt x="0" y="282"/>
                    <a:pt x="0" y="219"/>
                  </a:cubicBezTo>
                  <a:cubicBezTo>
                    <a:pt x="0" y="155"/>
                    <a:pt x="51" y="103"/>
                    <a:pt x="115" y="103"/>
                  </a:cubicBezTo>
                  <a:cubicBezTo>
                    <a:pt x="126" y="103"/>
                    <a:pt x="137" y="105"/>
                    <a:pt x="147" y="108"/>
                  </a:cubicBezTo>
                  <a:cubicBezTo>
                    <a:pt x="171" y="43"/>
                    <a:pt x="233" y="0"/>
                    <a:pt x="303" y="0"/>
                  </a:cubicBezTo>
                  <a:cubicBezTo>
                    <a:pt x="395" y="0"/>
                    <a:pt x="469" y="74"/>
                    <a:pt x="469" y="166"/>
                  </a:cubicBezTo>
                  <a:cubicBezTo>
                    <a:pt x="469" y="169"/>
                    <a:pt x="469" y="172"/>
                    <a:pt x="469" y="175"/>
                  </a:cubicBezTo>
                  <a:cubicBezTo>
                    <a:pt x="510" y="178"/>
                    <a:pt x="544" y="212"/>
                    <a:pt x="544" y="255"/>
                  </a:cubicBezTo>
                  <a:cubicBezTo>
                    <a:pt x="544" y="274"/>
                    <a:pt x="537" y="293"/>
                    <a:pt x="524" y="307"/>
                  </a:cubicBezTo>
                  <a:cubicBezTo>
                    <a:pt x="518" y="314"/>
                    <a:pt x="511" y="319"/>
                    <a:pt x="503" y="324"/>
                  </a:cubicBezTo>
                  <a:cubicBezTo>
                    <a:pt x="500" y="326"/>
                    <a:pt x="495" y="328"/>
                    <a:pt x="491" y="329"/>
                  </a:cubicBezTo>
                  <a:cubicBezTo>
                    <a:pt x="488" y="331"/>
                    <a:pt x="484" y="332"/>
                    <a:pt x="480" y="333"/>
                  </a:cubicBezTo>
                  <a:cubicBezTo>
                    <a:pt x="477" y="334"/>
                    <a:pt x="474" y="334"/>
                    <a:pt x="470" y="334"/>
                  </a:cubicBezTo>
                  <a:close/>
                </a:path>
              </a:pathLst>
            </a:custGeom>
            <a:solidFill>
              <a:schemeClr val="tx2"/>
            </a:solidFill>
            <a:ln w="22225">
              <a:solidFill>
                <a:schemeClr val="bg2"/>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useBgFill="1">
          <p:nvSpPr>
            <p:cNvPr id="63" name="Rectangle 62">
              <a:extLst>
                <a:ext uri="{FF2B5EF4-FFF2-40B4-BE49-F238E27FC236}">
                  <a16:creationId xmlns:a16="http://schemas.microsoft.com/office/drawing/2014/main" id="{6228516A-E946-4DBF-B2A0-DA83884657B9}"/>
                </a:ext>
              </a:extLst>
            </p:cNvPr>
            <p:cNvSpPr/>
            <p:nvPr/>
          </p:nvSpPr>
          <p:spPr bwMode="auto">
            <a:xfrm>
              <a:off x="6732610" y="2616779"/>
              <a:ext cx="1463413" cy="72054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4" name="Group 94">
              <a:extLst>
                <a:ext uri="{FF2B5EF4-FFF2-40B4-BE49-F238E27FC236}">
                  <a16:creationId xmlns:a16="http://schemas.microsoft.com/office/drawing/2014/main" id="{890A52A4-AA5B-413B-B3F0-74999CE81540}"/>
                </a:ext>
              </a:extLst>
            </p:cNvPr>
            <p:cNvGrpSpPr>
              <a:grpSpLocks noChangeAspect="1"/>
            </p:cNvGrpSpPr>
            <p:nvPr/>
          </p:nvGrpSpPr>
          <p:grpSpPr bwMode="auto">
            <a:xfrm>
              <a:off x="7296781" y="2424292"/>
              <a:ext cx="741170" cy="608731"/>
              <a:chOff x="6531" y="1635"/>
              <a:chExt cx="1056" cy="832"/>
            </a:xfrm>
          </p:grpSpPr>
          <p:sp>
            <p:nvSpPr>
              <p:cNvPr id="66" name="Freeform 95">
                <a:extLst>
                  <a:ext uri="{FF2B5EF4-FFF2-40B4-BE49-F238E27FC236}">
                    <a16:creationId xmlns:a16="http://schemas.microsoft.com/office/drawing/2014/main" id="{2980526C-8E36-4DEC-927E-D165CAF4A8FB}"/>
                  </a:ext>
                </a:extLst>
              </p:cNvPr>
              <p:cNvSpPr>
                <a:spLocks/>
              </p:cNvSpPr>
              <p:nvPr/>
            </p:nvSpPr>
            <p:spPr bwMode="auto">
              <a:xfrm>
                <a:off x="6531" y="1635"/>
                <a:ext cx="1056" cy="832"/>
              </a:xfrm>
              <a:custGeom>
                <a:avLst/>
                <a:gdLst>
                  <a:gd name="T0" fmla="*/ 1743 w 1743"/>
                  <a:gd name="T1" fmla="*/ 1378 h 1378"/>
                  <a:gd name="T2" fmla="*/ 1743 w 1743"/>
                  <a:gd name="T3" fmla="*/ 1378 h 1378"/>
                  <a:gd name="T4" fmla="*/ 0 w 1743"/>
                  <a:gd name="T5" fmla="*/ 1378 h 1378"/>
                  <a:gd name="T6" fmla="*/ 0 w 1743"/>
                  <a:gd name="T7" fmla="*/ 0 h 1378"/>
                  <a:gd name="T8" fmla="*/ 1743 w 1743"/>
                  <a:gd name="T9" fmla="*/ 0 h 1378"/>
                  <a:gd name="T10" fmla="*/ 1743 w 1743"/>
                  <a:gd name="T11" fmla="*/ 1378 h 1378"/>
                </a:gdLst>
                <a:ahLst/>
                <a:cxnLst>
                  <a:cxn ang="0">
                    <a:pos x="T0" y="T1"/>
                  </a:cxn>
                  <a:cxn ang="0">
                    <a:pos x="T2" y="T3"/>
                  </a:cxn>
                  <a:cxn ang="0">
                    <a:pos x="T4" y="T5"/>
                  </a:cxn>
                  <a:cxn ang="0">
                    <a:pos x="T6" y="T7"/>
                  </a:cxn>
                  <a:cxn ang="0">
                    <a:pos x="T8" y="T9"/>
                  </a:cxn>
                  <a:cxn ang="0">
                    <a:pos x="T10" y="T11"/>
                  </a:cxn>
                </a:cxnLst>
                <a:rect l="0" t="0" r="r" b="b"/>
                <a:pathLst>
                  <a:path w="1743" h="1378">
                    <a:moveTo>
                      <a:pt x="1743" y="1378"/>
                    </a:moveTo>
                    <a:lnTo>
                      <a:pt x="1743" y="1378"/>
                    </a:lnTo>
                    <a:lnTo>
                      <a:pt x="0" y="1378"/>
                    </a:lnTo>
                    <a:lnTo>
                      <a:pt x="0" y="0"/>
                    </a:lnTo>
                    <a:lnTo>
                      <a:pt x="1743" y="0"/>
                    </a:lnTo>
                    <a:lnTo>
                      <a:pt x="1743" y="1378"/>
                    </a:lnTo>
                    <a:close/>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96">
                <a:extLst>
                  <a:ext uri="{FF2B5EF4-FFF2-40B4-BE49-F238E27FC236}">
                    <a16:creationId xmlns:a16="http://schemas.microsoft.com/office/drawing/2014/main" id="{E9415854-8FFF-4AC1-BD7F-743C64780B83}"/>
                  </a:ext>
                </a:extLst>
              </p:cNvPr>
              <p:cNvSpPr>
                <a:spLocks/>
              </p:cNvSpPr>
              <p:nvPr/>
            </p:nvSpPr>
            <p:spPr bwMode="auto">
              <a:xfrm>
                <a:off x="6531" y="1635"/>
                <a:ext cx="1056" cy="180"/>
              </a:xfrm>
              <a:custGeom>
                <a:avLst/>
                <a:gdLst>
                  <a:gd name="T0" fmla="*/ 1743 w 1743"/>
                  <a:gd name="T1" fmla="*/ 298 h 298"/>
                  <a:gd name="T2" fmla="*/ 1743 w 1743"/>
                  <a:gd name="T3" fmla="*/ 298 h 298"/>
                  <a:gd name="T4" fmla="*/ 0 w 1743"/>
                  <a:gd name="T5" fmla="*/ 298 h 298"/>
                  <a:gd name="T6" fmla="*/ 0 w 1743"/>
                  <a:gd name="T7" fmla="*/ 0 h 298"/>
                  <a:gd name="T8" fmla="*/ 1743 w 1743"/>
                  <a:gd name="T9" fmla="*/ 0 h 298"/>
                  <a:gd name="T10" fmla="*/ 1743 w 1743"/>
                  <a:gd name="T11" fmla="*/ 298 h 298"/>
                </a:gdLst>
                <a:ahLst/>
                <a:cxnLst>
                  <a:cxn ang="0">
                    <a:pos x="T0" y="T1"/>
                  </a:cxn>
                  <a:cxn ang="0">
                    <a:pos x="T2" y="T3"/>
                  </a:cxn>
                  <a:cxn ang="0">
                    <a:pos x="T4" y="T5"/>
                  </a:cxn>
                  <a:cxn ang="0">
                    <a:pos x="T6" y="T7"/>
                  </a:cxn>
                  <a:cxn ang="0">
                    <a:pos x="T8" y="T9"/>
                  </a:cxn>
                  <a:cxn ang="0">
                    <a:pos x="T10" y="T11"/>
                  </a:cxn>
                </a:cxnLst>
                <a:rect l="0" t="0" r="r" b="b"/>
                <a:pathLst>
                  <a:path w="1743" h="298">
                    <a:moveTo>
                      <a:pt x="1743" y="298"/>
                    </a:moveTo>
                    <a:lnTo>
                      <a:pt x="1743" y="298"/>
                    </a:lnTo>
                    <a:lnTo>
                      <a:pt x="0" y="298"/>
                    </a:lnTo>
                    <a:lnTo>
                      <a:pt x="0" y="0"/>
                    </a:lnTo>
                    <a:lnTo>
                      <a:pt x="1743" y="0"/>
                    </a:lnTo>
                    <a:lnTo>
                      <a:pt x="1743" y="298"/>
                    </a:lnTo>
                    <a:close/>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97">
                <a:extLst>
                  <a:ext uri="{FF2B5EF4-FFF2-40B4-BE49-F238E27FC236}">
                    <a16:creationId xmlns:a16="http://schemas.microsoft.com/office/drawing/2014/main" id="{F4AA0442-C6EB-4355-90A3-0AF7D657EE28}"/>
                  </a:ext>
                </a:extLst>
              </p:cNvPr>
              <p:cNvSpPr>
                <a:spLocks/>
              </p:cNvSpPr>
              <p:nvPr/>
            </p:nvSpPr>
            <p:spPr bwMode="auto">
              <a:xfrm>
                <a:off x="7309" y="1696"/>
                <a:ext cx="66" cy="66"/>
              </a:xfrm>
              <a:custGeom>
                <a:avLst/>
                <a:gdLst>
                  <a:gd name="T0" fmla="*/ 87 w 109"/>
                  <a:gd name="T1" fmla="*/ 109 h 109"/>
                  <a:gd name="T2" fmla="*/ 87 w 109"/>
                  <a:gd name="T3" fmla="*/ 109 h 109"/>
                  <a:gd name="T4" fmla="*/ 23 w 109"/>
                  <a:gd name="T5" fmla="*/ 109 h 109"/>
                  <a:gd name="T6" fmla="*/ 0 w 109"/>
                  <a:gd name="T7" fmla="*/ 86 h 109"/>
                  <a:gd name="T8" fmla="*/ 0 w 109"/>
                  <a:gd name="T9" fmla="*/ 23 h 109"/>
                  <a:gd name="T10" fmla="*/ 23 w 109"/>
                  <a:gd name="T11" fmla="*/ 0 h 109"/>
                  <a:gd name="T12" fmla="*/ 87 w 109"/>
                  <a:gd name="T13" fmla="*/ 0 h 109"/>
                  <a:gd name="T14" fmla="*/ 109 w 109"/>
                  <a:gd name="T15" fmla="*/ 23 h 109"/>
                  <a:gd name="T16" fmla="*/ 109 w 109"/>
                  <a:gd name="T17" fmla="*/ 86 h 109"/>
                  <a:gd name="T18" fmla="*/ 87 w 109"/>
                  <a:gd name="T19" fmla="*/ 109 h 109"/>
                  <a:gd name="T20" fmla="*/ 87 w 109"/>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09">
                    <a:moveTo>
                      <a:pt x="87" y="109"/>
                    </a:moveTo>
                    <a:lnTo>
                      <a:pt x="87" y="109"/>
                    </a:lnTo>
                    <a:lnTo>
                      <a:pt x="23" y="109"/>
                    </a:lnTo>
                    <a:cubicBezTo>
                      <a:pt x="11" y="109"/>
                      <a:pt x="0" y="99"/>
                      <a:pt x="0" y="86"/>
                    </a:cubicBezTo>
                    <a:lnTo>
                      <a:pt x="0" y="23"/>
                    </a:lnTo>
                    <a:cubicBezTo>
                      <a:pt x="0" y="10"/>
                      <a:pt x="11" y="0"/>
                      <a:pt x="23" y="0"/>
                    </a:cubicBezTo>
                    <a:lnTo>
                      <a:pt x="87" y="0"/>
                    </a:lnTo>
                    <a:cubicBezTo>
                      <a:pt x="99" y="0"/>
                      <a:pt x="109" y="10"/>
                      <a:pt x="109" y="23"/>
                    </a:cubicBezTo>
                    <a:lnTo>
                      <a:pt x="109" y="86"/>
                    </a:lnTo>
                    <a:cubicBezTo>
                      <a:pt x="109" y="99"/>
                      <a:pt x="99" y="109"/>
                      <a:pt x="87" y="109"/>
                    </a:cubicBezTo>
                    <a:lnTo>
                      <a:pt x="87" y="109"/>
                    </a:lnTo>
                    <a:close/>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98">
                <a:extLst>
                  <a:ext uri="{FF2B5EF4-FFF2-40B4-BE49-F238E27FC236}">
                    <a16:creationId xmlns:a16="http://schemas.microsoft.com/office/drawing/2014/main" id="{F18BB18C-2D2E-4700-8C37-D27045DA219C}"/>
                  </a:ext>
                </a:extLst>
              </p:cNvPr>
              <p:cNvSpPr>
                <a:spLocks/>
              </p:cNvSpPr>
              <p:nvPr/>
            </p:nvSpPr>
            <p:spPr bwMode="auto">
              <a:xfrm>
                <a:off x="7165" y="1730"/>
                <a:ext cx="73" cy="0"/>
              </a:xfrm>
              <a:custGeom>
                <a:avLst/>
                <a:gdLst>
                  <a:gd name="T0" fmla="*/ 121 w 121"/>
                  <a:gd name="T1" fmla="*/ 121 w 121"/>
                  <a:gd name="T2" fmla="*/ 0 w 121"/>
                </a:gdLst>
                <a:ahLst/>
                <a:cxnLst>
                  <a:cxn ang="0">
                    <a:pos x="T0" y="0"/>
                  </a:cxn>
                  <a:cxn ang="0">
                    <a:pos x="T1" y="0"/>
                  </a:cxn>
                  <a:cxn ang="0">
                    <a:pos x="T2" y="0"/>
                  </a:cxn>
                </a:cxnLst>
                <a:rect l="0" t="0" r="r" b="b"/>
                <a:pathLst>
                  <a:path w="121">
                    <a:moveTo>
                      <a:pt x="121" y="0"/>
                    </a:moveTo>
                    <a:lnTo>
                      <a:pt x="121" y="0"/>
                    </a:lnTo>
                    <a:lnTo>
                      <a:pt x="0" y="0"/>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99">
                <a:extLst>
                  <a:ext uri="{FF2B5EF4-FFF2-40B4-BE49-F238E27FC236}">
                    <a16:creationId xmlns:a16="http://schemas.microsoft.com/office/drawing/2014/main" id="{5862E44C-AC3A-40BC-A97A-D01D88BB22E2}"/>
                  </a:ext>
                </a:extLst>
              </p:cNvPr>
              <p:cNvSpPr>
                <a:spLocks/>
              </p:cNvSpPr>
              <p:nvPr/>
            </p:nvSpPr>
            <p:spPr bwMode="auto">
              <a:xfrm>
                <a:off x="7448" y="1693"/>
                <a:ext cx="72" cy="72"/>
              </a:xfrm>
              <a:custGeom>
                <a:avLst/>
                <a:gdLst>
                  <a:gd name="T0" fmla="*/ 0 w 119"/>
                  <a:gd name="T1" fmla="*/ 0 h 119"/>
                  <a:gd name="T2" fmla="*/ 0 w 119"/>
                  <a:gd name="T3" fmla="*/ 0 h 119"/>
                  <a:gd name="T4" fmla="*/ 119 w 119"/>
                  <a:gd name="T5" fmla="*/ 119 h 119"/>
                </a:gdLst>
                <a:ahLst/>
                <a:cxnLst>
                  <a:cxn ang="0">
                    <a:pos x="T0" y="T1"/>
                  </a:cxn>
                  <a:cxn ang="0">
                    <a:pos x="T2" y="T3"/>
                  </a:cxn>
                  <a:cxn ang="0">
                    <a:pos x="T4" y="T5"/>
                  </a:cxn>
                </a:cxnLst>
                <a:rect l="0" t="0" r="r" b="b"/>
                <a:pathLst>
                  <a:path w="119" h="119">
                    <a:moveTo>
                      <a:pt x="0" y="0"/>
                    </a:moveTo>
                    <a:lnTo>
                      <a:pt x="0" y="0"/>
                    </a:lnTo>
                    <a:lnTo>
                      <a:pt x="119" y="119"/>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100">
                <a:extLst>
                  <a:ext uri="{FF2B5EF4-FFF2-40B4-BE49-F238E27FC236}">
                    <a16:creationId xmlns:a16="http://schemas.microsoft.com/office/drawing/2014/main" id="{65296227-B077-486E-A465-B095B20943B6}"/>
                  </a:ext>
                </a:extLst>
              </p:cNvPr>
              <p:cNvSpPr>
                <a:spLocks/>
              </p:cNvSpPr>
              <p:nvPr/>
            </p:nvSpPr>
            <p:spPr bwMode="auto">
              <a:xfrm>
                <a:off x="7448" y="1693"/>
                <a:ext cx="72" cy="72"/>
              </a:xfrm>
              <a:custGeom>
                <a:avLst/>
                <a:gdLst>
                  <a:gd name="T0" fmla="*/ 119 w 119"/>
                  <a:gd name="T1" fmla="*/ 0 h 119"/>
                  <a:gd name="T2" fmla="*/ 119 w 119"/>
                  <a:gd name="T3" fmla="*/ 0 h 119"/>
                  <a:gd name="T4" fmla="*/ 0 w 119"/>
                  <a:gd name="T5" fmla="*/ 119 h 119"/>
                </a:gdLst>
                <a:ahLst/>
                <a:cxnLst>
                  <a:cxn ang="0">
                    <a:pos x="T0" y="T1"/>
                  </a:cxn>
                  <a:cxn ang="0">
                    <a:pos x="T2" y="T3"/>
                  </a:cxn>
                  <a:cxn ang="0">
                    <a:pos x="T4" y="T5"/>
                  </a:cxn>
                </a:cxnLst>
                <a:rect l="0" t="0" r="r" b="b"/>
                <a:pathLst>
                  <a:path w="119" h="119">
                    <a:moveTo>
                      <a:pt x="119" y="0"/>
                    </a:moveTo>
                    <a:lnTo>
                      <a:pt x="119" y="0"/>
                    </a:lnTo>
                    <a:lnTo>
                      <a:pt x="0" y="119"/>
                    </a:ln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useBgFill="1">
          <p:nvSpPr>
            <p:cNvPr id="65" name="Database_EFC7">
              <a:extLst>
                <a:ext uri="{FF2B5EF4-FFF2-40B4-BE49-F238E27FC236}">
                  <a16:creationId xmlns:a16="http://schemas.microsoft.com/office/drawing/2014/main" id="{5E52953F-17F1-44E0-8BCB-113A9C1E8D24}"/>
                </a:ext>
              </a:extLst>
            </p:cNvPr>
            <p:cNvSpPr>
              <a:spLocks noChangeAspect="1" noEditPoints="1"/>
            </p:cNvSpPr>
            <p:nvPr/>
          </p:nvSpPr>
          <p:spPr bwMode="auto">
            <a:xfrm>
              <a:off x="6827034" y="2548975"/>
              <a:ext cx="380181" cy="4941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53086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4.75109E-6 8.0345E-7 L 4.75109E-6 0.04358 " pathEditMode="relative" rAng="0" ptsTypes="AA">
                                      <p:cBhvr>
                                        <p:cTn id="14" dur="500" spd="-100000" fill="hold"/>
                                        <p:tgtEl>
                                          <p:spTgt spid="22"/>
                                        </p:tgtEl>
                                        <p:attrNameLst>
                                          <p:attrName>ppt_x</p:attrName>
                                          <p:attrName>ppt_y</p:attrName>
                                        </p:attrNameLst>
                                      </p:cBhvr>
                                      <p:rCtr x="0" y="2179"/>
                                    </p:animMotion>
                                  </p:childTnLst>
                                </p:cTn>
                              </p:par>
                              <p:par>
                                <p:cTn id="15" presetID="22" presetClass="entr" presetSubtype="8"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42" presetClass="path" presetSubtype="0" decel="100000" fill="hold" grpId="1" nodeType="withEffect">
                                  <p:stCondLst>
                                    <p:cond delay="0"/>
                                  </p:stCondLst>
                                  <p:childTnLst>
                                    <p:animMotion origin="layout" path="M -3.9469E-6 1.41171E-6 L -3.9469E-6 -0.05447 " pathEditMode="relative" rAng="0" ptsTypes="AA">
                                      <p:cBhvr>
                                        <p:cTn id="22" dur="500" spd="-100000" fill="hold"/>
                                        <p:tgtEl>
                                          <p:spTgt spid="21"/>
                                        </p:tgtEl>
                                        <p:attrNameLst>
                                          <p:attrName>ppt_x</p:attrName>
                                          <p:attrName>ppt_y</p:attrName>
                                        </p:attrNameLst>
                                      </p:cBhvr>
                                      <p:rCtr x="0" y="-2724"/>
                                    </p:animMotion>
                                  </p:childTnLst>
                                </p:cTn>
                              </p:par>
                              <p:par>
                                <p:cTn id="23" presetID="53" presetClass="entr" presetSubtype="16" fill="hold" grpId="0" nodeType="withEffect">
                                  <p:stCondLst>
                                    <p:cond delay="15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par>
                                <p:cTn id="28" presetID="10" presetClass="entr" presetSubtype="0" fill="hold" grpId="0" nodeType="withEffect">
                                  <p:stCondLst>
                                    <p:cond delay="15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42" presetClass="path" presetSubtype="0" decel="100000" fill="hold" grpId="1" nodeType="withEffect">
                                  <p:stCondLst>
                                    <p:cond delay="150"/>
                                  </p:stCondLst>
                                  <p:childTnLst>
                                    <p:animMotion origin="layout" path="M -2.29768E-7 1.41171E-6 L -2.29768E-7 -0.05447 " pathEditMode="relative" rAng="0" ptsTypes="AA">
                                      <p:cBhvr>
                                        <p:cTn id="32" dur="500" spd="-100000" fill="hold"/>
                                        <p:tgtEl>
                                          <p:spTgt spid="26"/>
                                        </p:tgtEl>
                                        <p:attrNameLst>
                                          <p:attrName>ppt_x</p:attrName>
                                          <p:attrName>ppt_y</p:attrName>
                                        </p:attrNameLst>
                                      </p:cBhvr>
                                      <p:rCtr x="0" y="-2724"/>
                                    </p:animMotion>
                                  </p:childTnLst>
                                </p:cTn>
                              </p:par>
                              <p:par>
                                <p:cTn id="33" presetID="22" presetClass="entr" presetSubtype="8" fill="hold" nodeType="withEffect">
                                  <p:stCondLst>
                                    <p:cond delay="15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10" presetClass="entr" presetSubtype="0" fill="hold" grpId="0" nodeType="withEffect">
                                  <p:stCondLst>
                                    <p:cond delay="1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42" presetClass="path" presetSubtype="0" decel="100000" fill="hold" grpId="1" nodeType="withEffect">
                                  <p:stCondLst>
                                    <p:cond delay="150"/>
                                  </p:stCondLst>
                                  <p:childTnLst>
                                    <p:animMotion origin="layout" path="M -1.75645E-6 8.0345E-7 L -1.75645E-6 0.04358 " pathEditMode="relative" rAng="0" ptsTypes="AA">
                                      <p:cBhvr>
                                        <p:cTn id="40" dur="500" spd="-100000" fill="hold"/>
                                        <p:tgtEl>
                                          <p:spTgt spid="27"/>
                                        </p:tgtEl>
                                        <p:attrNameLst>
                                          <p:attrName>ppt_x</p:attrName>
                                          <p:attrName>ppt_y</p:attrName>
                                        </p:attrNameLst>
                                      </p:cBhvr>
                                      <p:rCtr x="0" y="2179"/>
                                    </p:animMotion>
                                  </p:childTnLst>
                                </p:cTn>
                              </p:par>
                              <p:par>
                                <p:cTn id="41" presetID="10" presetClass="entr" presetSubtype="0" fill="hold" grpId="0" nodeType="withEffect">
                                  <p:stCondLst>
                                    <p:cond delay="3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42" presetClass="path" presetSubtype="0" decel="100000" fill="hold" grpId="1" nodeType="withEffect">
                                  <p:stCondLst>
                                    <p:cond delay="300"/>
                                  </p:stCondLst>
                                  <p:childTnLst>
                                    <p:animMotion origin="layout" path="M -4.81236E-6 1.41171E-6 L -4.81236E-6 -0.05447 " pathEditMode="relative" rAng="0" ptsTypes="AA">
                                      <p:cBhvr>
                                        <p:cTn id="45" dur="500" spd="-100000" fill="hold"/>
                                        <p:tgtEl>
                                          <p:spTgt spid="29"/>
                                        </p:tgtEl>
                                        <p:attrNameLst>
                                          <p:attrName>ppt_x</p:attrName>
                                          <p:attrName>ppt_y</p:attrName>
                                        </p:attrNameLst>
                                      </p:cBhvr>
                                      <p:rCtr x="0" y="-2724"/>
                                    </p:animMotion>
                                  </p:childTnLst>
                                </p:cTn>
                              </p:par>
                              <p:par>
                                <p:cTn id="46" presetID="22" presetClass="entr" presetSubtype="8" fill="hold" nodeType="withEffect">
                                  <p:stCondLst>
                                    <p:cond delay="30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par>
                                <p:cTn id="49" presetID="10" presetClass="entr" presetSubtype="0" fill="hold" grpId="0" nodeType="withEffect">
                                  <p:stCondLst>
                                    <p:cond delay="30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42" presetClass="path" presetSubtype="0" decel="100000" fill="hold" grpId="1" nodeType="withEffect">
                                  <p:stCondLst>
                                    <p:cond delay="300"/>
                                  </p:stCondLst>
                                  <p:childTnLst>
                                    <p:animMotion origin="layout" path="M -1.29436E-6 8.0345E-7 L -1.29436E-6 0.04358 " pathEditMode="relative" rAng="0" ptsTypes="AA">
                                      <p:cBhvr>
                                        <p:cTn id="53" dur="500" spd="-100000" fill="hold"/>
                                        <p:tgtEl>
                                          <p:spTgt spid="30"/>
                                        </p:tgtEl>
                                        <p:attrNameLst>
                                          <p:attrName>ppt_x</p:attrName>
                                          <p:attrName>ppt_y</p:attrName>
                                        </p:attrNameLst>
                                      </p:cBhvr>
                                      <p:rCtr x="0" y="2179"/>
                                    </p:animMotion>
                                  </p:childTnLst>
                                </p:cTn>
                              </p:par>
                              <p:par>
                                <p:cTn id="54" presetID="53" presetClass="entr" presetSubtype="16" fill="hold" nodeType="withEffect">
                                  <p:stCondLst>
                                    <p:cond delay="300"/>
                                  </p:stCondLst>
                                  <p:childTnLst>
                                    <p:set>
                                      <p:cBhvr>
                                        <p:cTn id="55" dur="1" fill="hold">
                                          <p:stCondLst>
                                            <p:cond delay="0"/>
                                          </p:stCondLst>
                                        </p:cTn>
                                        <p:tgtEl>
                                          <p:spTgt spid="61"/>
                                        </p:tgtEl>
                                        <p:attrNameLst>
                                          <p:attrName>style.visibility</p:attrName>
                                        </p:attrNameLst>
                                      </p:cBhvr>
                                      <p:to>
                                        <p:strVal val="visible"/>
                                      </p:to>
                                    </p:set>
                                    <p:anim calcmode="lin" valueType="num">
                                      <p:cBhvr>
                                        <p:cTn id="56" dur="500" fill="hold"/>
                                        <p:tgtEl>
                                          <p:spTgt spid="61"/>
                                        </p:tgtEl>
                                        <p:attrNameLst>
                                          <p:attrName>ppt_w</p:attrName>
                                        </p:attrNameLst>
                                      </p:cBhvr>
                                      <p:tavLst>
                                        <p:tav tm="0">
                                          <p:val>
                                            <p:fltVal val="0"/>
                                          </p:val>
                                        </p:tav>
                                        <p:tav tm="100000">
                                          <p:val>
                                            <p:strVal val="#ppt_w"/>
                                          </p:val>
                                        </p:tav>
                                      </p:tavLst>
                                    </p:anim>
                                    <p:anim calcmode="lin" valueType="num">
                                      <p:cBhvr>
                                        <p:cTn id="57" dur="500" fill="hold"/>
                                        <p:tgtEl>
                                          <p:spTgt spid="61"/>
                                        </p:tgtEl>
                                        <p:attrNameLst>
                                          <p:attrName>ppt_h</p:attrName>
                                        </p:attrNameLst>
                                      </p:cBhvr>
                                      <p:tavLst>
                                        <p:tav tm="0">
                                          <p:val>
                                            <p:fltVal val="0"/>
                                          </p:val>
                                        </p:tav>
                                        <p:tav tm="100000">
                                          <p:val>
                                            <p:strVal val="#ppt_h"/>
                                          </p:val>
                                        </p:tav>
                                      </p:tavLst>
                                    </p:anim>
                                    <p:animEffect transition="in" filter="fade">
                                      <p:cBhvr>
                                        <p:cTn id="5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6" grpId="0"/>
      <p:bldP spid="26" grpId="1"/>
      <p:bldP spid="27" grpId="0"/>
      <p:bldP spid="27" grpId="1"/>
      <p:bldP spid="29" grpId="0"/>
      <p:bldP spid="29" grpId="1"/>
      <p:bldP spid="30" grpId="0"/>
      <p:bldP spid="30" grpId="1"/>
      <p:bldP spid="32" grpId="0" animBg="1"/>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lrOQ___PH0GeddeE1s_Ezg"/>
</p:tagLst>
</file>

<file path=ppt/theme/theme1.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7c017382-6f82-4d9e-88a4-31b1da6df39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30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24" ma:contentTypeDescription="" ma:contentTypeScope="" ma:versionID="52525241f1250e6c4fa7bb9e9dfde3ab">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16ce5f43e95c9efee34d5b70c4f182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Describes the Azure App Service, including features and benefits of Azure PaaS.</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Jeremy Thake</DisplayName>
        <AccountId>25586</AccountId>
        <AccountType/>
      </UserInfo>
    </Owner>
    <PublishDate xmlns="230E9DF3-BE65-4C73-A93B-D1236EBD677E">2016-10-28T07:00:00+00:00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https://microsoft.sharepoint.com/sites/Infopedia_G01KC/Media/Thumbnails/G01KC-1-18832/Azure%20App%20Service%20Overview%20Deck.png</Url>
      <Description>/sites/Infopedia_G01KC/Media/Thumbnails/G01KC-1-18832/Azure App Service Overview Deck.png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169</Value>
      <Value>14</Value>
      <Value>29</Value>
      <Value>31</Value>
      <Value>26</Value>
      <Value>42</Value>
      <Value>475</Value>
      <Value>346</Value>
      <Value>21</Value>
      <Value>20</Value>
      <Value>34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G01KC-99682991-18832</_dlc_DocId>
    <_dlc_DocIdUrl xmlns="230e9df3-be65-4c73-a93b-d1236ebd677e">
      <Url>https://microsoft.sharepoint.com/sites/Infopedia_G01KC/_layouts/15/DocIdRedir.aspx?ID=G01KC-99682991-18832</Url>
      <Description>G01KC-99682991-18832</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G01KC-1-18831</ParentID1>
    <Expire_x0020_Review xmlns="230e9df3-be65-4c73-a93b-d1236ebd677e">2018-12-31T08:00:00+00:00</Expire_x0020_Review>
    <dkll xmlns="b3bc04a5-d503-43b1-b98c-a8cf663329d9" xsi:nil="true"/>
    <Update_x0020_Expiration_x0020_Date_x0020_For_x0020_Docset xmlns="b3bc04a5-d503-43b1-b98c-a8cf663329d9">
      <Url xsi:nil="true"/>
      <Description xsi:nil="true"/>
    </Update_x0020_Expiration_x0020_Date_x0020_For_x0020_Docset>
    <_dlc_ExpireDateSaved xmlns="http://schemas.microsoft.com/sharepoint/v3" xsi:nil="true"/>
    <_dlc_ExpireDate xmlns="http://schemas.microsoft.com/sharepoint/v3">2019-01-30T08:00:00+00:00</_dlc_ExpireDate>
  </documentManagement>
</p:properties>
</file>

<file path=customXml/itemProps1.xml><?xml version="1.0" encoding="utf-8"?>
<ds:datastoreItem xmlns:ds="http://schemas.openxmlformats.org/officeDocument/2006/customXml" ds:itemID="{9004977F-62FC-488A-A865-CD129E42B2F0}">
  <ds:schemaRefs>
    <ds:schemaRef ds:uri="Microsoft.SharePoint.Taxonomy.ContentTypeSync"/>
  </ds:schemaRefs>
</ds:datastoreItem>
</file>

<file path=customXml/itemProps2.xml><?xml version="1.0" encoding="utf-8"?>
<ds:datastoreItem xmlns:ds="http://schemas.openxmlformats.org/officeDocument/2006/customXml" ds:itemID="{A4A67995-1EA6-4150-BEC8-11277AD96236}">
  <ds:schemaRefs>
    <ds:schemaRef ds:uri="office.server.policy"/>
  </ds:schemaRefs>
</ds:datastoreItem>
</file>

<file path=customXml/itemProps3.xml><?xml version="1.0" encoding="utf-8"?>
<ds:datastoreItem xmlns:ds="http://schemas.openxmlformats.org/officeDocument/2006/customXml" ds:itemID="{2B1095CF-675A-4E37-9F97-570FB354A045}">
  <ds:schemaRefs>
    <ds:schemaRef ds:uri="http://schemas.microsoft.com/sharepoint/events"/>
  </ds:schemaRefs>
</ds:datastoreItem>
</file>

<file path=customXml/itemProps4.xml><?xml version="1.0" encoding="utf-8"?>
<ds:datastoreItem xmlns:ds="http://schemas.openxmlformats.org/officeDocument/2006/customXml" ds:itemID="{CDD7BFE3-1FA2-464F-8359-E87BB2D49501}">
  <ds:schemaRefs>
    <ds:schemaRef ds:uri="http://schemas.microsoft.com/sharepoint/v3/contenttype/forms"/>
  </ds:schemaRefs>
</ds:datastoreItem>
</file>

<file path=customXml/itemProps5.xml><?xml version="1.0" encoding="utf-8"?>
<ds:datastoreItem xmlns:ds="http://schemas.openxmlformats.org/officeDocument/2006/customXml" ds:itemID="{FD746AC5-6F0D-4930-ACBF-91CE0ED625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E359E2BD-F3B3-44F1-B162-2519454D2D3D}">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230e9df3-be65-4c73-a93b-d1236ebd677e"/>
    <ds:schemaRef ds:uri="230E9DF3-BE65-4C73-A93B-D1236EBD677E"/>
    <ds:schemaRef ds:uri="http://schemas.microsoft.com/sharepoint/v3"/>
    <ds:schemaRef ds:uri="b3bc04a5-d503-43b1-b98c-a8cf663329d9"/>
  </ds:schemaRefs>
</ds:datastoreItem>
</file>

<file path=docProps/app.xml><?xml version="1.0" encoding="utf-8"?>
<Properties xmlns="http://schemas.openxmlformats.org/officeDocument/2006/extended-properties" xmlns:vt="http://schemas.openxmlformats.org/officeDocument/2006/docPropsVTypes">
  <TotalTime>2045</TotalTime>
  <Words>5431</Words>
  <Application>Microsoft Office PowerPoint</Application>
  <PresentationFormat>Widescreen</PresentationFormat>
  <Paragraphs>961</Paragraphs>
  <Slides>45</Slides>
  <Notes>45</Notes>
  <HiddenSlides>27</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45</vt:i4>
      </vt:variant>
    </vt:vector>
  </HeadingPairs>
  <TitlesOfParts>
    <vt:vector size="61" baseType="lpstr">
      <vt:lpstr>ＭＳ Ｐゴシック</vt:lpstr>
      <vt:lpstr>ＭＳ Ｐゴシック</vt:lpstr>
      <vt:lpstr>Arial</vt:lpstr>
      <vt:lpstr>Calibri</vt:lpstr>
      <vt:lpstr>Consolas</vt:lpstr>
      <vt:lpstr>Myriad Pro Light</vt:lpstr>
      <vt:lpstr>Segoe Light</vt:lpstr>
      <vt:lpstr>Segoe UI</vt:lpstr>
      <vt:lpstr>Segoe UI Black</vt:lpstr>
      <vt:lpstr>Segoe UI Light</vt:lpstr>
      <vt:lpstr>Segoe UI Semibold</vt:lpstr>
      <vt:lpstr>Segoe UI Semilight</vt:lpstr>
      <vt:lpstr>Wingdings</vt:lpstr>
      <vt:lpstr>WHITE TEMPLATE</vt:lpstr>
      <vt:lpstr>1_Azure 2015</vt:lpstr>
      <vt:lpstr>5-50155_Microsoft_Tech_Summit_Light_Template</vt:lpstr>
      <vt:lpstr>App Service overview </vt:lpstr>
      <vt:lpstr>From infrastructure to innovation</vt:lpstr>
      <vt:lpstr>Balance of responsibility </vt:lpstr>
      <vt:lpstr>Benefits of Microsoft Azure PaaS Forrester Total Economic Impact results</vt:lpstr>
      <vt:lpstr>       Azure App Service</vt:lpstr>
      <vt:lpstr>A seamless developer experience   </vt:lpstr>
      <vt:lpstr>App Service</vt:lpstr>
      <vt:lpstr>450K active customers | 1.2M apps &amp; sites hosted |&gt;13B requests per day</vt:lpstr>
      <vt:lpstr>PowerPoint Presentation</vt:lpstr>
      <vt:lpstr>Digital marketing website Enable global campaigns, digital events, and rich customer communications </vt:lpstr>
      <vt:lpstr>Branded website with personalized experience and mobile notifications</vt:lpstr>
      <vt:lpstr>Global multi-channel digital marketing site with social integration and analytics</vt:lpstr>
      <vt:lpstr>Transactional apps Deliver personalized, scalable, and secure transactional experience</vt:lpstr>
      <vt:lpstr>Fault-tolerant E-Commerce with personalized recommendations </vt:lpstr>
      <vt:lpstr>Gaming app that use machine learning and batch analytics</vt:lpstr>
      <vt:lpstr>Modern line of business apps Enhance existing enterprise apps with modern experience and capabilities</vt:lpstr>
      <vt:lpstr>Real-time Inventory integration supporting IoT </vt:lpstr>
      <vt:lpstr>Line of Business app with VPN and access to on-prem resources</vt:lpstr>
      <vt:lpstr>450K active customers | 1.2M apps &amp; sites hosted |&gt;13B requests per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Service diagnostics?</vt:lpstr>
      <vt:lpstr>App Service features and capabilities</vt:lpstr>
      <vt:lpstr>       App Service Isolated</vt:lpstr>
      <vt:lpstr>Ecommerce app with scalable and secure architecture </vt:lpstr>
      <vt:lpstr>Multi-tier app based on ILB ASE with geo distribution</vt:lpstr>
      <vt:lpstr>ILB ASE + VNET integration 2 tier application</vt:lpstr>
      <vt:lpstr>       Web App for Containers</vt:lpstr>
      <vt:lpstr>Sample architecture </vt:lpstr>
      <vt:lpstr> Get started with Azure App Service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Service Overview Deck</dc:title>
  <dc:creator>Stella Lin</dc:creator>
  <cp:lastModifiedBy>Michael Querimit</cp:lastModifiedBy>
  <cp:revision>6</cp:revision>
  <dcterms:created xsi:type="dcterms:W3CDTF">2017-07-13T23:38:13Z</dcterms:created>
  <dcterms:modified xsi:type="dcterms:W3CDTF">2018-04-19T20:57:05Z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stellal@microsoft.com</vt:lpwstr>
  </property>
  <property fmtid="{D5CDD505-2E9C-101B-9397-08002B2CF9AE}" pid="6" name="MSIP_Label_f42aa342-8706-4288-bd11-ebb85995028c_SetDate">
    <vt:lpwstr>2017-07-13T16:40:36.4379973-07:00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of67e5d4b76f4a9db8769983fda9cec0">
    <vt:lpwstr/>
  </property>
  <property fmtid="{D5CDD505-2E9C-101B-9397-08002B2CF9AE}" pid="12" name="TaxKeyword">
    <vt:lpwstr/>
  </property>
  <property fmtid="{D5CDD505-2E9C-101B-9397-08002B2CF9AE}" pid="13" name="NewsType">
    <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169;#presentations|317da5a4-398e-4c38-b265-afd519770055</vt:lpwstr>
  </property>
  <property fmtid="{D5CDD505-2E9C-101B-9397-08002B2CF9AE}" pid="18" name="ContentTypeId">
    <vt:lpwstr>0x0101000E4CB7077FEE4FF7AE86D4A500EEC780030016C849C62B10EB41ACA8C7EEDEF40BB20099ECF64382448D48A56095091C66B1A9</vt:lpwstr>
  </property>
  <property fmtid="{D5CDD505-2E9C-101B-9397-08002B2CF9AE}" pid="19" name="ga0c0bf70a6644469c61b3efa7025301">
    <vt:lpwstr/>
  </property>
  <property fmtid="{D5CDD505-2E9C-101B-9397-08002B2CF9AE}" pid="20" name="FolderExtensions">
    <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21;#Cloud and Enterprise|adc2fe87-c79a-4ded-a449-3f86b954069d;#20;#Microsoft Azure Domain|d600a391-d529-4311-892b-2c05c1ab2538</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26;#Azure|669a3112-5edf-444b-a003-630063601f07;#475;#applications|9aef2011-c167-449d-82f4-36727df3ac32;#346;#software development tools|24853bda-fb66-4716-8bc8-88d26fdb57cb</vt:lpwstr>
  </property>
  <property fmtid="{D5CDD505-2E9C-101B-9397-08002B2CF9AE}" pid="28" name="l6f004f21209409da86a713c0f24627d">
    <vt:lpwstr/>
  </property>
  <property fmtid="{D5CDD505-2E9C-101B-9397-08002B2CF9AE}" pid="29" name="MSProductsTaxHTField0">
    <vt:lpwstr/>
  </property>
  <property fmtid="{D5CDD505-2E9C-101B-9397-08002B2CF9AE}" pid="30" name="e8080b0481964c759b2c36ae49591b31">
    <vt:lpwstr/>
  </property>
  <property fmtid="{D5CDD505-2E9C-101B-9397-08002B2CF9AE}" pid="31" name="_docset_NoMedatataSyncRequired">
    <vt:lpwstr>False</vt:lpwstr>
  </property>
  <property fmtid="{D5CDD505-2E9C-101B-9397-08002B2CF9AE}" pid="32" name="TechnicalLevel">
    <vt:lpwstr/>
  </property>
  <property fmtid="{D5CDD505-2E9C-101B-9397-08002B2CF9AE}" pid="33" name="Audiences">
    <vt:lpwstr/>
  </property>
  <property fmtid="{D5CDD505-2E9C-101B-9397-08002B2CF9AE}" pid="34" name="ldac8aee9d1f469e8cd8c3f8d6a615f2">
    <vt:lpwstr/>
  </property>
  <property fmtid="{D5CDD505-2E9C-101B-9397-08002B2CF9AE}" pid="35" name="ParentID1">
    <vt:lpwstr>G01KC-1-18831</vt:lpwstr>
  </property>
  <property fmtid="{D5CDD505-2E9C-101B-9397-08002B2CF9AE}" pid="36" name="EmployeeRole">
    <vt:lpwstr/>
  </property>
  <property fmtid="{D5CDD505-2E9C-101B-9397-08002B2CF9AE}" pid="37" name="NewsTopic">
    <vt:lpwstr/>
  </property>
  <property fmtid="{D5CDD505-2E9C-101B-9397-08002B2CF9AE}" pid="38" name="SharedWithUsers">
    <vt:lpwstr>31484;#Bob Yates;#32892;#Rick Joyer;#18357;#Scott Gruenemeier</vt:lpwstr>
  </property>
  <property fmtid="{D5CDD505-2E9C-101B-9397-08002B2CF9AE}" pid="39" name="Roles">
    <vt:lpwstr/>
  </property>
  <property fmtid="{D5CDD505-2E9C-101B-9397-08002B2CF9AE}" pid="40"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1" name="NewsSource">
    <vt:lpwstr/>
  </property>
  <property fmtid="{D5CDD505-2E9C-101B-9397-08002B2CF9AE}" pid="42" name="SMSGTags">
    <vt:lpwstr/>
  </property>
  <property fmtid="{D5CDD505-2E9C-101B-9397-08002B2CF9AE}" pid="43" name="_dlc_DocIdItemGuid">
    <vt:lpwstr>f90301a1-c323-46e5-913c-d03ad456cc15</vt:lpwstr>
  </property>
  <property fmtid="{D5CDD505-2E9C-101B-9397-08002B2CF9AE}" pid="44" name="MSPhysicalGeography">
    <vt:lpwstr/>
  </property>
  <property fmtid="{D5CDD505-2E9C-101B-9397-08002B2CF9AE}" pid="45" name="j3562c58ee414e028925bc902cfc01a1">
    <vt:lpwstr/>
  </property>
  <property fmtid="{D5CDD505-2E9C-101B-9397-08002B2CF9AE}" pid="46" name="EnterpriseDomainTags">
    <vt:lpwstr/>
  </property>
  <property fmtid="{D5CDD505-2E9C-101B-9397-08002B2CF9AE}" pid="47" name="ActivitiesAndPrograms">
    <vt:lpwstr/>
  </property>
  <property fmtid="{D5CDD505-2E9C-101B-9397-08002B2CF9AE}" pid="48" name="Segments">
    <vt:lpwstr/>
  </property>
  <property fmtid="{D5CDD505-2E9C-101B-9397-08002B2CF9AE}" pid="49" name="Partners">
    <vt:lpwstr/>
  </property>
  <property fmtid="{D5CDD505-2E9C-101B-9397-08002B2CF9AE}" pid="50" name="la4444b61d19467597d63190b69ac227">
    <vt:lpwstr/>
  </property>
  <property fmtid="{D5CDD505-2E9C-101B-9397-08002B2CF9AE}" pid="51" name="Topics">
    <vt:lpwstr>29;#features|94b87768-f145-4764-adbd-fec700e47348</vt:lpwstr>
  </property>
  <property fmtid="{D5CDD505-2E9C-101B-9397-08002B2CF9AE}" pid="52" name="Groups">
    <vt:lpwstr>31;#Microsoft Azure Marketing|0958c357-5252-473f-8b4e-42f27525a99d;#34;#Worldwide Readiness|c6595b84-b463-470a-bb46-2a47364645be;#42;#Cloud and Enterprise Marketing Group|4f75e184-e5aa-4234-a07f-b032d60df254</vt:lpwstr>
  </property>
  <property fmtid="{D5CDD505-2E9C-101B-9397-08002B2CF9AE}" pid="53" name="Languages">
    <vt:lpwstr/>
  </property>
  <property fmtid="{D5CDD505-2E9C-101B-9397-08002B2CF9AE}" pid="54" name="Update Parent Child Relation(1)0">
    <vt:lpwstr>, </vt:lpwstr>
  </property>
  <property fmtid="{D5CDD505-2E9C-101B-9397-08002B2CF9AE}" pid="55" name="LastSharedByUser">
    <vt:lpwstr>haflemi@microsoft.com</vt:lpwstr>
  </property>
  <property fmtid="{D5CDD505-2E9C-101B-9397-08002B2CF9AE}" pid="56" name="ODSWF1">
    <vt:lpwstr>, </vt:lpwstr>
  </property>
  <property fmtid="{D5CDD505-2E9C-101B-9397-08002B2CF9AE}" pid="57" name="ODSWF(1)0">
    <vt:lpwstr>, </vt:lpwstr>
  </property>
  <property fmtid="{D5CDD505-2E9C-101B-9397-08002B2CF9AE}" pid="58" name="Update Parent Child Relation(1)1">
    <vt:lpwstr>, </vt:lpwstr>
  </property>
  <property fmtid="{D5CDD505-2E9C-101B-9397-08002B2CF9AE}" pid="59" name="LastSharedByTime">
    <vt:filetime>2017-05-23T09:41:48Z</vt:filetime>
  </property>
  <property fmtid="{D5CDD505-2E9C-101B-9397-08002B2CF9AE}" pid="60" name="ODSWF(1)1">
    <vt:lpwstr>, </vt:lpwstr>
  </property>
  <property fmtid="{D5CDD505-2E9C-101B-9397-08002B2CF9AE}" pid="61" name="ODSWF2">
    <vt:lpwstr>, </vt:lpwstr>
  </property>
  <property fmtid="{D5CDD505-2E9C-101B-9397-08002B2CF9AE}" pid="62" name="ODSWF2(1)">
    <vt:lpwstr>, </vt:lpwstr>
  </property>
  <property fmtid="{D5CDD505-2E9C-101B-9397-08002B2CF9AE}" pid="63" name="ODSWF2(1)0">
    <vt:lpwstr>, </vt:lpwstr>
  </property>
  <property fmtid="{D5CDD505-2E9C-101B-9397-08002B2CF9AE}" pid="64" name="ODSWF(1)">
    <vt:lpwstr>, </vt:lpwstr>
  </property>
</Properties>
</file>